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310" r:id="rId5"/>
    <p:sldId id="283" r:id="rId6"/>
    <p:sldId id="301" r:id="rId7"/>
    <p:sldId id="295" r:id="rId8"/>
    <p:sldId id="306" r:id="rId9"/>
    <p:sldId id="307" r:id="rId10"/>
    <p:sldId id="296" r:id="rId11"/>
    <p:sldId id="297" r:id="rId12"/>
    <p:sldId id="299" r:id="rId13"/>
    <p:sldId id="298" r:id="rId14"/>
    <p:sldId id="311"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9" d="100"/>
          <a:sy n="69" d="100"/>
        </p:scale>
        <p:origin x="78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1171907"/>
          </a:xfrm>
        </p:spPr>
        <p:txBody>
          <a:bodyPr/>
          <a:lstStyle/>
          <a:p>
            <a:r>
              <a:rPr lang="en-US" dirty="0"/>
              <a:t>PRESENTATION</a:t>
            </a:r>
            <a:br>
              <a:rPr lang="en-US" dirty="0"/>
            </a:br>
            <a:r>
              <a:rPr lang="en-US" dirty="0"/>
              <a:t>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96813" y="3156155"/>
            <a:ext cx="4513006" cy="1206617"/>
          </a:xfrm>
        </p:spPr>
        <p:txBody>
          <a:bodyPr/>
          <a:lstStyle/>
          <a:p>
            <a:r>
              <a:rPr lang="en-US" dirty="0"/>
              <a:t>FOOD WASTE MANAGEMENT SYSTEM DESIGN </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1" name="Content Placeholder 10">
            <a:extLst>
              <a:ext uri="{FF2B5EF4-FFF2-40B4-BE49-F238E27FC236}">
                <a16:creationId xmlns:a16="http://schemas.microsoft.com/office/drawing/2014/main" id="{BA882010-4F1E-DD8F-0AD0-1F46ACC74D90}"/>
              </a:ext>
            </a:extLst>
          </p:cNvPr>
          <p:cNvPicPr>
            <a:picLocks noGrp="1" noChangeAspect="1"/>
          </p:cNvPicPr>
          <p:nvPr>
            <p:ph sz="half" idx="1"/>
          </p:nvPr>
        </p:nvPicPr>
        <p:blipFill>
          <a:blip r:embed="rId2"/>
          <a:stretch>
            <a:fillRect/>
          </a:stretch>
        </p:blipFill>
        <p:spPr>
          <a:xfrm>
            <a:off x="621792" y="909638"/>
            <a:ext cx="5725071" cy="5385145"/>
          </a:xfrm>
        </p:spPr>
      </p:pic>
      <p:sp>
        <p:nvSpPr>
          <p:cNvPr id="13" name="TextBox 12">
            <a:extLst>
              <a:ext uri="{FF2B5EF4-FFF2-40B4-BE49-F238E27FC236}">
                <a16:creationId xmlns:a16="http://schemas.microsoft.com/office/drawing/2014/main" id="{C3E564C3-FAE3-5774-4CA0-E678BA33F432}"/>
              </a:ext>
            </a:extLst>
          </p:cNvPr>
          <p:cNvSpPr txBox="1"/>
          <p:nvPr/>
        </p:nvSpPr>
        <p:spPr>
          <a:xfrm>
            <a:off x="3048000" y="6400800"/>
            <a:ext cx="6096000" cy="369332"/>
          </a:xfrm>
          <a:prstGeom prst="rect">
            <a:avLst/>
          </a:prstGeom>
          <a:noFill/>
        </p:spPr>
        <p:txBody>
          <a:bodyPr wrap="square">
            <a:spAutoFit/>
          </a:bodyPr>
          <a:lstStyle/>
          <a:p>
            <a:pPr algn="ctr"/>
            <a:r>
              <a:rPr lang="en-US" dirty="0"/>
              <a:t>Fig 5. SQL query to create a table User</a:t>
            </a:r>
          </a:p>
        </p:txBody>
      </p:sp>
    </p:spTree>
    <p:extLst>
      <p:ext uri="{BB962C8B-B14F-4D97-AF65-F5344CB8AC3E}">
        <p14:creationId xmlns:p14="http://schemas.microsoft.com/office/powerpoint/2010/main" val="25806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Content Placeholder 8">
            <a:extLst>
              <a:ext uri="{FF2B5EF4-FFF2-40B4-BE49-F238E27FC236}">
                <a16:creationId xmlns:a16="http://schemas.microsoft.com/office/drawing/2014/main" id="{77957A14-A708-0CB4-135B-386C20784ECF}"/>
              </a:ext>
            </a:extLst>
          </p:cNvPr>
          <p:cNvPicPr>
            <a:picLocks noGrp="1" noChangeAspect="1"/>
          </p:cNvPicPr>
          <p:nvPr>
            <p:ph sz="half" idx="1"/>
          </p:nvPr>
        </p:nvPicPr>
        <p:blipFill>
          <a:blip r:embed="rId2"/>
          <a:stretch>
            <a:fillRect/>
          </a:stretch>
        </p:blipFill>
        <p:spPr>
          <a:xfrm>
            <a:off x="539750" y="1027946"/>
            <a:ext cx="11118850" cy="4208175"/>
          </a:xfrm>
        </p:spPr>
      </p:pic>
      <p:sp>
        <p:nvSpPr>
          <p:cNvPr id="12" name="TextBox 11">
            <a:extLst>
              <a:ext uri="{FF2B5EF4-FFF2-40B4-BE49-F238E27FC236}">
                <a16:creationId xmlns:a16="http://schemas.microsoft.com/office/drawing/2014/main" id="{E8D64EEA-69E0-741C-6D69-D6BE28481DF3}"/>
              </a:ext>
            </a:extLst>
          </p:cNvPr>
          <p:cNvSpPr txBox="1"/>
          <p:nvPr/>
        </p:nvSpPr>
        <p:spPr>
          <a:xfrm>
            <a:off x="3048000" y="6400800"/>
            <a:ext cx="6096000" cy="369332"/>
          </a:xfrm>
          <a:prstGeom prst="rect">
            <a:avLst/>
          </a:prstGeom>
          <a:noFill/>
        </p:spPr>
        <p:txBody>
          <a:bodyPr wrap="square">
            <a:spAutoFit/>
          </a:bodyPr>
          <a:lstStyle/>
          <a:p>
            <a:pPr algn="ctr"/>
            <a:r>
              <a:rPr lang="en-US" dirty="0"/>
              <a:t>Fig 5. SQL query to create a table food stock</a:t>
            </a:r>
          </a:p>
        </p:txBody>
      </p:sp>
    </p:spTree>
    <p:extLst>
      <p:ext uri="{BB962C8B-B14F-4D97-AF65-F5344CB8AC3E}">
        <p14:creationId xmlns:p14="http://schemas.microsoft.com/office/powerpoint/2010/main" val="8719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4924" y="803082"/>
            <a:ext cx="6268279" cy="577795"/>
          </a:xfrm>
        </p:spPr>
        <p:txBody>
          <a:bodyPr/>
          <a:lstStyle/>
          <a:p>
            <a:r>
              <a:rPr lang="en-US" dirty="0"/>
              <a:t>Usage scenarios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Content Placeholder 4">
            <a:extLst>
              <a:ext uri="{FF2B5EF4-FFF2-40B4-BE49-F238E27FC236}">
                <a16:creationId xmlns:a16="http://schemas.microsoft.com/office/drawing/2014/main" id="{12EDF528-5156-35C3-72D5-8B03855B8AF1}"/>
              </a:ext>
            </a:extLst>
          </p:cNvPr>
          <p:cNvSpPr>
            <a:spLocks noGrp="1"/>
          </p:cNvSpPr>
          <p:nvPr>
            <p:ph sz="half" idx="1"/>
          </p:nvPr>
        </p:nvSpPr>
        <p:spPr>
          <a:xfrm>
            <a:off x="534924" y="1637968"/>
            <a:ext cx="11119104" cy="4762832"/>
          </a:xfrm>
        </p:spPr>
        <p:txBody>
          <a:bodyPr/>
          <a:lstStyle/>
          <a:p>
            <a:pPr marL="0" indent="0">
              <a:buNone/>
            </a:pPr>
            <a:r>
              <a:rPr lang="en-US" sz="2000" dirty="0"/>
              <a:t>Use cases for the database, including queries and reports. The food waste management system can be used for a variety of purposes, including: </a:t>
            </a:r>
          </a:p>
          <a:p>
            <a:r>
              <a:rPr lang="en-US" sz="2000" dirty="0"/>
              <a:t>Tracking food inventory and expiration dates</a:t>
            </a:r>
          </a:p>
          <a:p>
            <a:r>
              <a:rPr lang="en-US" sz="2000" dirty="0"/>
              <a:t>Identifying excess food and connecting restaurants with charity organizations and other users who can make use of the food </a:t>
            </a:r>
          </a:p>
          <a:p>
            <a:r>
              <a:rPr lang="en-US" sz="2000" dirty="0"/>
              <a:t>Generating reports on food waste reduction and sustainability </a:t>
            </a:r>
          </a:p>
          <a:p>
            <a:r>
              <a:rPr lang="en-US" sz="2000" dirty="0"/>
              <a:t>Facilitating the transfer of excess food from restaurants to charity organizations Examples of how the database can be used to reduce food waste and promote sustainability: </a:t>
            </a:r>
          </a:p>
          <a:p>
            <a:r>
              <a:rPr lang="en-US" sz="2000" dirty="0"/>
              <a:t> A restaurant can use the system to track food inventory and expiration dates, reducing the likelihood of food waste due to spoilage. </a:t>
            </a:r>
          </a:p>
          <a:p>
            <a:r>
              <a:rPr lang="en-US" sz="2000" dirty="0"/>
              <a:t>A charity organization can use the system to identify restaurants with excess food and connect with them to receive the food, reducing food waste and providing food to those in need. </a:t>
            </a:r>
          </a:p>
          <a:p>
            <a:r>
              <a:rPr lang="en-US" sz="2000" dirty="0"/>
              <a:t>Users can use the system to generate reports on food waste reduction and sustainability, providing insight into how the system is making a positive impact on the environment.</a:t>
            </a:r>
          </a:p>
        </p:txBody>
      </p:sp>
    </p:spTree>
    <p:extLst>
      <p:ext uri="{BB962C8B-B14F-4D97-AF65-F5344CB8AC3E}">
        <p14:creationId xmlns:p14="http://schemas.microsoft.com/office/powerpoint/2010/main" val="180306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951594"/>
            <a:ext cx="4435900" cy="752723"/>
          </a:xfrm>
        </p:spPr>
        <p:txBody>
          <a:bodyPr/>
          <a:lstStyle/>
          <a:p>
            <a:r>
              <a:rPr lang="en-US" dirty="0"/>
              <a:t>Conclusion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25C43657-F845-3FA5-C9A3-215B1DB75AD6}"/>
              </a:ext>
            </a:extLst>
          </p:cNvPr>
          <p:cNvSpPr>
            <a:spLocks noGrp="1"/>
          </p:cNvSpPr>
          <p:nvPr>
            <p:ph sz="half" idx="1"/>
          </p:nvPr>
        </p:nvSpPr>
        <p:spPr>
          <a:xfrm>
            <a:off x="539496" y="1704317"/>
            <a:ext cx="11119104" cy="4696483"/>
          </a:xfrm>
        </p:spPr>
        <p:txBody>
          <a:bodyPr/>
          <a:lstStyle/>
          <a:p>
            <a:pPr marL="0" indent="0">
              <a:buNone/>
            </a:pPr>
            <a:r>
              <a:rPr lang="en-US" sz="2400" b="1" dirty="0"/>
              <a:t>Summary of the database design and implementation: </a:t>
            </a:r>
          </a:p>
          <a:p>
            <a:pPr marL="0" indent="0">
              <a:buNone/>
            </a:pPr>
            <a:r>
              <a:rPr lang="en-US" sz="2400" dirty="0"/>
              <a:t>The food waste management system is designed to reduce food waste by allowing restaurants to identify excess food and connect with charity organizations and other users who can make use of the food. The system includes tables for restaurants, charity organizations, users, food stock, and payments, and is implemented using a MySQL database management system and a programming language such as PHP or Python. The tables are linked through relationships that allow for tracking of food inventory and expiration dates, generating reports on food waste reduction and sustainability, and facilitating the transfer of excess food from restaurants to charity organizations. </a:t>
            </a:r>
          </a:p>
        </p:txBody>
      </p:sp>
    </p:spTree>
    <p:extLst>
      <p:ext uri="{BB962C8B-B14F-4D97-AF65-F5344CB8AC3E}">
        <p14:creationId xmlns:p14="http://schemas.microsoft.com/office/powerpoint/2010/main" val="162584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951594"/>
            <a:ext cx="4435900" cy="752723"/>
          </a:xfrm>
        </p:spPr>
        <p:txBody>
          <a:bodyPr/>
          <a:lstStyle/>
          <a:p>
            <a:r>
              <a:rPr lang="en-US" dirty="0"/>
              <a:t>Conclusion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4" name="Content Placeholder 3">
            <a:extLst>
              <a:ext uri="{FF2B5EF4-FFF2-40B4-BE49-F238E27FC236}">
                <a16:creationId xmlns:a16="http://schemas.microsoft.com/office/drawing/2014/main" id="{25C43657-F845-3FA5-C9A3-215B1DB75AD6}"/>
              </a:ext>
            </a:extLst>
          </p:cNvPr>
          <p:cNvSpPr>
            <a:spLocks noGrp="1"/>
          </p:cNvSpPr>
          <p:nvPr>
            <p:ph sz="half" idx="1"/>
          </p:nvPr>
        </p:nvSpPr>
        <p:spPr>
          <a:xfrm>
            <a:off x="539496" y="1704317"/>
            <a:ext cx="11119104" cy="5153683"/>
          </a:xfrm>
        </p:spPr>
        <p:txBody>
          <a:bodyPr/>
          <a:lstStyle/>
          <a:p>
            <a:pPr marL="0" indent="0">
              <a:buNone/>
            </a:pPr>
            <a:r>
              <a:rPr lang="en-US" sz="2400" b="1" dirty="0"/>
              <a:t>Overall assessment of the potential impact of the database: </a:t>
            </a:r>
          </a:p>
          <a:p>
            <a:pPr marL="0" indent="0">
              <a:buNone/>
            </a:pPr>
            <a:r>
              <a:rPr lang="en-US" sz="2400" dirty="0"/>
              <a:t>The food waste management system has the potential to make a significant impact on reducing food waste and promoting sustainability by connecting restaurants market sellers with charity organizations and other users who can make use of excess food. The system's ability to track food inventory and expiration dates, generate reports on food waste reduction and sustainability, and facilitate the transfer of excess food make it a valuable tool in promoting sustainable food practices.</a:t>
            </a:r>
          </a:p>
        </p:txBody>
      </p:sp>
    </p:spTree>
    <p:extLst>
      <p:ext uri="{BB962C8B-B14F-4D97-AF65-F5344CB8AC3E}">
        <p14:creationId xmlns:p14="http://schemas.microsoft.com/office/powerpoint/2010/main" val="194634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 for your attention</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415846"/>
            <a:ext cx="5693664" cy="76691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330246"/>
            <a:ext cx="5693664" cy="3421198"/>
          </a:xfrm>
        </p:spPr>
        <p:txBody>
          <a:bodyPr/>
          <a:lstStyle/>
          <a:p>
            <a:r>
              <a:rPr lang="en-US" dirty="0"/>
              <a:t>Introduction​</a:t>
            </a:r>
          </a:p>
          <a:p>
            <a:r>
              <a:rPr lang="en-US" dirty="0"/>
              <a:t>Objectives</a:t>
            </a:r>
          </a:p>
          <a:p>
            <a:r>
              <a:rPr lang="en-US" dirty="0"/>
              <a:t>Database design</a:t>
            </a:r>
          </a:p>
          <a:p>
            <a:r>
              <a:rPr lang="en-US" dirty="0"/>
              <a:t>​Implementation</a:t>
            </a:r>
          </a:p>
          <a:p>
            <a:r>
              <a:rPr lang="en-US" dirty="0"/>
              <a:t>​Usage Scenarios</a:t>
            </a:r>
          </a:p>
          <a:p>
            <a:r>
              <a:rPr lang="en-US" dirty="0"/>
              <a:t>Conclude</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08364"/>
            <a:ext cx="6766560" cy="1191491"/>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02873"/>
            <a:ext cx="6766560" cy="3546763"/>
          </a:xfrm>
        </p:spPr>
        <p:txBody>
          <a:bodyPr/>
          <a:lstStyle/>
          <a:p>
            <a:r>
              <a:rPr lang="en-US" sz="2400" dirty="0"/>
              <a:t>Food waste is a significant problem globally, with up to one-third of all food produced being wasted each year. This waste has a significant impact on the environment, contributing to greenhouse gas emissions and other environmental issues. To address this problem, a food waste management system can be developed to connect restaurants with charity organizations and other users who can make use of excess food.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Database Design and implementation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75653" y="1108364"/>
            <a:ext cx="7015435" cy="865909"/>
          </a:xfrm>
        </p:spPr>
        <p:txBody>
          <a:bodyPr/>
          <a:lstStyle/>
          <a:p>
            <a:r>
              <a:rPr lang="en-US"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74273"/>
            <a:ext cx="6766560" cy="4426527"/>
          </a:xfrm>
        </p:spPr>
        <p:txBody>
          <a:bodyPr/>
          <a:lstStyle/>
          <a:p>
            <a:endParaRPr lang="en-US" sz="2400"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975653" y="396211"/>
            <a:ext cx="3200400" cy="274320"/>
          </a:xfrm>
        </p:spPr>
        <p:txBody>
          <a:bodyPr/>
          <a:lstStyle/>
          <a:p>
            <a:r>
              <a:rPr lang="en-US" dirty="0"/>
              <a:t>Database Design and implementation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6" name="Content Placeholder 2">
            <a:extLst>
              <a:ext uri="{FF2B5EF4-FFF2-40B4-BE49-F238E27FC236}">
                <a16:creationId xmlns:a16="http://schemas.microsoft.com/office/drawing/2014/main" id="{AD2988AD-63EA-C0AC-36B3-B9F39D1AA08C}"/>
              </a:ext>
            </a:extLst>
          </p:cNvPr>
          <p:cNvSpPr txBox="1">
            <a:spLocks/>
          </p:cNvSpPr>
          <p:nvPr/>
        </p:nvSpPr>
        <p:spPr>
          <a:xfrm>
            <a:off x="3975653" y="1974273"/>
            <a:ext cx="7527234" cy="458845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objective of a database in a food waste management system is to store and manage data related to the management of food waste. This Data may include the following</a:t>
            </a:r>
          </a:p>
          <a:p>
            <a:pPr marL="457200" indent="-457200">
              <a:buFont typeface="+mj-lt"/>
              <a:buAutoNum type="arabicPeriod"/>
            </a:pPr>
            <a:r>
              <a:rPr lang="en-US" sz="2400" dirty="0"/>
              <a:t>Type and quantities of food waste</a:t>
            </a:r>
          </a:p>
          <a:p>
            <a:pPr marL="457200" indent="-457200">
              <a:buFont typeface="+mj-lt"/>
              <a:buAutoNum type="arabicPeriod"/>
            </a:pPr>
            <a:r>
              <a:rPr lang="en-US" sz="2400" dirty="0"/>
              <a:t>The sources of the waste</a:t>
            </a:r>
          </a:p>
          <a:p>
            <a:pPr marL="457200" indent="-457200">
              <a:buFont typeface="+mj-lt"/>
              <a:buAutoNum type="arabicPeriod"/>
            </a:pPr>
            <a:r>
              <a:rPr lang="en-US" sz="2400" dirty="0"/>
              <a:t> The methods used to collect and dispose of the waste</a:t>
            </a:r>
          </a:p>
        </p:txBody>
      </p:sp>
    </p:spTree>
    <p:extLst>
      <p:ext uri="{BB962C8B-B14F-4D97-AF65-F5344CB8AC3E}">
        <p14:creationId xmlns:p14="http://schemas.microsoft.com/office/powerpoint/2010/main" val="411957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2221992" y="822007"/>
            <a:ext cx="6296025" cy="721043"/>
          </a:xfrm>
        </p:spPr>
        <p:txBody>
          <a:bodyPr/>
          <a:lstStyle/>
          <a:p>
            <a:r>
              <a:rPr lang="en-US" dirty="0"/>
              <a:t>Database design</a:t>
            </a:r>
            <a:br>
              <a:rPr lang="en-US" dirty="0"/>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536448" y="182880"/>
            <a:ext cx="3200400" cy="274320"/>
          </a:xfrm>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9" name="Content Placeholder 8">
            <a:extLst>
              <a:ext uri="{FF2B5EF4-FFF2-40B4-BE49-F238E27FC236}">
                <a16:creationId xmlns:a16="http://schemas.microsoft.com/office/drawing/2014/main" id="{D23F5C5A-764C-B474-DA5C-58E3401668CD}"/>
              </a:ext>
            </a:extLst>
          </p:cNvPr>
          <p:cNvSpPr>
            <a:spLocks noGrp="1"/>
          </p:cNvSpPr>
          <p:nvPr>
            <p:ph sz="half" idx="1"/>
          </p:nvPr>
        </p:nvSpPr>
        <p:spPr>
          <a:xfrm>
            <a:off x="536448" y="1874520"/>
            <a:ext cx="11119104" cy="4434840"/>
          </a:xfrm>
        </p:spPr>
        <p:txBody>
          <a:bodyPr/>
          <a:lstStyle/>
          <a:p>
            <a:pPr marL="0" indent="0">
              <a:buNone/>
            </a:pPr>
            <a:r>
              <a:rPr lang="en-US" sz="2400" dirty="0"/>
              <a:t>Database design refers to the process of creating a structured and efficient database that meets the specific needs of an organization or business. The key steps involved in database design include</a:t>
            </a:r>
          </a:p>
          <a:p>
            <a:pPr marL="457200" indent="-457200">
              <a:buFont typeface="+mj-lt"/>
              <a:buAutoNum type="arabicPeriod"/>
            </a:pPr>
            <a:r>
              <a:rPr lang="en-US" sz="2400" dirty="0"/>
              <a:t>Identifying the data to be stored :  Determine what data needs to be stored, which include the type and their relationship</a:t>
            </a:r>
          </a:p>
          <a:p>
            <a:pPr marL="457200" indent="-457200">
              <a:buFont typeface="+mj-lt"/>
              <a:buAutoNum type="arabicPeriod"/>
            </a:pPr>
            <a:r>
              <a:rPr lang="en-US" sz="2400" dirty="0"/>
              <a:t>Defining the data model: The data model is the blue print and defines how the data will be organized and structured</a:t>
            </a:r>
          </a:p>
          <a:p>
            <a:pPr marL="457200" indent="-457200">
              <a:buFont typeface="+mj-lt"/>
              <a:buAutoNum type="arabicPeriod"/>
            </a:pPr>
            <a:r>
              <a:rPr lang="en-US" sz="2400" dirty="0"/>
              <a:t>Normalizing the data: It is the process of organizing the data in a way that minimizes  and data redundancy and improves data integrity</a:t>
            </a:r>
          </a:p>
          <a:p>
            <a:pPr marL="457200" indent="-457200">
              <a:buFont typeface="+mj-lt"/>
              <a:buAutoNum type="arabicPeriod"/>
            </a:pPr>
            <a:r>
              <a:rPr lang="en-US" sz="2400" dirty="0"/>
              <a:t>Creating the database schema: The database schema is the blueprint for how the data will be stored in database, which includes table, columns, types and constrains.</a:t>
            </a:r>
          </a:p>
          <a:p>
            <a:pPr marL="457200" indent="-457200">
              <a:buFont typeface="+mj-lt"/>
              <a:buAutoNum type="arabicPeriod"/>
            </a:pPr>
            <a:endParaRPr lang="en-US" sz="24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52401"/>
            <a:ext cx="10671048" cy="579119"/>
          </a:xfrm>
        </p:spPr>
        <p:txBody>
          <a:bodyPr/>
          <a:lstStyle/>
          <a:p>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6"/>
                </a:solidFill>
                <a:latin typeface="Arial Black" panose="020B0604020202020204" pitchFamily="34" charset="0"/>
                <a:cs typeface="Arial Black" panose="020B0604020202020204" pitchFamily="34" charset="0"/>
              </a:rPr>
            </a:br>
            <a:br>
              <a:rPr lang="en-US" sz="2400" b="1" dirty="0">
                <a:solidFill>
                  <a:schemeClr val="accent6"/>
                </a:solidFill>
                <a:latin typeface="Arial Black" panose="020B0604020202020204" pitchFamily="34" charset="0"/>
                <a:cs typeface="Arial Black" panose="020B0604020202020204" pitchFamily="34" charset="0"/>
              </a:rPr>
            </a:br>
            <a:r>
              <a:rPr lang="en-US" sz="2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304800"/>
            <a:ext cx="3200400" cy="274320"/>
          </a:xfrm>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5" name="Content Placeholder 4">
            <a:extLst>
              <a:ext uri="{FF2B5EF4-FFF2-40B4-BE49-F238E27FC236}">
                <a16:creationId xmlns:a16="http://schemas.microsoft.com/office/drawing/2014/main" id="{F6E38C06-4820-FB6A-14E9-8121DF8A7E87}"/>
              </a:ext>
            </a:extLst>
          </p:cNvPr>
          <p:cNvPicPr>
            <a:picLocks noGrp="1" noChangeAspect="1"/>
          </p:cNvPicPr>
          <p:nvPr>
            <p:ph sz="half" idx="1"/>
          </p:nvPr>
        </p:nvPicPr>
        <p:blipFill>
          <a:blip r:embed="rId2"/>
          <a:stretch>
            <a:fillRect/>
          </a:stretch>
        </p:blipFill>
        <p:spPr>
          <a:xfrm>
            <a:off x="1121732" y="643889"/>
            <a:ext cx="9945488" cy="5430008"/>
          </a:xfrm>
        </p:spPr>
      </p:pic>
      <p:sp>
        <p:nvSpPr>
          <p:cNvPr id="9" name="TextBox 8">
            <a:extLst>
              <a:ext uri="{FF2B5EF4-FFF2-40B4-BE49-F238E27FC236}">
                <a16:creationId xmlns:a16="http://schemas.microsoft.com/office/drawing/2014/main" id="{91E0E91B-931F-6BC4-37A6-F66FBC93AD58}"/>
              </a:ext>
            </a:extLst>
          </p:cNvPr>
          <p:cNvSpPr txBox="1"/>
          <p:nvPr/>
        </p:nvSpPr>
        <p:spPr>
          <a:xfrm>
            <a:off x="1121732" y="6260586"/>
            <a:ext cx="9945488" cy="369332"/>
          </a:xfrm>
          <a:prstGeom prst="rect">
            <a:avLst/>
          </a:prstGeom>
          <a:noFill/>
        </p:spPr>
        <p:txBody>
          <a:bodyPr wrap="square">
            <a:spAutoFit/>
          </a:bodyPr>
          <a:lstStyle/>
          <a:p>
            <a:pPr algn="ctr"/>
            <a:r>
              <a:rPr lang="en-US" dirty="0"/>
              <a:t>Fig 1. Entity-relationship diagram (ERD):</a:t>
            </a:r>
          </a:p>
        </p:txBody>
      </p:sp>
    </p:spTree>
    <p:extLst>
      <p:ext uri="{BB962C8B-B14F-4D97-AF65-F5344CB8AC3E}">
        <p14:creationId xmlns:p14="http://schemas.microsoft.com/office/powerpoint/2010/main" val="49709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Database Design and implementation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130834B3-B1C4-C78F-A4CB-611DBBA76071}"/>
              </a:ext>
            </a:extLst>
          </p:cNvPr>
          <p:cNvSpPr>
            <a:spLocks noGrp="1"/>
          </p:cNvSpPr>
          <p:nvPr>
            <p:ph sz="half" idx="1"/>
          </p:nvPr>
        </p:nvSpPr>
        <p:spPr>
          <a:xfrm>
            <a:off x="539496" y="1600200"/>
            <a:ext cx="11119104" cy="2086897"/>
          </a:xfrm>
        </p:spPr>
        <p:txBody>
          <a:bodyPr/>
          <a:lstStyle/>
          <a:p>
            <a:pPr marL="0" indent="0">
              <a:buNone/>
            </a:pPr>
            <a:r>
              <a:rPr lang="en-US" sz="2400" dirty="0"/>
              <a:t>The food waste management system can be developed using a variety of software and tools, including a database management system such as MySQL, and a programming language such as PHP, JavaScript, Python and Java. We agree to develop our database implementation using MySQL, the next slide shows the various queries to create our database tables : Charity, User, Restaurant, and food stock</a:t>
            </a:r>
          </a:p>
          <a:p>
            <a:pPr marL="0" indent="0">
              <a:buNone/>
            </a:pPr>
            <a:endParaRPr lang="en-US" sz="2400" dirty="0"/>
          </a:p>
          <a:p>
            <a:pPr marL="457200" indent="-457200">
              <a:buFont typeface="+mj-lt"/>
              <a:buAutoNum type="arabicPeriod"/>
            </a:pPr>
            <a:endParaRPr lang="en-US" sz="2400" dirty="0"/>
          </a:p>
        </p:txBody>
      </p:sp>
      <p:sp>
        <p:nvSpPr>
          <p:cNvPr id="8" name="Title 7">
            <a:extLst>
              <a:ext uri="{FF2B5EF4-FFF2-40B4-BE49-F238E27FC236}">
                <a16:creationId xmlns:a16="http://schemas.microsoft.com/office/drawing/2014/main" id="{35DD2B5C-D485-1FAA-F6C5-9CF6FFD7CE83}"/>
              </a:ext>
            </a:extLst>
          </p:cNvPr>
          <p:cNvSpPr>
            <a:spLocks noGrp="1"/>
          </p:cNvSpPr>
          <p:nvPr>
            <p:ph type="title"/>
          </p:nvPr>
        </p:nvSpPr>
        <p:spPr>
          <a:xfrm>
            <a:off x="621792" y="832104"/>
            <a:ext cx="5927598" cy="768096"/>
          </a:xfrm>
        </p:spPr>
        <p:txBody>
          <a:bodyPr/>
          <a:lstStyle/>
          <a:p>
            <a:r>
              <a:rPr lang="en-US" dirty="0"/>
              <a:t>Implementation</a:t>
            </a:r>
          </a:p>
        </p:txBody>
      </p:sp>
      <p:pic>
        <p:nvPicPr>
          <p:cNvPr id="3" name="Picture 2">
            <a:extLst>
              <a:ext uri="{FF2B5EF4-FFF2-40B4-BE49-F238E27FC236}">
                <a16:creationId xmlns:a16="http://schemas.microsoft.com/office/drawing/2014/main" id="{9D217A00-C204-8361-7603-96CDA817184F}"/>
              </a:ext>
            </a:extLst>
          </p:cNvPr>
          <p:cNvPicPr>
            <a:picLocks noChangeAspect="1"/>
          </p:cNvPicPr>
          <p:nvPr/>
        </p:nvPicPr>
        <p:blipFill>
          <a:blip r:embed="rId2"/>
          <a:stretch>
            <a:fillRect/>
          </a:stretch>
        </p:blipFill>
        <p:spPr>
          <a:xfrm>
            <a:off x="536448" y="3796465"/>
            <a:ext cx="11119104" cy="2310327"/>
          </a:xfrm>
          <a:prstGeom prst="rect">
            <a:avLst/>
          </a:prstGeom>
        </p:spPr>
      </p:pic>
      <p:sp>
        <p:nvSpPr>
          <p:cNvPr id="11" name="TextBox 10">
            <a:extLst>
              <a:ext uri="{FF2B5EF4-FFF2-40B4-BE49-F238E27FC236}">
                <a16:creationId xmlns:a16="http://schemas.microsoft.com/office/drawing/2014/main" id="{C3709F98-603F-4373-DBC9-0F8453B35260}"/>
              </a:ext>
            </a:extLst>
          </p:cNvPr>
          <p:cNvSpPr txBox="1"/>
          <p:nvPr/>
        </p:nvSpPr>
        <p:spPr>
          <a:xfrm>
            <a:off x="3048000" y="6324920"/>
            <a:ext cx="6096000" cy="369332"/>
          </a:xfrm>
          <a:prstGeom prst="rect">
            <a:avLst/>
          </a:prstGeom>
          <a:noFill/>
        </p:spPr>
        <p:txBody>
          <a:bodyPr wrap="square">
            <a:spAutoFit/>
          </a:bodyPr>
          <a:lstStyle/>
          <a:p>
            <a:pPr algn="ctr"/>
            <a:r>
              <a:rPr lang="en-US" dirty="0"/>
              <a:t>Fig 2. SQL query to create a schema and select DB </a:t>
            </a:r>
          </a:p>
        </p:txBody>
      </p:sp>
    </p:spTree>
    <p:extLst>
      <p:ext uri="{BB962C8B-B14F-4D97-AF65-F5344CB8AC3E}">
        <p14:creationId xmlns:p14="http://schemas.microsoft.com/office/powerpoint/2010/main" val="424897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400B9F3-1836-A45E-9C9E-D94676CCD9ED}"/>
              </a:ext>
            </a:extLst>
          </p:cNvPr>
          <p:cNvSpPr>
            <a:spLocks noGrp="1"/>
          </p:cNvSpPr>
          <p:nvPr>
            <p:ph type="ftr" sz="quarter" idx="11"/>
          </p:nvPr>
        </p:nvSpPr>
        <p:spPr/>
        <p:txBody>
          <a:bodyPr/>
          <a:lstStyle/>
          <a:p>
            <a:r>
              <a:rPr lang="en-US" dirty="0"/>
              <a:t>Database Design and implementation</a:t>
            </a:r>
          </a:p>
        </p:txBody>
      </p:sp>
      <p:sp>
        <p:nvSpPr>
          <p:cNvPr id="5" name="Slide Number Placeholder 4">
            <a:extLst>
              <a:ext uri="{FF2B5EF4-FFF2-40B4-BE49-F238E27FC236}">
                <a16:creationId xmlns:a16="http://schemas.microsoft.com/office/drawing/2014/main" id="{9FEE585E-3BD7-EA0D-CF20-D9B315826D62}"/>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4" name="Footer Placeholder 3">
            <a:extLst>
              <a:ext uri="{FF2B5EF4-FFF2-40B4-BE49-F238E27FC236}">
                <a16:creationId xmlns:a16="http://schemas.microsoft.com/office/drawing/2014/main" id="{DDD07010-CCD1-1288-7C94-BA5F77F577FA}"/>
              </a:ext>
            </a:extLst>
          </p:cNvPr>
          <p:cNvSpPr txBox="1">
            <a:spLocks/>
          </p:cNvSpPr>
          <p:nvPr/>
        </p:nvSpPr>
        <p:spPr>
          <a:xfrm>
            <a:off x="889473" y="6328093"/>
            <a:ext cx="10413056" cy="47625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800" dirty="0">
                <a:solidFill>
                  <a:schemeClr val="tx1"/>
                </a:solidFill>
                <a:latin typeface="+mn-lt"/>
                <a:cs typeface="+mn-cs"/>
              </a:rPr>
              <a:t>Fig 3. SQL query to create a charity table</a:t>
            </a:r>
          </a:p>
        </p:txBody>
      </p:sp>
      <p:pic>
        <p:nvPicPr>
          <p:cNvPr id="3" name="Picture 2">
            <a:extLst>
              <a:ext uri="{FF2B5EF4-FFF2-40B4-BE49-F238E27FC236}">
                <a16:creationId xmlns:a16="http://schemas.microsoft.com/office/drawing/2014/main" id="{2DCF3812-D704-773C-AC39-DF8FB361E6D8}"/>
              </a:ext>
            </a:extLst>
          </p:cNvPr>
          <p:cNvPicPr>
            <a:picLocks noChangeAspect="1"/>
          </p:cNvPicPr>
          <p:nvPr/>
        </p:nvPicPr>
        <p:blipFill>
          <a:blip r:embed="rId2"/>
          <a:stretch>
            <a:fillRect/>
          </a:stretch>
        </p:blipFill>
        <p:spPr>
          <a:xfrm>
            <a:off x="621792" y="904814"/>
            <a:ext cx="9343843" cy="5369126"/>
          </a:xfrm>
          <a:prstGeom prst="rect">
            <a:avLst/>
          </a:prstGeom>
        </p:spPr>
      </p:pic>
    </p:spTree>
    <p:extLst>
      <p:ext uri="{BB962C8B-B14F-4D97-AF65-F5344CB8AC3E}">
        <p14:creationId xmlns:p14="http://schemas.microsoft.com/office/powerpoint/2010/main" val="366063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9B1F201-1B59-72FC-024C-067F79C1CAA1}"/>
              </a:ext>
            </a:extLst>
          </p:cNvPr>
          <p:cNvSpPr>
            <a:spLocks noGrp="1"/>
          </p:cNvSpPr>
          <p:nvPr>
            <p:ph type="ftr" sz="quarter" idx="11"/>
          </p:nvPr>
        </p:nvSpPr>
        <p:spPr/>
        <p:txBody>
          <a:bodyPr/>
          <a:lstStyle/>
          <a:p>
            <a:r>
              <a:rPr lang="en-US" dirty="0"/>
              <a:t>Database Design and implementation</a:t>
            </a:r>
          </a:p>
        </p:txBody>
      </p:sp>
      <p:sp>
        <p:nvSpPr>
          <p:cNvPr id="5" name="Slide Number Placeholder 4">
            <a:extLst>
              <a:ext uri="{FF2B5EF4-FFF2-40B4-BE49-F238E27FC236}">
                <a16:creationId xmlns:a16="http://schemas.microsoft.com/office/drawing/2014/main" id="{D0008787-4CE8-9B12-5FA0-2F650045CE1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3" name="Content Placeholder 12">
            <a:extLst>
              <a:ext uri="{FF2B5EF4-FFF2-40B4-BE49-F238E27FC236}">
                <a16:creationId xmlns:a16="http://schemas.microsoft.com/office/drawing/2014/main" id="{BE6DAA0D-5323-C1F6-C557-3DE4BB1E6FDD}"/>
              </a:ext>
            </a:extLst>
          </p:cNvPr>
          <p:cNvPicPr>
            <a:picLocks noGrp="1" noChangeAspect="1"/>
          </p:cNvPicPr>
          <p:nvPr>
            <p:ph sz="half" idx="1"/>
          </p:nvPr>
        </p:nvPicPr>
        <p:blipFill>
          <a:blip r:embed="rId2"/>
          <a:stretch>
            <a:fillRect/>
          </a:stretch>
        </p:blipFill>
        <p:spPr>
          <a:xfrm>
            <a:off x="621792" y="731520"/>
            <a:ext cx="7642151" cy="5476875"/>
          </a:xfrm>
        </p:spPr>
      </p:pic>
      <p:sp>
        <p:nvSpPr>
          <p:cNvPr id="16" name="TextBox 15">
            <a:extLst>
              <a:ext uri="{FF2B5EF4-FFF2-40B4-BE49-F238E27FC236}">
                <a16:creationId xmlns:a16="http://schemas.microsoft.com/office/drawing/2014/main" id="{9AD58177-3EAD-F624-AA07-54350E755DC3}"/>
              </a:ext>
            </a:extLst>
          </p:cNvPr>
          <p:cNvSpPr txBox="1"/>
          <p:nvPr/>
        </p:nvSpPr>
        <p:spPr>
          <a:xfrm>
            <a:off x="621792" y="6298049"/>
            <a:ext cx="10814833" cy="369332"/>
          </a:xfrm>
          <a:prstGeom prst="rect">
            <a:avLst/>
          </a:prstGeom>
          <a:noFill/>
        </p:spPr>
        <p:txBody>
          <a:bodyPr wrap="square">
            <a:spAutoFit/>
          </a:bodyPr>
          <a:lstStyle/>
          <a:p>
            <a:pPr algn="ctr"/>
            <a:r>
              <a:rPr lang="en-US" dirty="0"/>
              <a:t>Fig 4. SQL query to create a table restaurant</a:t>
            </a:r>
          </a:p>
        </p:txBody>
      </p:sp>
    </p:spTree>
    <p:extLst>
      <p:ext uri="{BB962C8B-B14F-4D97-AF65-F5344CB8AC3E}">
        <p14:creationId xmlns:p14="http://schemas.microsoft.com/office/powerpoint/2010/main" val="50271881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{4B0F46B1-35EE-4AB1-8A94-B9343B5FEB01}tf78438558_win32</Template>
  <TotalTime>341</TotalTime>
  <Words>884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Office Theme</vt:lpstr>
      <vt:lpstr>PRESENTATION ON</vt:lpstr>
      <vt:lpstr>AGENDA</vt:lpstr>
      <vt:lpstr>Introduction</vt:lpstr>
      <vt:lpstr>Objective</vt:lpstr>
      <vt:lpstr>Database design </vt:lpstr>
      <vt:lpstr>    -   -     </vt:lpstr>
      <vt:lpstr>Implementation</vt:lpstr>
      <vt:lpstr>PowerPoint Presentation</vt:lpstr>
      <vt:lpstr>PowerPoint Presentation</vt:lpstr>
      <vt:lpstr>PowerPoint Presentation</vt:lpstr>
      <vt:lpstr>PowerPoint Presentation</vt:lpstr>
      <vt:lpstr>Usage scenarios     -   -     </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subject/>
  <dc:creator>Ngong Marinus</dc:creator>
  <cp:lastModifiedBy>mbi enow</cp:lastModifiedBy>
  <cp:revision>10</cp:revision>
  <dcterms:created xsi:type="dcterms:W3CDTF">2023-05-12T00:51:02Z</dcterms:created>
  <dcterms:modified xsi:type="dcterms:W3CDTF">2023-06-02T19:18:08Z</dcterms:modified>
</cp:coreProperties>
</file>