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
      <p:font typeface="Maven Pro"/>
      <p:regular r:id="rId38"/>
      <p:bold r:id="rId39"/>
    </p:embeddedFont>
    <p:embeddedFont>
      <p:font typeface="Roboto Mon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0D1517-D832-47B2-B880-C3C56B6B26FF}">
  <a:tblStyle styleId="{BF0D1517-D832-47B2-B880-C3C56B6B26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regular.fntdata"/><Relationship Id="rId20" Type="http://schemas.openxmlformats.org/officeDocument/2006/relationships/slide" Target="slides/slide14.xml"/><Relationship Id="rId42" Type="http://schemas.openxmlformats.org/officeDocument/2006/relationships/font" Target="fonts/RobotoMono-italic.fntdata"/><Relationship Id="rId41" Type="http://schemas.openxmlformats.org/officeDocument/2006/relationships/font" Target="fonts/RobotoMon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Mon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39" Type="http://schemas.openxmlformats.org/officeDocument/2006/relationships/font" Target="fonts/MavenPro-bold.fntdata"/><Relationship Id="rId16" Type="http://schemas.openxmlformats.org/officeDocument/2006/relationships/slide" Target="slides/slide10.xml"/><Relationship Id="rId38" Type="http://schemas.openxmlformats.org/officeDocument/2006/relationships/font" Target="fonts/MavenPr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288eae0591_1_1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288eae0591_1_1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88eae0591_1_1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88eae0591_1_1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288eae0591_1_1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288eae0591_1_1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288eae0591_1_1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288eae0591_1_1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288eae0591_1_1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288eae0591_1_1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288eae0591_1_1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288eae0591_1_1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288eae0591_1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288eae0591_1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288eae0591_1_1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288eae0591_1_1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288eae0591_1_1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288eae0591_1_1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288eae0591_1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288eae0591_1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88eae0591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88eae0591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288eae0591_1_1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288eae0591_1_1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288eae0591_1_1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288eae0591_1_1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288eae0591_1_1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288eae0591_1_1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288eae0591_1_1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288eae0591_1_1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88eae0591_0_1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88eae0591_0_1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88eae0591_0_1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88eae0591_0_1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288eae05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288eae05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288eae0591_1_3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288eae0591_1_3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288eae0591_1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288eae0591_1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288eae0591_1_1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288eae0591_1_1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288eae0591_1_3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288eae0591_1_3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urf.dev/mobile-app-development-estim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statista.com/statistics/869224/worldwide-software-developer-working-hour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Hybrid_app" TargetMode="External"/><Relationship Id="rId4" Type="http://schemas.openxmlformats.org/officeDocument/2006/relationships/hyperlink" Target="https://en.wikipedia.org/wiki/Mobile_we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55075"/>
            <a:ext cx="7543200" cy="243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CEF: 440 </a:t>
            </a:r>
            <a:endParaRPr/>
          </a:p>
          <a:p>
            <a:pPr indent="0" lvl="0" marL="0" rtl="0" algn="l">
              <a:spcBef>
                <a:spcPts val="0"/>
              </a:spcBef>
              <a:spcAft>
                <a:spcPts val="0"/>
              </a:spcAft>
              <a:buNone/>
            </a:pPr>
            <a:r>
              <a:rPr lang="en"/>
              <a:t>INTERNET PROGRAMMING AND MOBILE PROGRAMMING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ON FIRST ASSIGNMENT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2"/>
          <p:cNvSpPr txBox="1"/>
          <p:nvPr>
            <p:ph type="title"/>
          </p:nvPr>
        </p:nvSpPr>
        <p:spPr>
          <a:xfrm>
            <a:off x="1390550" y="623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solidFill>
                  <a:srgbClr val="0000FF"/>
                </a:solidFill>
                <a:latin typeface="Times New Roman"/>
                <a:ea typeface="Times New Roman"/>
                <a:cs typeface="Times New Roman"/>
                <a:sym typeface="Times New Roman"/>
              </a:rPr>
              <a:t>Review mobile app frame works by comparing them using key features e.g language, performance, cost, community support, complexity </a:t>
            </a:r>
            <a:r>
              <a:rPr lang="en" sz="1750">
                <a:solidFill>
                  <a:srgbClr val="0000FF"/>
                </a:solidFill>
                <a:latin typeface="Times New Roman"/>
                <a:ea typeface="Times New Roman"/>
                <a:cs typeface="Times New Roman"/>
                <a:sym typeface="Times New Roman"/>
              </a:rPr>
              <a:t>etc.</a:t>
            </a:r>
            <a:endParaRPr sz="1750">
              <a:solidFill>
                <a:srgbClr val="0000FF"/>
              </a:solidFill>
            </a:endParaRPr>
          </a:p>
        </p:txBody>
      </p:sp>
      <p:sp>
        <p:nvSpPr>
          <p:cNvPr id="382" name="Google Shape;38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000000"/>
                </a:solidFill>
                <a:latin typeface="Times New Roman"/>
                <a:ea typeface="Times New Roman"/>
                <a:cs typeface="Times New Roman"/>
                <a:sym typeface="Times New Roman"/>
              </a:rPr>
              <a:t>Having reviewed the available options, you’ll need to decide which is the most suitable mobile app development framework for you. This is decided mainly by the project goals and available funds. Here are the main aspects to consider when choosing technology for creating mobile apps</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3"/>
          <p:cNvSpPr txBox="1"/>
          <p:nvPr>
            <p:ph type="title"/>
          </p:nvPr>
        </p:nvSpPr>
        <p:spPr>
          <a:xfrm>
            <a:off x="1502100" y="672925"/>
            <a:ext cx="7030500" cy="999300"/>
          </a:xfrm>
          <a:prstGeom prst="rect">
            <a:avLst/>
          </a:prstGeom>
        </p:spPr>
        <p:txBody>
          <a:bodyPr anchorCtr="0" anchor="t" bIns="91425" lIns="91425" spcFirstLastPara="1" rIns="91425" wrap="square" tIns="91425">
            <a:noAutofit/>
          </a:bodyPr>
          <a:lstStyle/>
          <a:p>
            <a:pPr indent="0" lvl="0" marL="0" rtl="0" algn="l">
              <a:lnSpc>
                <a:spcPct val="180000"/>
              </a:lnSpc>
              <a:spcBef>
                <a:spcPts val="2400"/>
              </a:spcBef>
              <a:spcAft>
                <a:spcPts val="0"/>
              </a:spcAft>
              <a:buNone/>
            </a:pPr>
            <a:r>
              <a:rPr lang="en" sz="1750">
                <a:solidFill>
                  <a:srgbClr val="0000FF"/>
                </a:solidFill>
                <a:highlight>
                  <a:srgbClr val="F9F9F9"/>
                </a:highlight>
                <a:latin typeface="Arial"/>
                <a:ea typeface="Arial"/>
                <a:cs typeface="Arial"/>
                <a:sym typeface="Arial"/>
              </a:rPr>
              <a:t>Supported platforms</a:t>
            </a:r>
            <a:endParaRPr sz="1750">
              <a:solidFill>
                <a:srgbClr val="0000FF"/>
              </a:solidFill>
              <a:highlight>
                <a:srgbClr val="F9F9F9"/>
              </a:highlight>
              <a:latin typeface="Arial"/>
              <a:ea typeface="Arial"/>
              <a:cs typeface="Arial"/>
              <a:sym typeface="Arial"/>
            </a:endParaRPr>
          </a:p>
          <a:p>
            <a:pPr indent="0" lvl="0" marL="0" rtl="0" algn="l">
              <a:spcBef>
                <a:spcPts val="2400"/>
              </a:spcBef>
              <a:spcAft>
                <a:spcPts val="0"/>
              </a:spcAft>
              <a:buNone/>
            </a:pPr>
            <a:r>
              <a:t/>
            </a:r>
            <a:endParaRPr/>
          </a:p>
        </p:txBody>
      </p:sp>
      <p:sp>
        <p:nvSpPr>
          <p:cNvPr id="388" name="Google Shape;388;p23"/>
          <p:cNvSpPr txBox="1"/>
          <p:nvPr>
            <p:ph idx="1" type="body"/>
          </p:nvPr>
        </p:nvSpPr>
        <p:spPr>
          <a:xfrm>
            <a:off x="1303800" y="14447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000000"/>
                </a:solidFill>
                <a:latin typeface="Times New Roman"/>
                <a:ea typeface="Times New Roman"/>
                <a:cs typeface="Times New Roman"/>
                <a:sym typeface="Times New Roman"/>
              </a:rPr>
              <a:t>If you need an application for both iOS and Android (and also web), with a cross-platform framework it can be created from one set of code, saving financial resources and time. On the other hand, if you need an app for a single platform or have a big budget and team, go for separate native apps — this will ensure the best performance and lower risks of compatibility issues</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4"/>
          <p:cNvSpPr txBox="1"/>
          <p:nvPr>
            <p:ph type="title"/>
          </p:nvPr>
        </p:nvSpPr>
        <p:spPr>
          <a:xfrm>
            <a:off x="1464925" y="648175"/>
            <a:ext cx="7030500" cy="999300"/>
          </a:xfrm>
          <a:prstGeom prst="rect">
            <a:avLst/>
          </a:prstGeom>
        </p:spPr>
        <p:txBody>
          <a:bodyPr anchorCtr="0" anchor="t" bIns="91425" lIns="91425" spcFirstLastPara="1" rIns="91425" wrap="square" tIns="91425">
            <a:noAutofit/>
          </a:bodyPr>
          <a:lstStyle/>
          <a:p>
            <a:pPr indent="0" lvl="0" marL="0" rtl="0" algn="l">
              <a:lnSpc>
                <a:spcPct val="240000"/>
              </a:lnSpc>
              <a:spcBef>
                <a:spcPts val="1400"/>
              </a:spcBef>
              <a:spcAft>
                <a:spcPts val="0"/>
              </a:spcAft>
              <a:buNone/>
            </a:pPr>
            <a:r>
              <a:rPr lang="en" sz="1750">
                <a:solidFill>
                  <a:srgbClr val="0000FF"/>
                </a:solidFill>
                <a:highlight>
                  <a:srgbClr val="F9F9F9"/>
                </a:highlight>
                <a:latin typeface="Arial"/>
                <a:ea typeface="Arial"/>
                <a:cs typeface="Arial"/>
                <a:sym typeface="Arial"/>
              </a:rPr>
              <a:t>Complexity</a:t>
            </a:r>
            <a:endParaRPr sz="1750">
              <a:solidFill>
                <a:srgbClr val="0000FF"/>
              </a:solidFill>
              <a:highlight>
                <a:srgbClr val="F9F9F9"/>
              </a:highlight>
              <a:latin typeface="Arial"/>
              <a:ea typeface="Arial"/>
              <a:cs typeface="Arial"/>
              <a:sym typeface="Arial"/>
            </a:endParaRPr>
          </a:p>
          <a:p>
            <a:pPr indent="0" lvl="0" marL="0" rtl="0" algn="l">
              <a:spcBef>
                <a:spcPts val="400"/>
              </a:spcBef>
              <a:spcAft>
                <a:spcPts val="0"/>
              </a:spcAft>
              <a:buNone/>
            </a:pPr>
            <a:r>
              <a:t/>
            </a:r>
            <a:endParaRPr/>
          </a:p>
        </p:txBody>
      </p:sp>
      <p:sp>
        <p:nvSpPr>
          <p:cNvPr id="394" name="Google Shape;394;p24"/>
          <p:cNvSpPr txBox="1"/>
          <p:nvPr>
            <p:ph idx="1" type="body"/>
          </p:nvPr>
        </p:nvSpPr>
        <p:spPr>
          <a:xfrm>
            <a:off x="1303800" y="14571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000000"/>
                </a:solidFill>
                <a:latin typeface="Times New Roman"/>
                <a:ea typeface="Times New Roman"/>
                <a:cs typeface="Times New Roman"/>
                <a:sym typeface="Times New Roman"/>
              </a:rPr>
              <a:t>In theory, you can build any application with any of the frameworks, but in reality, some of them are not good at handling animation and heavy graphics. This is especially true of Apache Cordova and Ionic, which are based on web technologies and are more suitable for simple apps and MVPs than games or big complex projects. On the other hand, Flutter and React Native provide great optimization and their performance doesn’t fall short of native frameworks</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5"/>
          <p:cNvSpPr txBox="1"/>
          <p:nvPr>
            <p:ph type="title"/>
          </p:nvPr>
        </p:nvSpPr>
        <p:spPr>
          <a:xfrm>
            <a:off x="1503950" y="672925"/>
            <a:ext cx="7030500" cy="999300"/>
          </a:xfrm>
          <a:prstGeom prst="rect">
            <a:avLst/>
          </a:prstGeom>
        </p:spPr>
        <p:txBody>
          <a:bodyPr anchorCtr="0" anchor="t" bIns="91425" lIns="91425" spcFirstLastPara="1" rIns="91425" wrap="square" tIns="91425">
            <a:noAutofit/>
          </a:bodyPr>
          <a:lstStyle/>
          <a:p>
            <a:pPr indent="0" lvl="0" marL="0" rtl="0" algn="l">
              <a:lnSpc>
                <a:spcPct val="240000"/>
              </a:lnSpc>
              <a:spcBef>
                <a:spcPts val="1400"/>
              </a:spcBef>
              <a:spcAft>
                <a:spcPts val="0"/>
              </a:spcAft>
              <a:buNone/>
            </a:pPr>
            <a:r>
              <a:rPr lang="en" sz="1750">
                <a:solidFill>
                  <a:srgbClr val="0000FF"/>
                </a:solidFill>
                <a:highlight>
                  <a:srgbClr val="F9F9F9"/>
                </a:highlight>
                <a:latin typeface="Arial"/>
                <a:ea typeface="Arial"/>
                <a:cs typeface="Arial"/>
                <a:sym typeface="Arial"/>
              </a:rPr>
              <a:t>Cost of development</a:t>
            </a:r>
            <a:endParaRPr sz="1750">
              <a:solidFill>
                <a:srgbClr val="0000FF"/>
              </a:solidFill>
              <a:highlight>
                <a:srgbClr val="F9F9F9"/>
              </a:highlight>
              <a:latin typeface="Arial"/>
              <a:ea typeface="Arial"/>
              <a:cs typeface="Arial"/>
              <a:sym typeface="Arial"/>
            </a:endParaRPr>
          </a:p>
          <a:p>
            <a:pPr indent="0" lvl="0" marL="0" rtl="0" algn="l">
              <a:spcBef>
                <a:spcPts val="400"/>
              </a:spcBef>
              <a:spcAft>
                <a:spcPts val="0"/>
              </a:spcAft>
              <a:buNone/>
            </a:pPr>
            <a:r>
              <a:t/>
            </a:r>
            <a:endParaRPr/>
          </a:p>
        </p:txBody>
      </p:sp>
      <p:sp>
        <p:nvSpPr>
          <p:cNvPr id="400" name="Google Shape;400;p25"/>
          <p:cNvSpPr txBox="1"/>
          <p:nvPr>
            <p:ph idx="1" type="body"/>
          </p:nvPr>
        </p:nvSpPr>
        <p:spPr>
          <a:xfrm>
            <a:off x="1279000" y="1523500"/>
            <a:ext cx="7030500" cy="30498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None/>
            </a:pPr>
            <a:r>
              <a:rPr lang="en" sz="1800">
                <a:solidFill>
                  <a:srgbClr val="000000"/>
                </a:solidFill>
                <a:highlight>
                  <a:srgbClr val="F9F9F9"/>
                </a:highlight>
                <a:latin typeface="Times New Roman"/>
                <a:ea typeface="Times New Roman"/>
                <a:cs typeface="Times New Roman"/>
                <a:sym typeface="Times New Roman"/>
              </a:rPr>
              <a:t>An app cost can range from several thousand dollars to half a million and more. There are lots of factors in play, which we explain in the article on </a:t>
            </a:r>
            <a:r>
              <a:rPr i="1" lang="en" sz="1800" u="sng">
                <a:solidFill>
                  <a:srgbClr val="2D9CDB"/>
                </a:solidFill>
                <a:highlight>
                  <a:srgbClr val="F9F9F9"/>
                </a:highlight>
                <a:latin typeface="Times New Roman"/>
                <a:ea typeface="Times New Roman"/>
                <a:cs typeface="Times New Roman"/>
                <a:sym typeface="Times New Roman"/>
                <a:hlinkClick r:id="rId3">
                  <a:extLst>
                    <a:ext uri="{A12FA001-AC4F-418D-AE19-62706E023703}">
                      <ahyp:hlinkClr val="tx"/>
                    </a:ext>
                  </a:extLst>
                </a:hlinkClick>
              </a:rPr>
              <a:t>how to estimate a mobile app</a:t>
            </a:r>
            <a:r>
              <a:rPr lang="en" sz="1800">
                <a:solidFill>
                  <a:srgbClr val="000000"/>
                </a:solidFill>
                <a:highlight>
                  <a:srgbClr val="F9F9F9"/>
                </a:highlight>
                <a:latin typeface="Times New Roman"/>
                <a:ea typeface="Times New Roman"/>
                <a:cs typeface="Times New Roman"/>
                <a:sym typeface="Times New Roman"/>
              </a:rPr>
              <a:t>. Regardless of this, building a cross-platform solution will be cheaper and require fewer team members than developing two separate apps.</a:t>
            </a:r>
            <a:endParaRPr sz="1800">
              <a:solidFill>
                <a:srgbClr val="000000"/>
              </a:solidFill>
              <a:highlight>
                <a:srgbClr val="F9F9F9"/>
              </a:highlight>
              <a:latin typeface="Times New Roman"/>
              <a:ea typeface="Times New Roman"/>
              <a:cs typeface="Times New Roman"/>
              <a:sym typeface="Times New Roman"/>
            </a:endParaRPr>
          </a:p>
          <a:p>
            <a:pPr indent="0" lvl="0" marL="0" rtl="0" algn="l">
              <a:spcBef>
                <a:spcPts val="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6"/>
          <p:cNvSpPr txBox="1"/>
          <p:nvPr>
            <p:ph type="title"/>
          </p:nvPr>
        </p:nvSpPr>
        <p:spPr>
          <a:xfrm>
            <a:off x="1427725" y="660550"/>
            <a:ext cx="7030500" cy="999300"/>
          </a:xfrm>
          <a:prstGeom prst="rect">
            <a:avLst/>
          </a:prstGeom>
        </p:spPr>
        <p:txBody>
          <a:bodyPr anchorCtr="0" anchor="t" bIns="91425" lIns="91425" spcFirstLastPara="1" rIns="91425" wrap="square" tIns="91425">
            <a:noAutofit/>
          </a:bodyPr>
          <a:lstStyle/>
          <a:p>
            <a:pPr indent="0" lvl="0" marL="0" rtl="0" algn="l">
              <a:lnSpc>
                <a:spcPct val="240000"/>
              </a:lnSpc>
              <a:spcBef>
                <a:spcPts val="1400"/>
              </a:spcBef>
              <a:spcAft>
                <a:spcPts val="0"/>
              </a:spcAft>
              <a:buNone/>
            </a:pPr>
            <a:r>
              <a:rPr lang="en" sz="1750">
                <a:solidFill>
                  <a:srgbClr val="0000FF"/>
                </a:solidFill>
                <a:highlight>
                  <a:srgbClr val="F9F9F9"/>
                </a:highlight>
                <a:latin typeface="Arial"/>
                <a:ea typeface="Arial"/>
                <a:cs typeface="Arial"/>
                <a:sym typeface="Arial"/>
              </a:rPr>
              <a:t>Community support</a:t>
            </a:r>
            <a:endParaRPr sz="1750">
              <a:solidFill>
                <a:srgbClr val="0000FF"/>
              </a:solidFill>
              <a:highlight>
                <a:srgbClr val="F9F9F9"/>
              </a:highlight>
              <a:latin typeface="Arial"/>
              <a:ea typeface="Arial"/>
              <a:cs typeface="Arial"/>
              <a:sym typeface="Arial"/>
            </a:endParaRPr>
          </a:p>
          <a:p>
            <a:pPr indent="0" lvl="0" marL="0" rtl="0" algn="l">
              <a:spcBef>
                <a:spcPts val="400"/>
              </a:spcBef>
              <a:spcAft>
                <a:spcPts val="0"/>
              </a:spcAft>
              <a:buNone/>
            </a:pPr>
            <a:r>
              <a:t/>
            </a:r>
            <a:endParaRPr/>
          </a:p>
        </p:txBody>
      </p:sp>
      <p:sp>
        <p:nvSpPr>
          <p:cNvPr id="406" name="Google Shape;406;p26"/>
          <p:cNvSpPr txBox="1"/>
          <p:nvPr>
            <p:ph idx="1" type="body"/>
          </p:nvPr>
        </p:nvSpPr>
        <p:spPr>
          <a:xfrm>
            <a:off x="1266625" y="1419950"/>
            <a:ext cx="7030500" cy="34260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None/>
            </a:pPr>
            <a:r>
              <a:rPr lang="en" sz="1500">
                <a:solidFill>
                  <a:srgbClr val="000000"/>
                </a:solidFill>
                <a:highlight>
                  <a:srgbClr val="F9F9F9"/>
                </a:highlight>
                <a:latin typeface="Times New Roman"/>
                <a:ea typeface="Times New Roman"/>
                <a:cs typeface="Times New Roman"/>
                <a:sym typeface="Times New Roman"/>
              </a:rPr>
              <a:t>Choosing an unpopular tool bears considerable risks: fewer educational resources, fewer people who can help if you run into an issue and fewer third-party libraries and plugins, which tangibly accelerate the development. According to </a:t>
            </a:r>
            <a:r>
              <a:rPr i="1" lang="en" sz="1500" u="sng">
                <a:solidFill>
                  <a:srgbClr val="2D9CDB"/>
                </a:solidFill>
                <a:highlight>
                  <a:srgbClr val="F9F9F9"/>
                </a:highlight>
                <a:latin typeface="Times New Roman"/>
                <a:ea typeface="Times New Roman"/>
                <a:cs typeface="Times New Roman"/>
                <a:sym typeface="Times New Roman"/>
                <a:hlinkClick r:id="rId3">
                  <a:extLst>
                    <a:ext uri="{A12FA001-AC4F-418D-AE19-62706E023703}">
                      <ahyp:hlinkClr val="tx"/>
                    </a:ext>
                  </a:extLst>
                </a:hlinkClick>
              </a:rPr>
              <a:t>2020 research</a:t>
            </a:r>
            <a:r>
              <a:rPr lang="en" sz="1500">
                <a:solidFill>
                  <a:srgbClr val="000000"/>
                </a:solidFill>
                <a:highlight>
                  <a:srgbClr val="F9F9F9"/>
                </a:highlight>
                <a:latin typeface="Times New Roman"/>
                <a:ea typeface="Times New Roman"/>
                <a:cs typeface="Times New Roman"/>
                <a:sym typeface="Times New Roman"/>
              </a:rPr>
              <a:t>, 42% percent of developers consider React Native to be the best framework for hybrid mobile apps, followed by Flutter and Apache Cordova. However, the technologies are quickly evolving and it is important to keep track of the latest trends — for example, from 2019, the share of those who use Xamarin fell by 12% and those who prefer Flutter increased by 9%.</a:t>
            </a:r>
            <a:endParaRPr sz="1500">
              <a:solidFill>
                <a:srgbClr val="000000"/>
              </a:solidFill>
              <a:highlight>
                <a:srgbClr val="F9F9F9"/>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7"/>
          <p:cNvSpPr txBox="1"/>
          <p:nvPr>
            <p:ph type="title"/>
          </p:nvPr>
        </p:nvSpPr>
        <p:spPr>
          <a:xfrm>
            <a:off x="1402950" y="635750"/>
            <a:ext cx="7030500" cy="999300"/>
          </a:xfrm>
          <a:prstGeom prst="rect">
            <a:avLst/>
          </a:prstGeom>
        </p:spPr>
        <p:txBody>
          <a:bodyPr anchorCtr="0" anchor="t" bIns="91425" lIns="91425" spcFirstLastPara="1" rIns="91425" wrap="square" tIns="91425">
            <a:noAutofit/>
          </a:bodyPr>
          <a:lstStyle/>
          <a:p>
            <a:pPr indent="0" lvl="0" marL="0" rtl="0" algn="l">
              <a:lnSpc>
                <a:spcPct val="240000"/>
              </a:lnSpc>
              <a:spcBef>
                <a:spcPts val="1400"/>
              </a:spcBef>
              <a:spcAft>
                <a:spcPts val="0"/>
              </a:spcAft>
              <a:buNone/>
            </a:pPr>
            <a:r>
              <a:rPr lang="en" sz="1750">
                <a:solidFill>
                  <a:srgbClr val="0000FF"/>
                </a:solidFill>
                <a:highlight>
                  <a:srgbClr val="F9F9F9"/>
                </a:highlight>
                <a:latin typeface="Arial"/>
                <a:ea typeface="Arial"/>
                <a:cs typeface="Arial"/>
                <a:sym typeface="Arial"/>
              </a:rPr>
              <a:t>Technological stack</a:t>
            </a:r>
            <a:endParaRPr sz="1750">
              <a:solidFill>
                <a:srgbClr val="0000FF"/>
              </a:solidFill>
              <a:highlight>
                <a:srgbClr val="F9F9F9"/>
              </a:highlight>
              <a:latin typeface="Arial"/>
              <a:ea typeface="Arial"/>
              <a:cs typeface="Arial"/>
              <a:sym typeface="Arial"/>
            </a:endParaRPr>
          </a:p>
          <a:p>
            <a:pPr indent="0" lvl="0" marL="0" rtl="0" algn="l">
              <a:spcBef>
                <a:spcPts val="400"/>
              </a:spcBef>
              <a:spcAft>
                <a:spcPts val="0"/>
              </a:spcAft>
              <a:buNone/>
            </a:pPr>
            <a:r>
              <a:t/>
            </a:r>
            <a:endParaRPr/>
          </a:p>
        </p:txBody>
      </p:sp>
      <p:sp>
        <p:nvSpPr>
          <p:cNvPr id="412" name="Google Shape;412;p27"/>
          <p:cNvSpPr txBox="1"/>
          <p:nvPr>
            <p:ph idx="1" type="body"/>
          </p:nvPr>
        </p:nvSpPr>
        <p:spPr>
          <a:xfrm>
            <a:off x="1291400" y="1419925"/>
            <a:ext cx="7347300" cy="3612000"/>
          </a:xfrm>
          <a:prstGeom prst="rect">
            <a:avLst/>
          </a:prstGeom>
        </p:spPr>
        <p:txBody>
          <a:bodyPr anchorCtr="0" anchor="t" bIns="91425" lIns="91425" spcFirstLastPara="1" rIns="91425" wrap="square" tIns="91425">
            <a:noAutofit/>
          </a:bodyPr>
          <a:lstStyle/>
          <a:p>
            <a:pPr indent="0" lvl="0" marL="0" rtl="0" algn="l">
              <a:lnSpc>
                <a:spcPct val="180000"/>
              </a:lnSpc>
              <a:spcBef>
                <a:spcPts val="2400"/>
              </a:spcBef>
              <a:spcAft>
                <a:spcPts val="0"/>
              </a:spcAft>
              <a:buNone/>
            </a:pPr>
            <a:r>
              <a:rPr lang="en" sz="1700">
                <a:solidFill>
                  <a:srgbClr val="000000"/>
                </a:solidFill>
                <a:highlight>
                  <a:srgbClr val="F9F9F9"/>
                </a:highlight>
                <a:latin typeface="Times New Roman"/>
                <a:ea typeface="Times New Roman"/>
                <a:cs typeface="Times New Roman"/>
                <a:sym typeface="Times New Roman"/>
              </a:rPr>
              <a:t>Because every framework is based on different coding languages, development process and integrations can be made easier by choosing technologies which are already in use in the company (for example, if other products are built in .NET ecosystem, using Xamarin for a new app will be a logical choice). Also, if there are tight deadlines and the team already knows JavaScript (which is more widely known than Dart, for example), going for React Native or Ionic will speed up the process.</a:t>
            </a:r>
            <a:endParaRPr sz="1700">
              <a:solidFill>
                <a:srgbClr val="000000"/>
              </a:solidFill>
              <a:highlight>
                <a:srgbClr val="F9F9F9"/>
              </a:highlight>
              <a:latin typeface="Times New Roman"/>
              <a:ea typeface="Times New Roman"/>
              <a:cs typeface="Times New Roman"/>
              <a:sym typeface="Times New Roman"/>
            </a:endParaRPr>
          </a:p>
          <a:p>
            <a:pPr indent="0" lvl="0" marL="0" rtl="0" algn="l">
              <a:spcBef>
                <a:spcPts val="2400"/>
              </a:spcBef>
              <a:spcAft>
                <a:spcPts val="1200"/>
              </a:spcAft>
              <a:buNone/>
            </a:pPr>
            <a:r>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8"/>
          <p:cNvSpPr txBox="1"/>
          <p:nvPr>
            <p:ph type="title"/>
          </p:nvPr>
        </p:nvSpPr>
        <p:spPr>
          <a:xfrm>
            <a:off x="1303800" y="610975"/>
            <a:ext cx="7595100" cy="9993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0"/>
              </a:spcAft>
              <a:buNone/>
            </a:pPr>
            <a:r>
              <a:rPr b="0" lang="en" sz="1750">
                <a:solidFill>
                  <a:srgbClr val="0000FF"/>
                </a:solidFill>
                <a:highlight>
                  <a:srgbClr val="FFFFFF"/>
                </a:highlight>
                <a:latin typeface="Times New Roman"/>
                <a:ea typeface="Times New Roman"/>
                <a:cs typeface="Times New Roman"/>
                <a:sym typeface="Times New Roman"/>
              </a:rPr>
              <a:t> How to collect and analyze the requirement of a mobile app the is to be developed</a:t>
            </a:r>
            <a:endParaRPr b="0" sz="1750">
              <a:solidFill>
                <a:srgbClr val="0000FF"/>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750">
              <a:solidFill>
                <a:srgbClr val="0000FF"/>
              </a:solidFill>
            </a:endParaRPr>
          </a:p>
        </p:txBody>
      </p:sp>
      <p:sp>
        <p:nvSpPr>
          <p:cNvPr id="418" name="Google Shape;418;p28"/>
          <p:cNvSpPr txBox="1"/>
          <p:nvPr>
            <p:ph idx="1" type="body"/>
          </p:nvPr>
        </p:nvSpPr>
        <p:spPr>
          <a:xfrm>
            <a:off x="1303800" y="1432325"/>
            <a:ext cx="7371900" cy="3289800"/>
          </a:xfrm>
          <a:prstGeom prst="rect">
            <a:avLst/>
          </a:prstGeom>
        </p:spPr>
        <p:txBody>
          <a:bodyPr anchorCtr="0" anchor="t" bIns="91425" lIns="91425" spcFirstLastPara="1" rIns="91425" wrap="square" tIns="91425">
            <a:noAutofit/>
          </a:bodyPr>
          <a:lstStyle/>
          <a:p>
            <a:pPr indent="0" lvl="0" marL="685800" rtl="0" algn="just">
              <a:spcBef>
                <a:spcPts val="1200"/>
              </a:spcBef>
              <a:spcAft>
                <a:spcPts val="0"/>
              </a:spcAft>
              <a:buNone/>
            </a:pPr>
            <a:r>
              <a:rPr lang="en" sz="1800">
                <a:solidFill>
                  <a:srgbClr val="333231"/>
                </a:solidFill>
                <a:highlight>
                  <a:srgbClr val="FFFFFF"/>
                </a:highlight>
                <a:latin typeface="Times New Roman"/>
                <a:ea typeface="Times New Roman"/>
                <a:cs typeface="Times New Roman"/>
                <a:sym typeface="Times New Roman"/>
              </a:rPr>
              <a:t>-         Business goals and app objectives</a:t>
            </a:r>
            <a:endParaRPr sz="1800">
              <a:solidFill>
                <a:srgbClr val="333231"/>
              </a:solidFill>
              <a:highlight>
                <a:srgbClr val="FFFFFF"/>
              </a:highlight>
              <a:latin typeface="Times New Roman"/>
              <a:ea typeface="Times New Roman"/>
              <a:cs typeface="Times New Roman"/>
              <a:sym typeface="Times New Roman"/>
            </a:endParaRPr>
          </a:p>
          <a:p>
            <a:pPr indent="0" lvl="0" marL="685800" rtl="0" algn="just">
              <a:spcBef>
                <a:spcPts val="1200"/>
              </a:spcBef>
              <a:spcAft>
                <a:spcPts val="0"/>
              </a:spcAft>
              <a:buNone/>
            </a:pPr>
            <a:r>
              <a:rPr lang="en" sz="1800">
                <a:solidFill>
                  <a:srgbClr val="333231"/>
                </a:solidFill>
                <a:highlight>
                  <a:srgbClr val="FFFFFF"/>
                </a:highlight>
                <a:latin typeface="Times New Roman"/>
                <a:ea typeface="Times New Roman"/>
                <a:cs typeface="Times New Roman"/>
                <a:sym typeface="Times New Roman"/>
              </a:rPr>
              <a:t>-         App user personas and stories</a:t>
            </a:r>
            <a:endParaRPr sz="1800">
              <a:solidFill>
                <a:srgbClr val="333231"/>
              </a:solidFill>
              <a:highlight>
                <a:srgbClr val="FFFFFF"/>
              </a:highlight>
              <a:latin typeface="Times New Roman"/>
              <a:ea typeface="Times New Roman"/>
              <a:cs typeface="Times New Roman"/>
              <a:sym typeface="Times New Roman"/>
            </a:endParaRPr>
          </a:p>
          <a:p>
            <a:pPr indent="0" lvl="0" marL="685800" rtl="0" algn="just">
              <a:spcBef>
                <a:spcPts val="1200"/>
              </a:spcBef>
              <a:spcAft>
                <a:spcPts val="0"/>
              </a:spcAft>
              <a:buNone/>
            </a:pPr>
            <a:r>
              <a:rPr lang="en" sz="1800">
                <a:solidFill>
                  <a:srgbClr val="333231"/>
                </a:solidFill>
                <a:highlight>
                  <a:srgbClr val="FFFFFF"/>
                </a:highlight>
                <a:latin typeface="Times New Roman"/>
                <a:ea typeface="Times New Roman"/>
                <a:cs typeface="Times New Roman"/>
                <a:sym typeface="Times New Roman"/>
              </a:rPr>
              <a:t>-         App features, functional and non-functional requirement</a:t>
            </a:r>
            <a:endParaRPr sz="1800">
              <a:solidFill>
                <a:srgbClr val="333231"/>
              </a:solidFill>
              <a:highlight>
                <a:srgbClr val="FFFFFF"/>
              </a:highlight>
              <a:latin typeface="Times New Roman"/>
              <a:ea typeface="Times New Roman"/>
              <a:cs typeface="Times New Roman"/>
              <a:sym typeface="Times New Roman"/>
            </a:endParaRPr>
          </a:p>
          <a:p>
            <a:pPr indent="0" lvl="0" marL="685800" rtl="0" algn="just">
              <a:spcBef>
                <a:spcPts val="1200"/>
              </a:spcBef>
              <a:spcAft>
                <a:spcPts val="0"/>
              </a:spcAft>
              <a:buNone/>
            </a:pPr>
            <a:r>
              <a:rPr lang="en" sz="1800">
                <a:solidFill>
                  <a:srgbClr val="333231"/>
                </a:solidFill>
                <a:highlight>
                  <a:srgbClr val="FFFFFF"/>
                </a:highlight>
                <a:latin typeface="Times New Roman"/>
                <a:ea typeface="Times New Roman"/>
                <a:cs typeface="Times New Roman"/>
                <a:sym typeface="Times New Roman"/>
              </a:rPr>
              <a:t>-         App UX, user flow, design notice</a:t>
            </a:r>
            <a:endParaRPr sz="1800">
              <a:solidFill>
                <a:srgbClr val="333231"/>
              </a:solidFill>
              <a:highlight>
                <a:srgbClr val="FFFFFF"/>
              </a:highlight>
              <a:latin typeface="Times New Roman"/>
              <a:ea typeface="Times New Roman"/>
              <a:cs typeface="Times New Roman"/>
              <a:sym typeface="Times New Roman"/>
            </a:endParaRPr>
          </a:p>
          <a:p>
            <a:pPr indent="0" lvl="0" marL="685800" rtl="0" algn="just">
              <a:spcBef>
                <a:spcPts val="1200"/>
              </a:spcBef>
              <a:spcAft>
                <a:spcPts val="0"/>
              </a:spcAft>
              <a:buNone/>
            </a:pPr>
            <a:r>
              <a:rPr lang="en" sz="1800">
                <a:solidFill>
                  <a:srgbClr val="333231"/>
                </a:solidFill>
                <a:highlight>
                  <a:srgbClr val="FFFFFF"/>
                </a:highlight>
                <a:latin typeface="Times New Roman"/>
                <a:ea typeface="Times New Roman"/>
                <a:cs typeface="Times New Roman"/>
                <a:sym typeface="Times New Roman"/>
              </a:rPr>
              <a:t>-         App technology and infrastructure requirement</a:t>
            </a:r>
            <a:endParaRPr sz="1800">
              <a:solidFill>
                <a:srgbClr val="333231"/>
              </a:solidFill>
              <a:highlight>
                <a:srgbClr val="FFFFFF"/>
              </a:highlight>
              <a:latin typeface="Times New Roman"/>
              <a:ea typeface="Times New Roman"/>
              <a:cs typeface="Times New Roman"/>
              <a:sym typeface="Times New Roman"/>
            </a:endParaRPr>
          </a:p>
          <a:p>
            <a:pPr indent="0" lvl="0" marL="685800" rtl="0" algn="just">
              <a:spcBef>
                <a:spcPts val="1200"/>
              </a:spcBef>
              <a:spcAft>
                <a:spcPts val="0"/>
              </a:spcAft>
              <a:buNone/>
            </a:pPr>
            <a:r>
              <a:rPr lang="en" sz="1800">
                <a:solidFill>
                  <a:srgbClr val="333231"/>
                </a:solidFill>
                <a:highlight>
                  <a:srgbClr val="FFFFFF"/>
                </a:highlight>
                <a:latin typeface="Times New Roman"/>
                <a:ea typeface="Times New Roman"/>
                <a:cs typeface="Times New Roman"/>
                <a:sym typeface="Times New Roman"/>
              </a:rPr>
              <a:t>-         Assumptions, constraints and dependencies</a:t>
            </a:r>
            <a:endParaRPr sz="1800">
              <a:solidFill>
                <a:srgbClr val="33323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b="1" sz="1400">
              <a:solidFill>
                <a:srgbClr val="33323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9"/>
          <p:cNvSpPr txBox="1"/>
          <p:nvPr>
            <p:ph type="title"/>
          </p:nvPr>
        </p:nvSpPr>
        <p:spPr>
          <a:xfrm>
            <a:off x="1415350" y="648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solidFill>
                  <a:srgbClr val="0000FF"/>
                </a:solidFill>
                <a:latin typeface="Times New Roman"/>
                <a:ea typeface="Times New Roman"/>
                <a:cs typeface="Times New Roman"/>
                <a:sym typeface="Times New Roman"/>
              </a:rPr>
              <a:t>Business Goals and App Objectives</a:t>
            </a:r>
            <a:endParaRPr sz="1750">
              <a:solidFill>
                <a:srgbClr val="0000FF"/>
              </a:solidFill>
            </a:endParaRPr>
          </a:p>
        </p:txBody>
      </p:sp>
      <p:sp>
        <p:nvSpPr>
          <p:cNvPr id="424" name="Google Shape;424;p29"/>
          <p:cNvSpPr txBox="1"/>
          <p:nvPr>
            <p:ph idx="1" type="body"/>
          </p:nvPr>
        </p:nvSpPr>
        <p:spPr>
          <a:xfrm>
            <a:off x="1056750" y="1214225"/>
            <a:ext cx="7557000" cy="37806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1600">
                <a:solidFill>
                  <a:srgbClr val="000000"/>
                </a:solidFill>
                <a:latin typeface="Times New Roman"/>
                <a:ea typeface="Times New Roman"/>
                <a:cs typeface="Times New Roman"/>
                <a:sym typeface="Times New Roman"/>
              </a:rPr>
              <a:t>This part of the requirements document will cover the following questions:</a:t>
            </a:r>
            <a:endParaRPr sz="1600">
              <a:solidFill>
                <a:srgbClr val="000000"/>
              </a:solidFill>
              <a:latin typeface="Times New Roman"/>
              <a:ea typeface="Times New Roman"/>
              <a:cs typeface="Times New Roman"/>
              <a:sym typeface="Times New Roman"/>
            </a:endParaRPr>
          </a:p>
          <a:p>
            <a:pPr indent="0" lvl="0" marL="749300" rtl="0" algn="l">
              <a:spcBef>
                <a:spcPts val="1500"/>
              </a:spcBef>
              <a:spcAft>
                <a:spcPts val="0"/>
              </a:spcAft>
              <a:buNone/>
            </a:pPr>
            <a:r>
              <a:rPr lang="en" sz="1600">
                <a:solidFill>
                  <a:srgbClr val="000000"/>
                </a:solidFill>
                <a:latin typeface="Times New Roman"/>
                <a:ea typeface="Times New Roman"/>
                <a:cs typeface="Times New Roman"/>
                <a:sym typeface="Times New Roman"/>
              </a:rPr>
              <a:t>·         What business problem or need will the app solve?</a:t>
            </a:r>
            <a:endParaRPr sz="1600">
              <a:solidFill>
                <a:srgbClr val="000000"/>
              </a:solidFill>
              <a:latin typeface="Times New Roman"/>
              <a:ea typeface="Times New Roman"/>
              <a:cs typeface="Times New Roman"/>
              <a:sym typeface="Times New Roman"/>
            </a:endParaRPr>
          </a:p>
          <a:p>
            <a:pPr indent="0" lvl="0" marL="749300" rtl="0" algn="l">
              <a:spcBef>
                <a:spcPts val="1100"/>
              </a:spcBef>
              <a:spcAft>
                <a:spcPts val="0"/>
              </a:spcAft>
              <a:buNone/>
            </a:pPr>
            <a:r>
              <a:rPr lang="en" sz="1600">
                <a:solidFill>
                  <a:srgbClr val="000000"/>
                </a:solidFill>
                <a:latin typeface="Times New Roman"/>
                <a:ea typeface="Times New Roman"/>
                <a:cs typeface="Times New Roman"/>
                <a:sym typeface="Times New Roman"/>
              </a:rPr>
              <a:t>·         What is the unique selling point of the application that makes it different from its counterparts?</a:t>
            </a:r>
            <a:endParaRPr sz="1600">
              <a:solidFill>
                <a:srgbClr val="000000"/>
              </a:solidFill>
              <a:latin typeface="Times New Roman"/>
              <a:ea typeface="Times New Roman"/>
              <a:cs typeface="Times New Roman"/>
              <a:sym typeface="Times New Roman"/>
            </a:endParaRPr>
          </a:p>
          <a:p>
            <a:pPr indent="0" lvl="0" marL="749300" rtl="0" algn="l">
              <a:spcBef>
                <a:spcPts val="1100"/>
              </a:spcBef>
              <a:spcAft>
                <a:spcPts val="0"/>
              </a:spcAft>
              <a:buNone/>
            </a:pPr>
            <a:r>
              <a:rPr lang="en" sz="1600">
                <a:solidFill>
                  <a:srgbClr val="000000"/>
                </a:solidFill>
                <a:latin typeface="Times New Roman"/>
                <a:ea typeface="Times New Roman"/>
                <a:cs typeface="Times New Roman"/>
                <a:sym typeface="Times New Roman"/>
              </a:rPr>
              <a:t>·         What benefits will the application bring (financial benefits, customer                   retention, brand awareness, cost optimization, etc.)?</a:t>
            </a:r>
            <a:endParaRPr sz="1600">
              <a:solidFill>
                <a:srgbClr val="000000"/>
              </a:solidFill>
              <a:latin typeface="Times New Roman"/>
              <a:ea typeface="Times New Roman"/>
              <a:cs typeface="Times New Roman"/>
              <a:sym typeface="Times New Roman"/>
            </a:endParaRPr>
          </a:p>
          <a:p>
            <a:pPr indent="0" lvl="0" marL="749300" rtl="0" algn="l">
              <a:spcBef>
                <a:spcPts val="1100"/>
              </a:spcBef>
              <a:spcAft>
                <a:spcPts val="0"/>
              </a:spcAft>
              <a:buNone/>
            </a:pPr>
            <a:r>
              <a:rPr lang="en" sz="1600">
                <a:solidFill>
                  <a:srgbClr val="000000"/>
                </a:solidFill>
                <a:latin typeface="Times New Roman"/>
                <a:ea typeface="Times New Roman"/>
                <a:cs typeface="Times New Roman"/>
                <a:sym typeface="Times New Roman"/>
              </a:rPr>
              <a:t>·         How will the users actually use the app?</a:t>
            </a:r>
            <a:endParaRPr sz="1600">
              <a:solidFill>
                <a:srgbClr val="000000"/>
              </a:solidFill>
              <a:latin typeface="Times New Roman"/>
              <a:ea typeface="Times New Roman"/>
              <a:cs typeface="Times New Roman"/>
              <a:sym typeface="Times New Roman"/>
            </a:endParaRPr>
          </a:p>
          <a:p>
            <a:pPr indent="0" lvl="0" marL="0" rtl="0" algn="l">
              <a:spcBef>
                <a:spcPts val="1100"/>
              </a:spcBef>
              <a:spcAft>
                <a:spcPts val="0"/>
              </a:spcAft>
              <a:buNone/>
            </a:pPr>
            <a:r>
              <a:rPr lang="en" sz="1600">
                <a:solidFill>
                  <a:srgbClr val="000000"/>
                </a:solidFill>
                <a:latin typeface="Times New Roman"/>
                <a:ea typeface="Times New Roman"/>
                <a:cs typeface="Times New Roman"/>
                <a:sym typeface="Times New Roman"/>
              </a:rPr>
              <a:t>Defining the goals and objectives is an essential part of building a business requirements document for a mobile app. Understanding the business idea will help to define an effective set of functions for the solution.</a:t>
            </a:r>
            <a:endParaRPr sz="1600">
              <a:solidFill>
                <a:srgbClr val="000000"/>
              </a:solidFill>
              <a:latin typeface="Times New Roman"/>
              <a:ea typeface="Times New Roman"/>
              <a:cs typeface="Times New Roman"/>
              <a:sym typeface="Times New Roman"/>
            </a:endParaRPr>
          </a:p>
          <a:p>
            <a:pPr indent="0" lvl="0" marL="0" rtl="0" algn="l">
              <a:spcBef>
                <a:spcPts val="15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0"/>
          <p:cNvSpPr txBox="1"/>
          <p:nvPr>
            <p:ph type="title"/>
          </p:nvPr>
        </p:nvSpPr>
        <p:spPr>
          <a:xfrm>
            <a:off x="1366600" y="697750"/>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1750">
                <a:solidFill>
                  <a:srgbClr val="0000FF"/>
                </a:solidFill>
                <a:latin typeface="Times New Roman"/>
                <a:ea typeface="Times New Roman"/>
                <a:cs typeface="Times New Roman"/>
                <a:sym typeface="Times New Roman"/>
              </a:rPr>
              <a:t>App User Personas and Stories</a:t>
            </a:r>
            <a:endParaRPr sz="175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1750">
              <a:solidFill>
                <a:srgbClr val="0000FF"/>
              </a:solidFill>
            </a:endParaRPr>
          </a:p>
        </p:txBody>
      </p:sp>
      <p:sp>
        <p:nvSpPr>
          <p:cNvPr id="430" name="Google Shape;430;p30"/>
          <p:cNvSpPr txBox="1"/>
          <p:nvPr>
            <p:ph idx="1" type="body"/>
          </p:nvPr>
        </p:nvSpPr>
        <p:spPr>
          <a:xfrm>
            <a:off x="1267450" y="1395150"/>
            <a:ext cx="7606500" cy="36243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1800">
                <a:solidFill>
                  <a:srgbClr val="000000"/>
                </a:solidFill>
                <a:latin typeface="Times New Roman"/>
                <a:ea typeface="Times New Roman"/>
                <a:cs typeface="Times New Roman"/>
                <a:sym typeface="Times New Roman"/>
              </a:rPr>
              <a:t>User personas and stories should serve as a confirmation or refutation of any assumptions made about the users. A user persona is a detailed character description of a certain user type interested in your application. User story is an organic, everyday description of an app’s feature. User scenario is a basic story describing the user’s goal and how they manage to accomplish it.</a:t>
            </a:r>
            <a:endParaRPr sz="1800">
              <a:solidFill>
                <a:srgbClr val="000000"/>
              </a:solidFill>
              <a:latin typeface="Times New Roman"/>
              <a:ea typeface="Times New Roman"/>
              <a:cs typeface="Times New Roman"/>
              <a:sym typeface="Times New Roman"/>
            </a:endParaRPr>
          </a:p>
          <a:p>
            <a:pPr indent="0" lvl="0" marL="0" rtl="0" algn="l">
              <a:spcBef>
                <a:spcPts val="1500"/>
              </a:spcBef>
              <a:spcAft>
                <a:spcPts val="1200"/>
              </a:spcAft>
              <a:buNone/>
            </a:pPr>
            <a:r>
              <a:rPr lang="en" sz="1800">
                <a:solidFill>
                  <a:srgbClr val="000000"/>
                </a:solidFill>
                <a:latin typeface="Times New Roman"/>
                <a:ea typeface="Times New Roman"/>
                <a:cs typeface="Times New Roman"/>
                <a:sym typeface="Times New Roman"/>
              </a:rPr>
              <a:t>This information is necessary for the future analysis of the mobile app business requirements document by multiple team members, from the technical to the marketing department</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1"/>
          <p:cNvSpPr txBox="1"/>
          <p:nvPr>
            <p:ph type="title"/>
          </p:nvPr>
        </p:nvSpPr>
        <p:spPr>
          <a:xfrm>
            <a:off x="1415350" y="6233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1750">
                <a:solidFill>
                  <a:srgbClr val="0000FF"/>
                </a:solidFill>
                <a:latin typeface="Times New Roman"/>
                <a:ea typeface="Times New Roman"/>
                <a:cs typeface="Times New Roman"/>
                <a:sym typeface="Times New Roman"/>
              </a:rPr>
              <a:t>App Features, Functional and Non-Functional Requirements</a:t>
            </a:r>
            <a:endParaRPr sz="175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436" name="Google Shape;436;p31"/>
          <p:cNvSpPr txBox="1"/>
          <p:nvPr>
            <p:ph idx="1" type="body"/>
          </p:nvPr>
        </p:nvSpPr>
        <p:spPr>
          <a:xfrm>
            <a:off x="1192275" y="1300950"/>
            <a:ext cx="7186200" cy="35202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1800">
                <a:solidFill>
                  <a:srgbClr val="000000"/>
                </a:solidFill>
                <a:latin typeface="Times New Roman"/>
                <a:ea typeface="Times New Roman"/>
                <a:cs typeface="Times New Roman"/>
                <a:sym typeface="Times New Roman"/>
              </a:rPr>
              <a:t>Any mobile app requirements document sample should include a detailed description of each major feature of the application. Each description should be complete with thorough characterization and at least one use case.</a:t>
            </a:r>
            <a:endParaRPr sz="1800">
              <a:solidFill>
                <a:srgbClr val="000000"/>
              </a:solidFill>
              <a:latin typeface="Times New Roman"/>
              <a:ea typeface="Times New Roman"/>
              <a:cs typeface="Times New Roman"/>
              <a:sym typeface="Times New Roman"/>
            </a:endParaRPr>
          </a:p>
          <a:p>
            <a:pPr indent="0" lvl="0" marL="0" rtl="0" algn="l">
              <a:spcBef>
                <a:spcPts val="1500"/>
              </a:spcBef>
              <a:spcAft>
                <a:spcPts val="1200"/>
              </a:spcAft>
              <a:buNone/>
            </a:pPr>
            <a:r>
              <a:rPr lang="en" sz="1800">
                <a:solidFill>
                  <a:srgbClr val="000000"/>
                </a:solidFill>
                <a:latin typeface="Times New Roman"/>
                <a:ea typeface="Times New Roman"/>
                <a:cs typeface="Times New Roman"/>
                <a:sym typeface="Times New Roman"/>
              </a:rPr>
              <a:t>Besides the description of each function, you should add non-functional requirements for your application, like requirements regarding security, performance, compatibility with various devices, multi-language support, etc</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29230"/>
              </a:lnSpc>
              <a:spcBef>
                <a:spcPts val="1400"/>
              </a:spcBef>
              <a:spcAft>
                <a:spcPts val="0"/>
              </a:spcAft>
              <a:buNone/>
            </a:pPr>
            <a:r>
              <a:rPr lang="en" sz="2844">
                <a:solidFill>
                  <a:srgbClr val="0000FF"/>
                </a:solidFill>
                <a:highlight>
                  <a:srgbClr val="FFFFFF"/>
                </a:highlight>
                <a:latin typeface="Arial"/>
                <a:ea typeface="Arial"/>
                <a:cs typeface="Arial"/>
                <a:sym typeface="Arial"/>
              </a:rPr>
              <a:t>What is mobile application development?</a:t>
            </a:r>
            <a:endParaRPr sz="2844">
              <a:solidFill>
                <a:srgbClr val="0000FF"/>
              </a:solidFill>
              <a:highlight>
                <a:srgbClr val="FFFFFF"/>
              </a:highlight>
              <a:latin typeface="Arial"/>
              <a:ea typeface="Arial"/>
              <a:cs typeface="Arial"/>
              <a:sym typeface="Arial"/>
            </a:endParaRPr>
          </a:p>
          <a:p>
            <a:pPr indent="0" lvl="0" marL="0" rtl="0" algn="l">
              <a:lnSpc>
                <a:spcPct val="129230"/>
              </a:lnSpc>
              <a:spcBef>
                <a:spcPts val="1400"/>
              </a:spcBef>
              <a:spcAft>
                <a:spcPts val="0"/>
              </a:spcAft>
              <a:buNone/>
            </a:pPr>
            <a:r>
              <a:t/>
            </a:r>
            <a:endParaRPr sz="1400">
              <a:solidFill>
                <a:srgbClr val="0000FF"/>
              </a:solidFill>
              <a:highlight>
                <a:srgbClr val="FFFFFF"/>
              </a:highlight>
              <a:latin typeface="Arial"/>
              <a:ea typeface="Arial"/>
              <a:cs typeface="Arial"/>
              <a:sym typeface="Arial"/>
            </a:endParaRPr>
          </a:p>
          <a:p>
            <a:pPr indent="0" lvl="0" marL="0" rtl="0" algn="l">
              <a:spcBef>
                <a:spcPts val="400"/>
              </a:spcBef>
              <a:spcAft>
                <a:spcPts val="0"/>
              </a:spcAft>
              <a:buNone/>
            </a:pPr>
            <a:r>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en" sz="2500">
                <a:solidFill>
                  <a:srgbClr val="666666"/>
                </a:solidFill>
                <a:highlight>
                  <a:srgbClr val="FFFFFF"/>
                </a:highlight>
                <a:latin typeface="Roboto Mono"/>
                <a:ea typeface="Roboto Mono"/>
                <a:cs typeface="Roboto Mono"/>
                <a:sym typeface="Roboto Mono"/>
              </a:rPr>
              <a:t>Mobile application development is the set of processes and procedures involved in writing software for small, wireless computing devices, such as smartphones and other hand-held devices.</a:t>
            </a:r>
            <a:endParaRPr b="1" sz="2500">
              <a:solidFill>
                <a:srgbClr val="666666"/>
              </a:solidFill>
              <a:highlight>
                <a:srgbClr val="FFFFFF"/>
              </a:highlight>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2"/>
          <p:cNvSpPr txBox="1"/>
          <p:nvPr>
            <p:ph type="title"/>
          </p:nvPr>
        </p:nvSpPr>
        <p:spPr>
          <a:xfrm>
            <a:off x="1415350" y="6357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None/>
            </a:pPr>
            <a:r>
              <a:rPr lang="en" sz="1750">
                <a:solidFill>
                  <a:srgbClr val="0000FF"/>
                </a:solidFill>
                <a:latin typeface="Arial"/>
                <a:ea typeface="Arial"/>
                <a:cs typeface="Arial"/>
                <a:sym typeface="Arial"/>
              </a:rPr>
              <a:t>App UX, User Flow, Design Notice</a:t>
            </a:r>
            <a:endParaRPr sz="1750">
              <a:solidFill>
                <a:srgbClr val="0000FF"/>
              </a:solidFill>
              <a:latin typeface="Arial"/>
              <a:ea typeface="Arial"/>
              <a:cs typeface="Arial"/>
              <a:sym typeface="Arial"/>
            </a:endParaRPr>
          </a:p>
          <a:p>
            <a:pPr indent="0" lvl="0" marL="0" rtl="0" algn="l">
              <a:spcBef>
                <a:spcPts val="400"/>
              </a:spcBef>
              <a:spcAft>
                <a:spcPts val="0"/>
              </a:spcAft>
              <a:buNone/>
            </a:pPr>
            <a:r>
              <a:t/>
            </a:r>
            <a:endParaRPr/>
          </a:p>
        </p:txBody>
      </p:sp>
      <p:sp>
        <p:nvSpPr>
          <p:cNvPr id="442" name="Google Shape;442;p32"/>
          <p:cNvSpPr txBox="1"/>
          <p:nvPr>
            <p:ph idx="1" type="body"/>
          </p:nvPr>
        </p:nvSpPr>
        <p:spPr>
          <a:xfrm>
            <a:off x="1229425" y="1407550"/>
            <a:ext cx="7272900" cy="32898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None/>
            </a:pPr>
            <a:r>
              <a:rPr lang="en" sz="1800">
                <a:solidFill>
                  <a:srgbClr val="000000"/>
                </a:solidFill>
                <a:latin typeface="Times New Roman"/>
                <a:ea typeface="Times New Roman"/>
                <a:cs typeface="Times New Roman"/>
                <a:sym typeface="Times New Roman"/>
              </a:rPr>
              <a:t>Having at least a general overview of the app’s UX and overall user flow is helpful from a technical standpoint, as it provides the basis for future design. This does not mean you should include a detailed wireframe, but light guidelines will go a long way.</a:t>
            </a:r>
            <a:endParaRPr sz="1800">
              <a:solidFill>
                <a:srgbClr val="000000"/>
              </a:solidFill>
              <a:latin typeface="Times New Roman"/>
              <a:ea typeface="Times New Roman"/>
              <a:cs typeface="Times New Roman"/>
              <a:sym typeface="Times New Roman"/>
            </a:endParaRPr>
          </a:p>
          <a:p>
            <a:pPr indent="0" lvl="0" marL="0" rtl="0" algn="l">
              <a:spcBef>
                <a:spcPts val="1500"/>
              </a:spcBef>
              <a:spcAft>
                <a:spcPts val="1200"/>
              </a:spcAft>
              <a:buNone/>
            </a:pPr>
            <a:r>
              <a:rPr lang="en" sz="1800">
                <a:solidFill>
                  <a:srgbClr val="000000"/>
                </a:solidFill>
                <a:latin typeface="Times New Roman"/>
                <a:ea typeface="Times New Roman"/>
                <a:cs typeface="Times New Roman"/>
                <a:sym typeface="Times New Roman"/>
              </a:rPr>
              <a:t>With defined design needs and directions, it will be easier to create a well-thought-out and intuitive UI/UX that will be appealing to a user. This will also help to weed out ideas that might not be well-received</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3"/>
          <p:cNvSpPr txBox="1"/>
          <p:nvPr>
            <p:ph type="title"/>
          </p:nvPr>
        </p:nvSpPr>
        <p:spPr>
          <a:xfrm>
            <a:off x="1477300" y="6233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None/>
            </a:pPr>
            <a:r>
              <a:rPr lang="en" sz="1750">
                <a:solidFill>
                  <a:srgbClr val="0000FF"/>
                </a:solidFill>
                <a:latin typeface="Arial"/>
                <a:ea typeface="Arial"/>
                <a:cs typeface="Arial"/>
                <a:sym typeface="Arial"/>
              </a:rPr>
              <a:t>App Technology and Infrastructure Requirements</a:t>
            </a:r>
            <a:endParaRPr sz="1750">
              <a:solidFill>
                <a:srgbClr val="0000FF"/>
              </a:solidFill>
              <a:latin typeface="Arial"/>
              <a:ea typeface="Arial"/>
              <a:cs typeface="Arial"/>
              <a:sym typeface="Arial"/>
            </a:endParaRPr>
          </a:p>
          <a:p>
            <a:pPr indent="0" lvl="0" marL="0" rtl="0" algn="l">
              <a:spcBef>
                <a:spcPts val="400"/>
              </a:spcBef>
              <a:spcAft>
                <a:spcPts val="0"/>
              </a:spcAft>
              <a:buNone/>
            </a:pPr>
            <a:r>
              <a:t/>
            </a:r>
            <a:endParaRPr sz="1750">
              <a:solidFill>
                <a:srgbClr val="0000FF"/>
              </a:solidFill>
            </a:endParaRPr>
          </a:p>
        </p:txBody>
      </p:sp>
      <p:sp>
        <p:nvSpPr>
          <p:cNvPr id="448" name="Google Shape;448;p33"/>
          <p:cNvSpPr txBox="1"/>
          <p:nvPr>
            <p:ph idx="1" type="body"/>
          </p:nvPr>
        </p:nvSpPr>
        <p:spPr>
          <a:xfrm>
            <a:off x="1254225" y="1382750"/>
            <a:ext cx="7483500" cy="35748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1800">
                <a:solidFill>
                  <a:srgbClr val="000000"/>
                </a:solidFill>
                <a:latin typeface="Times New Roman"/>
                <a:ea typeface="Times New Roman"/>
                <a:cs typeface="Times New Roman"/>
                <a:sym typeface="Times New Roman"/>
              </a:rPr>
              <a:t>Defining the environment the app will be hosted in is crucial to make the app requirements document really helpful. For example, the requirements for Android app development are different from the requirements for a similar app for iOS, which is why specifying the target technology from the very beginning is critical.</a:t>
            </a:r>
            <a:endParaRPr sz="1800">
              <a:solidFill>
                <a:srgbClr val="000000"/>
              </a:solidFill>
              <a:latin typeface="Times New Roman"/>
              <a:ea typeface="Times New Roman"/>
              <a:cs typeface="Times New Roman"/>
              <a:sym typeface="Times New Roman"/>
            </a:endParaRPr>
          </a:p>
          <a:p>
            <a:pPr indent="0" lvl="0" marL="0" rtl="0" algn="l">
              <a:spcBef>
                <a:spcPts val="1500"/>
              </a:spcBef>
              <a:spcAft>
                <a:spcPts val="0"/>
              </a:spcAft>
              <a:buNone/>
            </a:pPr>
            <a:r>
              <a:rPr lang="en" sz="1800">
                <a:solidFill>
                  <a:srgbClr val="000000"/>
                </a:solidFill>
                <a:latin typeface="Times New Roman"/>
                <a:ea typeface="Times New Roman"/>
                <a:cs typeface="Times New Roman"/>
                <a:sym typeface="Times New Roman"/>
              </a:rPr>
              <a:t>Other business requirements worth mentioning include the infrastructure the app is going to be distributed through. Different app stores have policies and requirements that need to be accounted for during the development.</a:t>
            </a:r>
            <a:endParaRPr sz="1800">
              <a:solidFill>
                <a:srgbClr val="000000"/>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4"/>
          <p:cNvSpPr txBox="1"/>
          <p:nvPr>
            <p:ph type="title"/>
          </p:nvPr>
        </p:nvSpPr>
        <p:spPr>
          <a:xfrm>
            <a:off x="1415350" y="660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None/>
            </a:pPr>
            <a:r>
              <a:rPr lang="en" sz="1750">
                <a:solidFill>
                  <a:srgbClr val="0000FF"/>
                </a:solidFill>
                <a:latin typeface="Arial"/>
                <a:ea typeface="Arial"/>
                <a:cs typeface="Arial"/>
                <a:sym typeface="Arial"/>
              </a:rPr>
              <a:t>Assumptions, Constraints &amp; Dependencies</a:t>
            </a:r>
            <a:endParaRPr sz="1750">
              <a:solidFill>
                <a:srgbClr val="0000FF"/>
              </a:solidFill>
              <a:latin typeface="Arial"/>
              <a:ea typeface="Arial"/>
              <a:cs typeface="Arial"/>
              <a:sym typeface="Arial"/>
            </a:endParaRPr>
          </a:p>
          <a:p>
            <a:pPr indent="0" lvl="0" marL="0" rtl="0" algn="l">
              <a:spcBef>
                <a:spcPts val="400"/>
              </a:spcBef>
              <a:spcAft>
                <a:spcPts val="0"/>
              </a:spcAft>
              <a:buNone/>
            </a:pPr>
            <a:r>
              <a:t/>
            </a:r>
            <a:endParaRPr/>
          </a:p>
        </p:txBody>
      </p:sp>
      <p:sp>
        <p:nvSpPr>
          <p:cNvPr id="454" name="Google Shape;454;p34"/>
          <p:cNvSpPr txBox="1"/>
          <p:nvPr>
            <p:ph idx="1" type="body"/>
          </p:nvPr>
        </p:nvSpPr>
        <p:spPr>
          <a:xfrm>
            <a:off x="1254225" y="1481900"/>
            <a:ext cx="7334700" cy="29181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None/>
            </a:pPr>
            <a:r>
              <a:rPr lang="en" sz="1800">
                <a:solidFill>
                  <a:srgbClr val="000000"/>
                </a:solidFill>
                <a:latin typeface="Times New Roman"/>
                <a:ea typeface="Times New Roman"/>
                <a:cs typeface="Times New Roman"/>
                <a:sym typeface="Times New Roman"/>
              </a:rPr>
              <a:t>Another important aspect worth including in the app requirements are assumptions – events that can influence the project development, implementation, and success. For example, if you’re planning to use a third-party library, there is no guarantee that it will not close down in a few weeks or that it does not have any critical vulnerabilities.</a:t>
            </a:r>
            <a:endParaRPr sz="1800">
              <a:solidFill>
                <a:srgbClr val="000000"/>
              </a:solidFill>
              <a:latin typeface="Times New Roman"/>
              <a:ea typeface="Times New Roman"/>
              <a:cs typeface="Times New Roman"/>
              <a:sym typeface="Times New Roman"/>
            </a:endParaRPr>
          </a:p>
          <a:p>
            <a:pPr indent="0" lvl="0" marL="0" rtl="0" algn="l">
              <a:spcBef>
                <a:spcPts val="150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5"/>
          <p:cNvSpPr txBox="1"/>
          <p:nvPr>
            <p:ph type="title"/>
          </p:nvPr>
        </p:nvSpPr>
        <p:spPr>
          <a:xfrm>
            <a:off x="908025" y="648225"/>
            <a:ext cx="7030500" cy="759300"/>
          </a:xfrm>
          <a:prstGeom prst="rect">
            <a:avLst/>
          </a:prstGeom>
        </p:spPr>
        <p:txBody>
          <a:bodyPr anchorCtr="0" anchor="t" bIns="91425" lIns="91425" spcFirstLastPara="1" rIns="91425" wrap="square" tIns="91425">
            <a:noAutofit/>
          </a:bodyPr>
          <a:lstStyle/>
          <a:p>
            <a:pPr indent="0" lvl="0" marL="457200" rtl="0" algn="l">
              <a:lnSpc>
                <a:spcPct val="115000"/>
              </a:lnSpc>
              <a:spcBef>
                <a:spcPts val="800"/>
              </a:spcBef>
              <a:spcAft>
                <a:spcPts val="0"/>
              </a:spcAft>
              <a:buSzPts val="990"/>
              <a:buNone/>
            </a:pPr>
            <a:r>
              <a:rPr b="0" lang="en" sz="1760">
                <a:solidFill>
                  <a:srgbClr val="0000FF"/>
                </a:solidFill>
                <a:latin typeface="Arial"/>
                <a:ea typeface="Arial"/>
                <a:cs typeface="Arial"/>
                <a:sym typeface="Arial"/>
              </a:rPr>
              <a:t>How to estimate the mobile app development cost</a:t>
            </a:r>
            <a:endParaRPr b="0" sz="1760">
              <a:solidFill>
                <a:srgbClr val="0000FF"/>
              </a:solidFill>
              <a:latin typeface="Arial"/>
              <a:ea typeface="Arial"/>
              <a:cs typeface="Arial"/>
              <a:sym typeface="Arial"/>
            </a:endParaRPr>
          </a:p>
          <a:p>
            <a:pPr indent="0" lvl="0" marL="0" rtl="0" algn="l">
              <a:spcBef>
                <a:spcPts val="1500"/>
              </a:spcBef>
              <a:spcAft>
                <a:spcPts val="0"/>
              </a:spcAft>
              <a:buSzPts val="990"/>
              <a:buNone/>
            </a:pPr>
            <a:r>
              <a:t/>
            </a:r>
            <a:endParaRPr sz="3020"/>
          </a:p>
        </p:txBody>
      </p:sp>
      <p:sp>
        <p:nvSpPr>
          <p:cNvPr id="460" name="Google Shape;460;p35"/>
          <p:cNvSpPr txBox="1"/>
          <p:nvPr>
            <p:ph idx="1" type="body"/>
          </p:nvPr>
        </p:nvSpPr>
        <p:spPr>
          <a:xfrm>
            <a:off x="1266625" y="973750"/>
            <a:ext cx="7186200" cy="3748500"/>
          </a:xfrm>
          <a:prstGeom prst="rect">
            <a:avLst/>
          </a:prstGeom>
        </p:spPr>
        <p:txBody>
          <a:bodyPr anchorCtr="0" anchor="t" bIns="91425" lIns="91425" spcFirstLastPara="1" rIns="91425" wrap="square" tIns="91425">
            <a:noAutofit/>
          </a:bodyPr>
          <a:lstStyle/>
          <a:p>
            <a:pPr indent="0" lvl="0" marL="0" rtl="0" algn="l">
              <a:lnSpc>
                <a:spcPct val="194545"/>
              </a:lnSpc>
              <a:spcBef>
                <a:spcPts val="1200"/>
              </a:spcBef>
              <a:spcAft>
                <a:spcPts val="0"/>
              </a:spcAft>
              <a:buSzPts val="688"/>
              <a:buNone/>
            </a:pPr>
            <a:r>
              <a:rPr lang="en" sz="1275">
                <a:solidFill>
                  <a:srgbClr val="000000"/>
                </a:solidFill>
                <a:highlight>
                  <a:srgbClr val="FFFFFF"/>
                </a:highlight>
                <a:latin typeface="Times New Roman"/>
                <a:ea typeface="Times New Roman"/>
                <a:cs typeface="Times New Roman"/>
                <a:sym typeface="Times New Roman"/>
              </a:rPr>
              <a:t>The cost of developing a minimum viable product for a mobile app from standards, ranges between $15,000 and $230,000.</a:t>
            </a:r>
            <a:endParaRPr sz="1275">
              <a:solidFill>
                <a:srgbClr val="000000"/>
              </a:solidFill>
              <a:highlight>
                <a:srgbClr val="FFFFFF"/>
              </a:highlight>
              <a:latin typeface="Times New Roman"/>
              <a:ea typeface="Times New Roman"/>
              <a:cs typeface="Times New Roman"/>
              <a:sym typeface="Times New Roman"/>
            </a:endParaRPr>
          </a:p>
          <a:p>
            <a:pPr indent="0" lvl="0" marL="0" rtl="0" algn="l">
              <a:lnSpc>
                <a:spcPct val="194545"/>
              </a:lnSpc>
              <a:spcBef>
                <a:spcPts val="1200"/>
              </a:spcBef>
              <a:spcAft>
                <a:spcPts val="0"/>
              </a:spcAft>
              <a:buSzPts val="688"/>
              <a:buNone/>
            </a:pPr>
            <a:r>
              <a:rPr lang="en" sz="1275">
                <a:solidFill>
                  <a:srgbClr val="000000"/>
                </a:solidFill>
                <a:highlight>
                  <a:srgbClr val="FFFFFF"/>
                </a:highlight>
                <a:latin typeface="Times New Roman"/>
                <a:ea typeface="Times New Roman"/>
                <a:cs typeface="Times New Roman"/>
                <a:sym typeface="Times New Roman"/>
              </a:rPr>
              <a:t>However, the exact amount you’ll pay may slightly differ with:</a:t>
            </a:r>
            <a:endParaRPr sz="1275">
              <a:solidFill>
                <a:srgbClr val="000000"/>
              </a:solidFill>
              <a:highlight>
                <a:srgbClr val="FFFFFF"/>
              </a:highlight>
              <a:latin typeface="Times New Roman"/>
              <a:ea typeface="Times New Roman"/>
              <a:cs typeface="Times New Roman"/>
              <a:sym typeface="Times New Roman"/>
            </a:endParaRPr>
          </a:p>
          <a:p>
            <a:pPr indent="-297656" lvl="0" marL="457200" rtl="0" algn="l">
              <a:lnSpc>
                <a:spcPct val="180909"/>
              </a:lnSpc>
              <a:spcBef>
                <a:spcPts val="1200"/>
              </a:spcBef>
              <a:spcAft>
                <a:spcPts val="0"/>
              </a:spcAft>
              <a:buClr>
                <a:srgbClr val="161616"/>
              </a:buClr>
              <a:buSzPts val="1088"/>
              <a:buFont typeface="Arial"/>
              <a:buChar char="●"/>
            </a:pPr>
            <a:r>
              <a:rPr lang="en" sz="1275">
                <a:solidFill>
                  <a:srgbClr val="161616"/>
                </a:solidFill>
                <a:highlight>
                  <a:srgbClr val="FFFFFF"/>
                </a:highlight>
                <a:latin typeface="Times New Roman"/>
                <a:ea typeface="Times New Roman"/>
                <a:cs typeface="Times New Roman"/>
                <a:sym typeface="Times New Roman"/>
              </a:rPr>
              <a:t>The product complexity</a:t>
            </a:r>
            <a:endParaRPr sz="1275">
              <a:solidFill>
                <a:srgbClr val="161616"/>
              </a:solidFill>
              <a:highlight>
                <a:srgbClr val="FFFFFF"/>
              </a:highlight>
              <a:latin typeface="Times New Roman"/>
              <a:ea typeface="Times New Roman"/>
              <a:cs typeface="Times New Roman"/>
              <a:sym typeface="Times New Roman"/>
            </a:endParaRPr>
          </a:p>
          <a:p>
            <a:pPr indent="-297656" lvl="0" marL="457200" rtl="0" algn="l">
              <a:lnSpc>
                <a:spcPct val="180909"/>
              </a:lnSpc>
              <a:spcBef>
                <a:spcPts val="0"/>
              </a:spcBef>
              <a:spcAft>
                <a:spcPts val="0"/>
              </a:spcAft>
              <a:buClr>
                <a:srgbClr val="161616"/>
              </a:buClr>
              <a:buSzPts val="1088"/>
              <a:buFont typeface="Arial"/>
              <a:buChar char="●"/>
            </a:pPr>
            <a:r>
              <a:rPr lang="en" sz="1275">
                <a:solidFill>
                  <a:srgbClr val="161616"/>
                </a:solidFill>
                <a:highlight>
                  <a:srgbClr val="FFFFFF"/>
                </a:highlight>
                <a:latin typeface="Times New Roman"/>
                <a:ea typeface="Times New Roman"/>
                <a:cs typeface="Times New Roman"/>
                <a:sym typeface="Times New Roman"/>
              </a:rPr>
              <a:t>The type of app</a:t>
            </a:r>
            <a:endParaRPr sz="1275">
              <a:solidFill>
                <a:srgbClr val="161616"/>
              </a:solidFill>
              <a:highlight>
                <a:srgbClr val="FFFFFF"/>
              </a:highlight>
              <a:latin typeface="Times New Roman"/>
              <a:ea typeface="Times New Roman"/>
              <a:cs typeface="Times New Roman"/>
              <a:sym typeface="Times New Roman"/>
            </a:endParaRPr>
          </a:p>
          <a:p>
            <a:pPr indent="-297656" lvl="0" marL="457200" rtl="0" algn="l">
              <a:lnSpc>
                <a:spcPct val="180909"/>
              </a:lnSpc>
              <a:spcBef>
                <a:spcPts val="0"/>
              </a:spcBef>
              <a:spcAft>
                <a:spcPts val="0"/>
              </a:spcAft>
              <a:buClr>
                <a:srgbClr val="161616"/>
              </a:buClr>
              <a:buSzPts val="1088"/>
              <a:buFont typeface="Arial"/>
              <a:buChar char="●"/>
            </a:pPr>
            <a:r>
              <a:rPr lang="en" sz="1275">
                <a:solidFill>
                  <a:srgbClr val="161616"/>
                </a:solidFill>
                <a:highlight>
                  <a:srgbClr val="FFFFFF"/>
                </a:highlight>
                <a:latin typeface="Times New Roman"/>
                <a:ea typeface="Times New Roman"/>
                <a:cs typeface="Times New Roman"/>
                <a:sym typeface="Times New Roman"/>
              </a:rPr>
              <a:t>The development team involved</a:t>
            </a:r>
            <a:endParaRPr sz="1275">
              <a:solidFill>
                <a:srgbClr val="161616"/>
              </a:solidFill>
              <a:highlight>
                <a:srgbClr val="FFFFFF"/>
              </a:highlight>
              <a:latin typeface="Times New Roman"/>
              <a:ea typeface="Times New Roman"/>
              <a:cs typeface="Times New Roman"/>
              <a:sym typeface="Times New Roman"/>
            </a:endParaRPr>
          </a:p>
          <a:p>
            <a:pPr indent="-297656" lvl="0" marL="457200" rtl="0" algn="l">
              <a:lnSpc>
                <a:spcPct val="180909"/>
              </a:lnSpc>
              <a:spcBef>
                <a:spcPts val="0"/>
              </a:spcBef>
              <a:spcAft>
                <a:spcPts val="0"/>
              </a:spcAft>
              <a:buClr>
                <a:srgbClr val="161616"/>
              </a:buClr>
              <a:buSzPts val="1088"/>
              <a:buFont typeface="Arial"/>
              <a:buChar char="●"/>
            </a:pPr>
            <a:r>
              <a:rPr lang="en" sz="1275">
                <a:solidFill>
                  <a:srgbClr val="161616"/>
                </a:solidFill>
                <a:highlight>
                  <a:srgbClr val="FFFFFF"/>
                </a:highlight>
                <a:latin typeface="Times New Roman"/>
                <a:ea typeface="Times New Roman"/>
                <a:cs typeface="Times New Roman"/>
                <a:sym typeface="Times New Roman"/>
              </a:rPr>
              <a:t>The location of the development team.</a:t>
            </a:r>
            <a:endParaRPr sz="1275">
              <a:solidFill>
                <a:srgbClr val="161616"/>
              </a:solidFill>
              <a:highlight>
                <a:srgbClr val="FFFFFF"/>
              </a:highlight>
              <a:latin typeface="Times New Roman"/>
              <a:ea typeface="Times New Roman"/>
              <a:cs typeface="Times New Roman"/>
              <a:sym typeface="Times New Roman"/>
            </a:endParaRPr>
          </a:p>
          <a:p>
            <a:pPr indent="-309562" lvl="0" marL="457200" rtl="0" algn="l">
              <a:lnSpc>
                <a:spcPct val="180909"/>
              </a:lnSpc>
              <a:spcBef>
                <a:spcPts val="0"/>
              </a:spcBef>
              <a:spcAft>
                <a:spcPts val="0"/>
              </a:spcAft>
              <a:buClr>
                <a:srgbClr val="161616"/>
              </a:buClr>
              <a:buSzPts val="1275"/>
              <a:buFont typeface="Times New Roman"/>
              <a:buChar char="●"/>
            </a:pPr>
            <a:r>
              <a:rPr lang="en" sz="1275">
                <a:solidFill>
                  <a:srgbClr val="161616"/>
                </a:solidFill>
                <a:highlight>
                  <a:srgbClr val="FFFFFF"/>
                </a:highlight>
                <a:latin typeface="Times New Roman"/>
                <a:ea typeface="Times New Roman"/>
                <a:cs typeface="Times New Roman"/>
                <a:sym typeface="Times New Roman"/>
              </a:rPr>
              <a:t>Number of features</a:t>
            </a:r>
            <a:endParaRPr sz="1275">
              <a:solidFill>
                <a:srgbClr val="161616"/>
              </a:solidFill>
              <a:highlight>
                <a:srgbClr val="FFFFFF"/>
              </a:highlight>
              <a:latin typeface="Times New Roman"/>
              <a:ea typeface="Times New Roman"/>
              <a:cs typeface="Times New Roman"/>
              <a:sym typeface="Times New Roman"/>
            </a:endParaRPr>
          </a:p>
          <a:p>
            <a:pPr indent="0" lvl="0" marL="0" rtl="0" algn="l">
              <a:lnSpc>
                <a:spcPct val="105000"/>
              </a:lnSpc>
              <a:spcBef>
                <a:spcPts val="2300"/>
              </a:spcBef>
              <a:spcAft>
                <a:spcPts val="1200"/>
              </a:spcAft>
              <a:buSzPts val="688"/>
              <a:buNone/>
            </a:pPr>
            <a:r>
              <a:t/>
            </a:r>
            <a:endParaRPr sz="1275">
              <a:solidFill>
                <a:srgbClr val="000000"/>
              </a:solidFill>
              <a:latin typeface="Arial"/>
              <a:ea typeface="Arial"/>
              <a:cs typeface="Arial"/>
              <a:sym typeface="Arial"/>
            </a:endParaRPr>
          </a:p>
        </p:txBody>
      </p:sp>
      <p:sp>
        <p:nvSpPr>
          <p:cNvPr id="461" name="Google Shape;461;p35"/>
          <p:cNvSpPr txBox="1"/>
          <p:nvPr/>
        </p:nvSpPr>
        <p:spPr>
          <a:xfrm>
            <a:off x="4680750" y="2464100"/>
            <a:ext cx="11586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App Cost  =</a:t>
            </a:r>
            <a:endParaRPr b="1">
              <a:latin typeface="Nunito"/>
              <a:ea typeface="Nunito"/>
              <a:cs typeface="Nunito"/>
              <a:sym typeface="Nunito"/>
            </a:endParaRPr>
          </a:p>
        </p:txBody>
      </p:sp>
      <p:sp>
        <p:nvSpPr>
          <p:cNvPr id="462" name="Google Shape;462;p35"/>
          <p:cNvSpPr txBox="1"/>
          <p:nvPr/>
        </p:nvSpPr>
        <p:spPr>
          <a:xfrm>
            <a:off x="5839350" y="2464100"/>
            <a:ext cx="1772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Development Time x</a:t>
            </a:r>
            <a:endParaRPr b="1">
              <a:latin typeface="Nunito"/>
              <a:ea typeface="Nunito"/>
              <a:cs typeface="Nunito"/>
              <a:sym typeface="Nunito"/>
            </a:endParaRPr>
          </a:p>
          <a:p>
            <a:pPr indent="0" lvl="0" marL="0" rtl="0" algn="ctr">
              <a:spcBef>
                <a:spcPts val="0"/>
              </a:spcBef>
              <a:spcAft>
                <a:spcPts val="0"/>
              </a:spcAft>
              <a:buNone/>
            </a:pPr>
            <a:r>
              <a:rPr b="1" lang="en">
                <a:latin typeface="Nunito"/>
                <a:ea typeface="Nunito"/>
                <a:cs typeface="Nunito"/>
                <a:sym typeface="Nunito"/>
              </a:rPr>
              <a:t>Hourly rate of the development team</a:t>
            </a:r>
            <a:endParaRPr b="1">
              <a:latin typeface="Nunito"/>
              <a:ea typeface="Nunito"/>
              <a:cs typeface="Nunito"/>
              <a:sym typeface="Nunito"/>
            </a:endParaRPr>
          </a:p>
        </p:txBody>
      </p:sp>
      <p:sp>
        <p:nvSpPr>
          <p:cNvPr id="463" name="Google Shape;463;p35"/>
          <p:cNvSpPr txBox="1"/>
          <p:nvPr/>
        </p:nvSpPr>
        <p:spPr>
          <a:xfrm>
            <a:off x="1674625" y="4175700"/>
            <a:ext cx="6840000" cy="5871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200"/>
              </a:spcAft>
              <a:buClr>
                <a:srgbClr val="000000"/>
              </a:buClr>
              <a:buSzPts val="688"/>
              <a:buFont typeface="Arial"/>
              <a:buNone/>
            </a:pPr>
            <a:r>
              <a:rPr lang="en" sz="1275">
                <a:highlight>
                  <a:srgbClr val="FFFFFF"/>
                </a:highlight>
                <a:latin typeface="Times New Roman"/>
                <a:ea typeface="Times New Roman"/>
                <a:cs typeface="Times New Roman"/>
                <a:sym typeface="Times New Roman"/>
              </a:rPr>
              <a:t>These factors can affect mobile app development by as much as 100%. Thus, it’s imperative to consider what they entail and how to influence those factors to reduce development costs</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Major types of mobile applications that exist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And their differences</a:t>
            </a:r>
            <a:endParaRPr>
              <a:latin typeface="Times New Roman"/>
              <a:ea typeface="Times New Roman"/>
              <a:cs typeface="Times New Roman"/>
              <a:sym typeface="Times New Roman"/>
            </a:endParaRPr>
          </a:p>
        </p:txBody>
      </p:sp>
      <p:sp>
        <p:nvSpPr>
          <p:cNvPr id="290" name="Google Shape;290;p15"/>
          <p:cNvSpPr txBox="1"/>
          <p:nvPr>
            <p:ph idx="1" type="body"/>
          </p:nvPr>
        </p:nvSpPr>
        <p:spPr>
          <a:xfrm>
            <a:off x="1303800" y="1377450"/>
            <a:ext cx="7679100" cy="369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100">
                <a:solidFill>
                  <a:srgbClr val="000000"/>
                </a:solidFill>
                <a:latin typeface="Times New Roman"/>
                <a:ea typeface="Times New Roman"/>
                <a:cs typeface="Times New Roman"/>
                <a:sym typeface="Times New Roman"/>
              </a:rPr>
              <a:t>There are 3 main types of mobile apps that exist namely:</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grpSp>
        <p:nvGrpSpPr>
          <p:cNvPr id="291" name="Google Shape;291;p15"/>
          <p:cNvGrpSpPr/>
          <p:nvPr/>
        </p:nvGrpSpPr>
        <p:grpSpPr>
          <a:xfrm>
            <a:off x="2871977" y="2014015"/>
            <a:ext cx="2945486" cy="2924636"/>
            <a:chOff x="3071457" y="2013875"/>
            <a:chExt cx="1944600" cy="1569600"/>
          </a:xfrm>
        </p:grpSpPr>
        <p:sp>
          <p:nvSpPr>
            <p:cNvPr id="292" name="Google Shape;292;p15"/>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txBox="1"/>
            <p:nvPr/>
          </p:nvSpPr>
          <p:spPr>
            <a:xfrm>
              <a:off x="3319709" y="2083251"/>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Web apps</a:t>
              </a:r>
              <a:endParaRPr sz="2400">
                <a:solidFill>
                  <a:srgbClr val="FFFFFF"/>
                </a:solidFill>
                <a:latin typeface="Roboto"/>
                <a:ea typeface="Roboto"/>
                <a:cs typeface="Roboto"/>
                <a:sym typeface="Roboto"/>
              </a:endParaRPr>
            </a:p>
          </p:txBody>
        </p:sp>
        <p:sp>
          <p:nvSpPr>
            <p:cNvPr id="294" name="Google Shape;294;p15"/>
            <p:cNvSpPr txBox="1"/>
            <p:nvPr/>
          </p:nvSpPr>
          <p:spPr>
            <a:xfrm>
              <a:off x="3318047" y="2407580"/>
              <a:ext cx="1451700" cy="8670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lang="en" sz="1100">
                  <a:solidFill>
                    <a:schemeClr val="lt1"/>
                  </a:solidFill>
                  <a:latin typeface="Times New Roman"/>
                  <a:ea typeface="Times New Roman"/>
                  <a:cs typeface="Times New Roman"/>
                  <a:sym typeface="Times New Roman"/>
                </a:rPr>
                <a:t>Web apps are responsive versions of specific websites that work on any device as they are delivered using mobile browsers.</a:t>
              </a:r>
              <a:endParaRPr sz="11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1600"/>
                </a:spcAft>
                <a:buNone/>
              </a:pPr>
              <a:r>
                <a:rPr lang="en" sz="1100">
                  <a:solidFill>
                    <a:schemeClr val="lt1"/>
                  </a:solidFill>
                  <a:latin typeface="Times New Roman"/>
                  <a:ea typeface="Times New Roman"/>
                  <a:cs typeface="Times New Roman"/>
                  <a:sym typeface="Times New Roman"/>
                </a:rPr>
                <a:t>These apps are similar to Native apps because they are accessed from web browsers on mobile devices.</a:t>
              </a:r>
              <a:r>
                <a:rPr lang="en">
                  <a:solidFill>
                    <a:srgbClr val="333231"/>
                  </a:solidFill>
                  <a:latin typeface="Times New Roman"/>
                  <a:ea typeface="Times New Roman"/>
                  <a:cs typeface="Times New Roman"/>
                  <a:sym typeface="Times New Roman"/>
                </a:rPr>
                <a:t> </a:t>
              </a:r>
              <a:endParaRPr sz="1100">
                <a:solidFill>
                  <a:srgbClr val="FFFFFF"/>
                </a:solidFill>
                <a:latin typeface="Times New Roman"/>
                <a:ea typeface="Times New Roman"/>
                <a:cs typeface="Times New Roman"/>
                <a:sym typeface="Times New Roman"/>
              </a:endParaRPr>
            </a:p>
          </p:txBody>
        </p:sp>
      </p:grpSp>
      <p:grpSp>
        <p:nvGrpSpPr>
          <p:cNvPr id="295" name="Google Shape;295;p15"/>
          <p:cNvGrpSpPr/>
          <p:nvPr/>
        </p:nvGrpSpPr>
        <p:grpSpPr>
          <a:xfrm>
            <a:off x="249098" y="2013796"/>
            <a:ext cx="2623071" cy="2924636"/>
            <a:chOff x="1126863" y="2013875"/>
            <a:chExt cx="1944600" cy="1569600"/>
          </a:xfrm>
        </p:grpSpPr>
        <p:sp>
          <p:nvSpPr>
            <p:cNvPr id="296" name="Google Shape;296;p15"/>
            <p:cNvSpPr/>
            <p:nvPr/>
          </p:nvSpPr>
          <p:spPr>
            <a:xfrm>
              <a:off x="1126863" y="2013875"/>
              <a:ext cx="19446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txBox="1"/>
            <p:nvPr/>
          </p:nvSpPr>
          <p:spPr>
            <a:xfrm>
              <a:off x="1373321" y="208336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Native apps</a:t>
              </a:r>
              <a:endParaRPr sz="2400">
                <a:solidFill>
                  <a:srgbClr val="FFFFFF"/>
                </a:solidFill>
                <a:latin typeface="Roboto"/>
                <a:ea typeface="Roboto"/>
                <a:cs typeface="Roboto"/>
                <a:sym typeface="Roboto"/>
              </a:endParaRPr>
            </a:p>
          </p:txBody>
        </p:sp>
        <p:sp>
          <p:nvSpPr>
            <p:cNvPr id="298" name="Google Shape;298;p15"/>
            <p:cNvSpPr txBox="1"/>
            <p:nvPr/>
          </p:nvSpPr>
          <p:spPr>
            <a:xfrm>
              <a:off x="1270556" y="2400577"/>
              <a:ext cx="1800600" cy="79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Native apps are created specifically for an operating system or a platform.</a:t>
              </a:r>
              <a:r>
                <a:rPr lang="en" sz="1100">
                  <a:solidFill>
                    <a:schemeClr val="lt1"/>
                  </a:solidFill>
                  <a:latin typeface="Times New Roman"/>
                  <a:ea typeface="Times New Roman"/>
                  <a:cs typeface="Times New Roman"/>
                  <a:sym typeface="Times New Roman"/>
                </a:rPr>
                <a:t>This means that you can have apps native to Android or iOS. As they are built for one operating system, they cannot be downloaded on other devices. </a:t>
              </a:r>
              <a:endParaRPr sz="1100">
                <a:solidFill>
                  <a:schemeClr val="lt1"/>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sz="1100">
                <a:solidFill>
                  <a:schemeClr val="lt1"/>
                </a:solidFill>
                <a:latin typeface="Times New Roman"/>
                <a:ea typeface="Times New Roman"/>
                <a:cs typeface="Times New Roman"/>
                <a:sym typeface="Times New Roman"/>
              </a:endParaRPr>
            </a:p>
          </p:txBody>
        </p:sp>
      </p:grpSp>
      <p:grpSp>
        <p:nvGrpSpPr>
          <p:cNvPr id="299" name="Google Shape;299;p15"/>
          <p:cNvGrpSpPr/>
          <p:nvPr/>
        </p:nvGrpSpPr>
        <p:grpSpPr>
          <a:xfrm>
            <a:off x="5817710" y="2014036"/>
            <a:ext cx="3165966" cy="2865619"/>
            <a:chOff x="5015938" y="2013875"/>
            <a:chExt cx="3001200" cy="1569600"/>
          </a:xfrm>
        </p:grpSpPr>
        <p:sp>
          <p:nvSpPr>
            <p:cNvPr id="300" name="Google Shape;300;p15"/>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1" name="Google Shape;301;p15"/>
            <p:cNvSpPr txBox="1"/>
            <p:nvPr/>
          </p:nvSpPr>
          <p:spPr>
            <a:xfrm>
              <a:off x="5307982" y="2089403"/>
              <a:ext cx="2417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Hybrid apps</a:t>
              </a:r>
              <a:endParaRPr sz="2400">
                <a:solidFill>
                  <a:srgbClr val="FFFFFF"/>
                </a:solidFill>
                <a:latin typeface="Roboto"/>
                <a:ea typeface="Roboto"/>
                <a:cs typeface="Roboto"/>
                <a:sym typeface="Roboto"/>
              </a:endParaRPr>
            </a:p>
          </p:txBody>
        </p:sp>
        <p:sp>
          <p:nvSpPr>
            <p:cNvPr id="302" name="Google Shape;302;p15"/>
            <p:cNvSpPr txBox="1"/>
            <p:nvPr/>
          </p:nvSpPr>
          <p:spPr>
            <a:xfrm>
              <a:off x="5307970" y="2420301"/>
              <a:ext cx="2417100" cy="10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Hybrid apps combine native and web apps but are warped in a native app style. It can have its icon or logo and be downloaded from an app store directly</a:t>
              </a:r>
              <a:endParaRPr sz="1100">
                <a:solidFill>
                  <a:schemeClr val="lt1"/>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sz="1100">
                <a:solidFill>
                  <a:schemeClr val="lt1"/>
                </a:solidFill>
                <a:latin typeface="Times New Roman"/>
                <a:ea typeface="Times New Roman"/>
                <a:cs typeface="Times New Roman"/>
                <a:sym typeface="Times New Roman"/>
              </a:endParaRPr>
            </a:p>
          </p:txBody>
        </p:sp>
      </p:grpSp>
      <p:grpSp>
        <p:nvGrpSpPr>
          <p:cNvPr id="303" name="Google Shape;303;p15"/>
          <p:cNvGrpSpPr/>
          <p:nvPr/>
        </p:nvGrpSpPr>
        <p:grpSpPr>
          <a:xfrm>
            <a:off x="5706084" y="2311370"/>
            <a:ext cx="261571" cy="260379"/>
            <a:chOff x="4858109" y="2631368"/>
            <a:chExt cx="316442" cy="315000"/>
          </a:xfrm>
        </p:grpSpPr>
        <p:sp>
          <p:nvSpPr>
            <p:cNvPr id="304" name="Google Shape;304;p15"/>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306" name="Google Shape;306;p15"/>
          <p:cNvGrpSpPr/>
          <p:nvPr/>
        </p:nvGrpSpPr>
        <p:grpSpPr>
          <a:xfrm>
            <a:off x="2743103" y="2311383"/>
            <a:ext cx="260366" cy="260366"/>
            <a:chOff x="3157188" y="909150"/>
            <a:chExt cx="470400" cy="470400"/>
          </a:xfrm>
        </p:grpSpPr>
        <p:sp>
          <p:nvSpPr>
            <p:cNvPr id="307" name="Google Shape;307;p15"/>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6"/>
          <p:cNvSpPr txBox="1"/>
          <p:nvPr>
            <p:ph type="title"/>
          </p:nvPr>
        </p:nvSpPr>
        <p:spPr>
          <a:xfrm>
            <a:off x="1340253" y="607299"/>
            <a:ext cx="6008400" cy="86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333231"/>
                </a:solidFill>
                <a:latin typeface="Times New Roman"/>
                <a:ea typeface="Times New Roman"/>
                <a:cs typeface="Times New Roman"/>
                <a:sym typeface="Times New Roman"/>
              </a:rPr>
              <a:t>Other than these three basic types of mobile apps, a few more need to be mentioned.</a:t>
            </a:r>
            <a:endParaRPr sz="3400"/>
          </a:p>
        </p:txBody>
      </p:sp>
      <p:sp>
        <p:nvSpPr>
          <p:cNvPr id="314" name="Google Shape;314;p16"/>
          <p:cNvSpPr txBox="1"/>
          <p:nvPr>
            <p:ph idx="1" type="body"/>
          </p:nvPr>
        </p:nvSpPr>
        <p:spPr>
          <a:xfrm>
            <a:off x="1574024" y="2140574"/>
            <a:ext cx="6008400" cy="284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15" name="Google Shape;315;p16"/>
          <p:cNvSpPr/>
          <p:nvPr/>
        </p:nvSpPr>
        <p:spPr>
          <a:xfrm rot="-3297735">
            <a:off x="3793837" y="2725913"/>
            <a:ext cx="1139142" cy="1132892"/>
          </a:xfrm>
          <a:prstGeom prst="ellipse">
            <a:avLst/>
          </a:prstGeom>
          <a:solidFill>
            <a:srgbClr val="A1C3FA"/>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316" name="Google Shape;316;p16"/>
          <p:cNvGrpSpPr/>
          <p:nvPr/>
        </p:nvGrpSpPr>
        <p:grpSpPr>
          <a:xfrm>
            <a:off x="4036161" y="2388164"/>
            <a:ext cx="2528295" cy="2848782"/>
            <a:chOff x="4184863" y="1520198"/>
            <a:chExt cx="2958454" cy="3298347"/>
          </a:xfrm>
        </p:grpSpPr>
        <p:sp>
          <p:nvSpPr>
            <p:cNvPr id="317" name="Google Shape;317;p16"/>
            <p:cNvSpPr/>
            <p:nvPr/>
          </p:nvSpPr>
          <p:spPr>
            <a:xfrm rot="-3280088">
              <a:off x="4136321" y="2563569"/>
              <a:ext cx="3184127" cy="1211606"/>
            </a:xfrm>
            <a:custGeom>
              <a:rect b="b" l="l" r="r" t="t"/>
              <a:pathLst>
                <a:path extrusionOk="0" h="187" w="492">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6"/>
            <p:cNvSpPr/>
            <p:nvPr/>
          </p:nvSpPr>
          <p:spPr>
            <a:xfrm rot="-3280088">
              <a:off x="4100923" y="2460157"/>
              <a:ext cx="2729637" cy="1205146"/>
            </a:xfrm>
            <a:custGeom>
              <a:rect b="b" l="l" r="r" t="t"/>
              <a:pathLst>
                <a:path extrusionOk="0" h="194" w="44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rgbClr val="307BF3"/>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6"/>
            <p:cNvSpPr txBox="1"/>
            <p:nvPr/>
          </p:nvSpPr>
          <p:spPr>
            <a:xfrm rot="-3779458">
              <a:off x="4080308" y="2730271"/>
              <a:ext cx="2320035" cy="66493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Times New Roman"/>
                  <a:ea typeface="Times New Roman"/>
                  <a:cs typeface="Times New Roman"/>
                  <a:sym typeface="Times New Roman"/>
                </a:rPr>
                <a:t>Cross-platform app</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p:txBody>
        </p:sp>
      </p:grpSp>
      <p:grpSp>
        <p:nvGrpSpPr>
          <p:cNvPr id="320" name="Google Shape;320;p16"/>
          <p:cNvGrpSpPr/>
          <p:nvPr/>
        </p:nvGrpSpPr>
        <p:grpSpPr>
          <a:xfrm>
            <a:off x="2901995" y="1013559"/>
            <a:ext cx="2814691" cy="2783632"/>
            <a:chOff x="2857731" y="-71332"/>
            <a:chExt cx="3293577" cy="3222916"/>
          </a:xfrm>
        </p:grpSpPr>
        <p:sp>
          <p:nvSpPr>
            <p:cNvPr id="321" name="Google Shape;321;p16"/>
            <p:cNvSpPr/>
            <p:nvPr/>
          </p:nvSpPr>
          <p:spPr>
            <a:xfrm rot="-3280089">
              <a:off x="3410337" y="297186"/>
              <a:ext cx="2188366" cy="2485879"/>
            </a:xfrm>
            <a:custGeom>
              <a:rect b="b" l="l" r="r" t="t"/>
              <a:pathLst>
                <a:path extrusionOk="0" h="384" w="338">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6"/>
            <p:cNvSpPr/>
            <p:nvPr/>
          </p:nvSpPr>
          <p:spPr>
            <a:xfrm rot="-3280088">
              <a:off x="3667674" y="581521"/>
              <a:ext cx="1790169" cy="2186080"/>
            </a:xfrm>
            <a:custGeom>
              <a:rect b="b" l="l" r="r" t="t"/>
              <a:pathLst>
                <a:path extrusionOk="0" h="352" w="288">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0D5DD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6"/>
            <p:cNvSpPr txBox="1"/>
            <p:nvPr/>
          </p:nvSpPr>
          <p:spPr>
            <a:xfrm>
              <a:off x="3158373" y="1004903"/>
              <a:ext cx="2818800" cy="92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Times New Roman"/>
                  <a:ea typeface="Times New Roman"/>
                  <a:cs typeface="Times New Roman"/>
                  <a:sym typeface="Times New Roman"/>
                </a:rPr>
                <a:t>Progressive web app</a:t>
              </a:r>
              <a:endParaRPr sz="1800">
                <a:solidFill>
                  <a:srgbClr val="FFFFFF"/>
                </a:solidFill>
                <a:latin typeface="Times New Roman"/>
                <a:ea typeface="Times New Roman"/>
                <a:cs typeface="Times New Roman"/>
                <a:sym typeface="Times New Roman"/>
              </a:endParaRPr>
            </a:p>
          </p:txBody>
        </p:sp>
      </p:grpSp>
      <p:grpSp>
        <p:nvGrpSpPr>
          <p:cNvPr id="324" name="Google Shape;324;p16"/>
          <p:cNvGrpSpPr/>
          <p:nvPr/>
        </p:nvGrpSpPr>
        <p:grpSpPr>
          <a:xfrm>
            <a:off x="2134697" y="2530219"/>
            <a:ext cx="2926521" cy="2696712"/>
            <a:chOff x="1959887" y="1684671"/>
            <a:chExt cx="3424433" cy="3122279"/>
          </a:xfrm>
        </p:grpSpPr>
        <p:sp>
          <p:nvSpPr>
            <p:cNvPr id="325" name="Google Shape;325;p16"/>
            <p:cNvSpPr/>
            <p:nvPr/>
          </p:nvSpPr>
          <p:spPr>
            <a:xfrm rot="-3280088">
              <a:off x="2859669" y="1740600"/>
              <a:ext cx="1624870" cy="3045726"/>
            </a:xfrm>
            <a:custGeom>
              <a:rect b="b" l="l" r="r" t="t"/>
              <a:pathLst>
                <a:path extrusionOk="0" h="470" w="251">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6"/>
            <p:cNvSpPr/>
            <p:nvPr/>
          </p:nvSpPr>
          <p:spPr>
            <a:xfrm rot="-3280089">
              <a:off x="3037225" y="1789647"/>
              <a:ext cx="1575644" cy="2550423"/>
            </a:xfrm>
            <a:custGeom>
              <a:rect b="b" l="l" r="r" t="t"/>
              <a:pathLst>
                <a:path extrusionOk="0" h="411" w="254">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0944A1"/>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6"/>
            <p:cNvSpPr txBox="1"/>
            <p:nvPr/>
          </p:nvSpPr>
          <p:spPr>
            <a:xfrm flipH="1" rot="3724817">
              <a:off x="2874270" y="2732780"/>
              <a:ext cx="2309744" cy="664151"/>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Times New Roman"/>
                  <a:ea typeface="Times New Roman"/>
                  <a:cs typeface="Times New Roman"/>
                  <a:sym typeface="Times New Roman"/>
                </a:rPr>
                <a:t>Encapsulated app</a:t>
              </a:r>
              <a:r>
                <a:rPr lang="en" sz="1000">
                  <a:solidFill>
                    <a:srgbClr val="FFFFFF"/>
                  </a:solidFill>
                  <a:latin typeface="Times New Roman"/>
                  <a:ea typeface="Times New Roman"/>
                  <a:cs typeface="Times New Roman"/>
                  <a:sym typeface="Times New Roman"/>
                </a:rPr>
                <a:t> </a:t>
              </a:r>
              <a:endParaRPr sz="1000">
                <a:solidFill>
                  <a:srgbClr val="FFFFFF"/>
                </a:solidFill>
                <a:latin typeface="Times New Roman"/>
                <a:ea typeface="Times New Roman"/>
                <a:cs typeface="Times New Roman"/>
                <a:sym typeface="Times New Roma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7"/>
          <p:cNvSpPr txBox="1"/>
          <p:nvPr>
            <p:ph type="title"/>
          </p:nvPr>
        </p:nvSpPr>
        <p:spPr>
          <a:xfrm>
            <a:off x="1227600" y="674775"/>
            <a:ext cx="7361400" cy="9993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1200"/>
              </a:spcBef>
              <a:spcAft>
                <a:spcPts val="0"/>
              </a:spcAft>
              <a:buNone/>
            </a:pPr>
            <a:r>
              <a:rPr b="0" lang="en" sz="1888">
                <a:solidFill>
                  <a:srgbClr val="333231"/>
                </a:solidFill>
                <a:highlight>
                  <a:srgbClr val="FFFFFF"/>
                </a:highlight>
                <a:latin typeface="Times New Roman"/>
                <a:ea typeface="Times New Roman"/>
                <a:cs typeface="Times New Roman"/>
                <a:sym typeface="Times New Roman"/>
              </a:rPr>
              <a:t>  </a:t>
            </a:r>
            <a:r>
              <a:rPr b="0" lang="en" sz="1900">
                <a:solidFill>
                  <a:srgbClr val="0000FF"/>
                </a:solidFill>
                <a:highlight>
                  <a:srgbClr val="FFFFFF"/>
                </a:highlight>
                <a:latin typeface="Times New Roman"/>
                <a:ea typeface="Times New Roman"/>
                <a:cs typeface="Times New Roman"/>
                <a:sym typeface="Times New Roman"/>
              </a:rPr>
              <a:t> </a:t>
            </a:r>
            <a:r>
              <a:rPr lang="en" sz="1900">
                <a:solidFill>
                  <a:srgbClr val="0000FF"/>
                </a:solidFill>
                <a:highlight>
                  <a:srgbClr val="FFFFFF"/>
                </a:highlight>
                <a:latin typeface="Times New Roman"/>
                <a:ea typeface="Times New Roman"/>
                <a:cs typeface="Times New Roman"/>
                <a:sym typeface="Times New Roman"/>
              </a:rPr>
              <a:t>Review of programming languages that are used for mobile programming</a:t>
            </a:r>
            <a:endParaRPr sz="1900">
              <a:solidFill>
                <a:srgbClr val="0000FF"/>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900"/>
          </a:p>
        </p:txBody>
      </p:sp>
      <p:sp>
        <p:nvSpPr>
          <p:cNvPr id="333" name="Google Shape;333;p17"/>
          <p:cNvSpPr txBox="1"/>
          <p:nvPr>
            <p:ph idx="1" type="body"/>
          </p:nvPr>
        </p:nvSpPr>
        <p:spPr>
          <a:xfrm>
            <a:off x="1229450" y="1903300"/>
            <a:ext cx="7030500" cy="2541600"/>
          </a:xfrm>
          <a:prstGeom prst="rect">
            <a:avLst/>
          </a:prstGeom>
        </p:spPr>
        <p:txBody>
          <a:bodyPr anchorCtr="0" anchor="t" bIns="91425" lIns="91425" spcFirstLastPara="1" rIns="91425" wrap="square" tIns="91425">
            <a:normAutofit lnSpcReduction="20000"/>
          </a:bodyPr>
          <a:lstStyle/>
          <a:p>
            <a:pPr indent="-311150" lvl="0" marL="457200" rtl="0" algn="just">
              <a:spcBef>
                <a:spcPts val="1200"/>
              </a:spcBef>
              <a:spcAft>
                <a:spcPts val="0"/>
              </a:spcAft>
              <a:buSzPts val="1300"/>
              <a:buAutoNum type="arabicPeriod"/>
            </a:pPr>
            <a:r>
              <a:rPr lang="en" sz="1400">
                <a:solidFill>
                  <a:srgbClr val="333231"/>
                </a:solidFill>
                <a:highlight>
                  <a:srgbClr val="FFFFFF"/>
                </a:highlight>
                <a:latin typeface="Times New Roman"/>
                <a:ea typeface="Times New Roman"/>
                <a:cs typeface="Times New Roman"/>
                <a:sym typeface="Times New Roman"/>
              </a:rPr>
              <a:t>-</a:t>
            </a:r>
            <a:r>
              <a:rPr lang="en" sz="700">
                <a:solidFill>
                  <a:srgbClr val="333231"/>
                </a:solidFill>
                <a:highlight>
                  <a:srgbClr val="FFFFFF"/>
                </a:highlight>
                <a:latin typeface="Times New Roman"/>
                <a:ea typeface="Times New Roman"/>
                <a:cs typeface="Times New Roman"/>
                <a:sym typeface="Times New Roman"/>
              </a:rPr>
              <a:t>         </a:t>
            </a:r>
            <a:r>
              <a:rPr lang="en" sz="1400">
                <a:solidFill>
                  <a:srgbClr val="333231"/>
                </a:solidFill>
                <a:highlight>
                  <a:srgbClr val="FFFFFF"/>
                </a:highlight>
                <a:latin typeface="Times New Roman"/>
                <a:ea typeface="Times New Roman"/>
                <a:cs typeface="Times New Roman"/>
                <a:sym typeface="Times New Roman"/>
              </a:rPr>
              <a:t>C#</a:t>
            </a:r>
            <a:endParaRPr sz="1400">
              <a:solidFill>
                <a:srgbClr val="333231"/>
              </a:solidFill>
              <a:highlight>
                <a:srgbClr val="FFFFFF"/>
              </a:highlight>
              <a:latin typeface="Times New Roman"/>
              <a:ea typeface="Times New Roman"/>
              <a:cs typeface="Times New Roman"/>
              <a:sym typeface="Times New Roman"/>
            </a:endParaRPr>
          </a:p>
          <a:p>
            <a:pPr indent="-311150" lvl="0" marL="457200" rtl="0" algn="just">
              <a:spcBef>
                <a:spcPts val="0"/>
              </a:spcBef>
              <a:spcAft>
                <a:spcPts val="0"/>
              </a:spcAft>
              <a:buSzPts val="1300"/>
              <a:buAutoNum type="arabicPeriod"/>
            </a:pPr>
            <a:r>
              <a:rPr lang="en" sz="1400">
                <a:solidFill>
                  <a:srgbClr val="333231"/>
                </a:solidFill>
                <a:highlight>
                  <a:srgbClr val="FFFFFF"/>
                </a:highlight>
                <a:latin typeface="Times New Roman"/>
                <a:ea typeface="Times New Roman"/>
                <a:cs typeface="Times New Roman"/>
                <a:sym typeface="Times New Roman"/>
              </a:rPr>
              <a:t>-</a:t>
            </a:r>
            <a:r>
              <a:rPr lang="en" sz="700">
                <a:solidFill>
                  <a:srgbClr val="333231"/>
                </a:solidFill>
                <a:highlight>
                  <a:srgbClr val="FFFFFF"/>
                </a:highlight>
                <a:latin typeface="Times New Roman"/>
                <a:ea typeface="Times New Roman"/>
                <a:cs typeface="Times New Roman"/>
                <a:sym typeface="Times New Roman"/>
              </a:rPr>
              <a:t>         </a:t>
            </a:r>
            <a:r>
              <a:rPr lang="en" sz="1400">
                <a:solidFill>
                  <a:srgbClr val="333231"/>
                </a:solidFill>
                <a:highlight>
                  <a:srgbClr val="FFFFFF"/>
                </a:highlight>
                <a:latin typeface="Times New Roman"/>
                <a:ea typeface="Times New Roman"/>
                <a:cs typeface="Times New Roman"/>
                <a:sym typeface="Times New Roman"/>
              </a:rPr>
              <a:t>Java</a:t>
            </a:r>
            <a:endParaRPr sz="1400">
              <a:solidFill>
                <a:srgbClr val="333231"/>
              </a:solidFill>
              <a:highlight>
                <a:srgbClr val="FFFFFF"/>
              </a:highlight>
              <a:latin typeface="Times New Roman"/>
              <a:ea typeface="Times New Roman"/>
              <a:cs typeface="Times New Roman"/>
              <a:sym typeface="Times New Roman"/>
            </a:endParaRPr>
          </a:p>
          <a:p>
            <a:pPr indent="-311150" lvl="0" marL="457200" rtl="0" algn="just">
              <a:spcBef>
                <a:spcPts val="0"/>
              </a:spcBef>
              <a:spcAft>
                <a:spcPts val="0"/>
              </a:spcAft>
              <a:buSzPts val="1300"/>
              <a:buAutoNum type="arabicPeriod"/>
            </a:pPr>
            <a:r>
              <a:rPr lang="en" sz="1400">
                <a:solidFill>
                  <a:srgbClr val="333231"/>
                </a:solidFill>
                <a:highlight>
                  <a:srgbClr val="FFFFFF"/>
                </a:highlight>
                <a:latin typeface="Times New Roman"/>
                <a:ea typeface="Times New Roman"/>
                <a:cs typeface="Times New Roman"/>
                <a:sym typeface="Times New Roman"/>
              </a:rPr>
              <a:t>-</a:t>
            </a:r>
            <a:r>
              <a:rPr lang="en" sz="700">
                <a:solidFill>
                  <a:srgbClr val="333231"/>
                </a:solidFill>
                <a:highlight>
                  <a:srgbClr val="FFFFFF"/>
                </a:highlight>
                <a:latin typeface="Times New Roman"/>
                <a:ea typeface="Times New Roman"/>
                <a:cs typeface="Times New Roman"/>
                <a:sym typeface="Times New Roman"/>
              </a:rPr>
              <a:t>         </a:t>
            </a:r>
            <a:r>
              <a:rPr lang="en" sz="1400">
                <a:solidFill>
                  <a:srgbClr val="333231"/>
                </a:solidFill>
                <a:highlight>
                  <a:srgbClr val="FFFFFF"/>
                </a:highlight>
                <a:latin typeface="Times New Roman"/>
                <a:ea typeface="Times New Roman"/>
                <a:cs typeface="Times New Roman"/>
                <a:sym typeface="Times New Roman"/>
              </a:rPr>
              <a:t>Python</a:t>
            </a:r>
            <a:endParaRPr sz="1400">
              <a:solidFill>
                <a:srgbClr val="333231"/>
              </a:solidFill>
              <a:highlight>
                <a:srgbClr val="FFFFFF"/>
              </a:highlight>
              <a:latin typeface="Times New Roman"/>
              <a:ea typeface="Times New Roman"/>
              <a:cs typeface="Times New Roman"/>
              <a:sym typeface="Times New Roman"/>
            </a:endParaRPr>
          </a:p>
          <a:p>
            <a:pPr indent="-311150" lvl="0" marL="457200" rtl="0" algn="just">
              <a:spcBef>
                <a:spcPts val="0"/>
              </a:spcBef>
              <a:spcAft>
                <a:spcPts val="0"/>
              </a:spcAft>
              <a:buSzPts val="1300"/>
              <a:buAutoNum type="arabicPeriod"/>
            </a:pPr>
            <a:r>
              <a:rPr lang="en" sz="1400">
                <a:solidFill>
                  <a:srgbClr val="333231"/>
                </a:solidFill>
                <a:highlight>
                  <a:srgbClr val="FFFFFF"/>
                </a:highlight>
                <a:latin typeface="Times New Roman"/>
                <a:ea typeface="Times New Roman"/>
                <a:cs typeface="Times New Roman"/>
                <a:sym typeface="Times New Roman"/>
              </a:rPr>
              <a:t>-</a:t>
            </a:r>
            <a:r>
              <a:rPr lang="en" sz="700">
                <a:solidFill>
                  <a:srgbClr val="333231"/>
                </a:solidFill>
                <a:highlight>
                  <a:srgbClr val="FFFFFF"/>
                </a:highlight>
                <a:latin typeface="Times New Roman"/>
                <a:ea typeface="Times New Roman"/>
                <a:cs typeface="Times New Roman"/>
                <a:sym typeface="Times New Roman"/>
              </a:rPr>
              <a:t>         </a:t>
            </a:r>
            <a:r>
              <a:rPr lang="en" sz="1400">
                <a:solidFill>
                  <a:srgbClr val="333231"/>
                </a:solidFill>
                <a:highlight>
                  <a:srgbClr val="FFFFFF"/>
                </a:highlight>
                <a:latin typeface="Times New Roman"/>
                <a:ea typeface="Times New Roman"/>
                <a:cs typeface="Times New Roman"/>
                <a:sym typeface="Times New Roman"/>
              </a:rPr>
              <a:t>HTML5</a:t>
            </a:r>
            <a:endParaRPr sz="1400">
              <a:solidFill>
                <a:srgbClr val="333231"/>
              </a:solidFill>
              <a:highlight>
                <a:srgbClr val="FFFFFF"/>
              </a:highlight>
              <a:latin typeface="Times New Roman"/>
              <a:ea typeface="Times New Roman"/>
              <a:cs typeface="Times New Roman"/>
              <a:sym typeface="Times New Roman"/>
            </a:endParaRPr>
          </a:p>
          <a:p>
            <a:pPr indent="-311150" lvl="0" marL="457200" rtl="0" algn="just">
              <a:spcBef>
                <a:spcPts val="0"/>
              </a:spcBef>
              <a:spcAft>
                <a:spcPts val="0"/>
              </a:spcAft>
              <a:buSzPts val="1300"/>
              <a:buAutoNum type="arabicPeriod"/>
            </a:pPr>
            <a:r>
              <a:rPr lang="en" sz="1400">
                <a:solidFill>
                  <a:srgbClr val="333231"/>
                </a:solidFill>
                <a:highlight>
                  <a:srgbClr val="FFFFFF"/>
                </a:highlight>
                <a:latin typeface="Times New Roman"/>
                <a:ea typeface="Times New Roman"/>
                <a:cs typeface="Times New Roman"/>
                <a:sym typeface="Times New Roman"/>
              </a:rPr>
              <a:t>-</a:t>
            </a:r>
            <a:r>
              <a:rPr lang="en" sz="700">
                <a:solidFill>
                  <a:srgbClr val="333231"/>
                </a:solidFill>
                <a:highlight>
                  <a:srgbClr val="FFFFFF"/>
                </a:highlight>
                <a:latin typeface="Times New Roman"/>
                <a:ea typeface="Times New Roman"/>
                <a:cs typeface="Times New Roman"/>
                <a:sym typeface="Times New Roman"/>
              </a:rPr>
              <a:t>         </a:t>
            </a:r>
            <a:r>
              <a:rPr lang="en" sz="1400">
                <a:solidFill>
                  <a:srgbClr val="333231"/>
                </a:solidFill>
                <a:highlight>
                  <a:srgbClr val="FFFFFF"/>
                </a:highlight>
                <a:latin typeface="Times New Roman"/>
                <a:ea typeface="Times New Roman"/>
                <a:cs typeface="Times New Roman"/>
                <a:sym typeface="Times New Roman"/>
              </a:rPr>
              <a:t>Objective-C</a:t>
            </a:r>
            <a:endParaRPr sz="1400">
              <a:solidFill>
                <a:srgbClr val="333231"/>
              </a:solidFill>
              <a:highlight>
                <a:srgbClr val="FFFFFF"/>
              </a:highlight>
              <a:latin typeface="Times New Roman"/>
              <a:ea typeface="Times New Roman"/>
              <a:cs typeface="Times New Roman"/>
              <a:sym typeface="Times New Roman"/>
            </a:endParaRPr>
          </a:p>
          <a:p>
            <a:pPr indent="-311150" lvl="0" marL="457200" rtl="0" algn="just">
              <a:spcBef>
                <a:spcPts val="0"/>
              </a:spcBef>
              <a:spcAft>
                <a:spcPts val="0"/>
              </a:spcAft>
              <a:buSzPts val="1300"/>
              <a:buAutoNum type="arabicPeriod"/>
            </a:pPr>
            <a:r>
              <a:rPr lang="en" sz="1400">
                <a:solidFill>
                  <a:srgbClr val="333231"/>
                </a:solidFill>
                <a:highlight>
                  <a:srgbClr val="FFFFFF"/>
                </a:highlight>
                <a:latin typeface="Times New Roman"/>
                <a:ea typeface="Times New Roman"/>
                <a:cs typeface="Times New Roman"/>
                <a:sym typeface="Times New Roman"/>
              </a:rPr>
              <a:t>-</a:t>
            </a:r>
            <a:r>
              <a:rPr lang="en" sz="700">
                <a:solidFill>
                  <a:srgbClr val="333231"/>
                </a:solidFill>
                <a:highlight>
                  <a:srgbClr val="FFFFFF"/>
                </a:highlight>
                <a:latin typeface="Times New Roman"/>
                <a:ea typeface="Times New Roman"/>
                <a:cs typeface="Times New Roman"/>
                <a:sym typeface="Times New Roman"/>
              </a:rPr>
              <a:t>         </a:t>
            </a:r>
            <a:r>
              <a:rPr lang="en" sz="1400">
                <a:solidFill>
                  <a:srgbClr val="333231"/>
                </a:solidFill>
                <a:highlight>
                  <a:srgbClr val="FFFFFF"/>
                </a:highlight>
                <a:latin typeface="Times New Roman"/>
                <a:ea typeface="Times New Roman"/>
                <a:cs typeface="Times New Roman"/>
                <a:sym typeface="Times New Roman"/>
              </a:rPr>
              <a:t>Kotlin</a:t>
            </a:r>
            <a:endParaRPr sz="1400">
              <a:solidFill>
                <a:srgbClr val="333231"/>
              </a:solidFill>
              <a:highlight>
                <a:srgbClr val="FFFFFF"/>
              </a:highlight>
              <a:latin typeface="Times New Roman"/>
              <a:ea typeface="Times New Roman"/>
              <a:cs typeface="Times New Roman"/>
              <a:sym typeface="Times New Roman"/>
            </a:endParaRPr>
          </a:p>
          <a:p>
            <a:pPr indent="-311150" lvl="0" marL="457200" rtl="0" algn="just">
              <a:spcBef>
                <a:spcPts val="0"/>
              </a:spcBef>
              <a:spcAft>
                <a:spcPts val="0"/>
              </a:spcAft>
              <a:buSzPts val="1300"/>
              <a:buAutoNum type="arabicPeriod"/>
            </a:pPr>
            <a:r>
              <a:rPr lang="en" sz="1400">
                <a:solidFill>
                  <a:srgbClr val="333231"/>
                </a:solidFill>
                <a:highlight>
                  <a:srgbClr val="FFFFFF"/>
                </a:highlight>
                <a:latin typeface="Times New Roman"/>
                <a:ea typeface="Times New Roman"/>
                <a:cs typeface="Times New Roman"/>
                <a:sym typeface="Times New Roman"/>
              </a:rPr>
              <a:t>-</a:t>
            </a:r>
            <a:r>
              <a:rPr lang="en" sz="700">
                <a:solidFill>
                  <a:srgbClr val="333231"/>
                </a:solidFill>
                <a:highlight>
                  <a:srgbClr val="FFFFFF"/>
                </a:highlight>
                <a:latin typeface="Times New Roman"/>
                <a:ea typeface="Times New Roman"/>
                <a:cs typeface="Times New Roman"/>
                <a:sym typeface="Times New Roman"/>
              </a:rPr>
              <a:t>         </a:t>
            </a:r>
            <a:r>
              <a:rPr lang="en" sz="1400">
                <a:solidFill>
                  <a:srgbClr val="333231"/>
                </a:solidFill>
                <a:highlight>
                  <a:srgbClr val="FFFFFF"/>
                </a:highlight>
                <a:latin typeface="Times New Roman"/>
                <a:ea typeface="Times New Roman"/>
                <a:cs typeface="Times New Roman"/>
                <a:sym typeface="Times New Roman"/>
              </a:rPr>
              <a:t>Swift</a:t>
            </a:r>
            <a:endParaRPr sz="1400">
              <a:solidFill>
                <a:srgbClr val="333231"/>
              </a:solidFill>
              <a:highlight>
                <a:srgbClr val="FFFFFF"/>
              </a:highlight>
              <a:latin typeface="Times New Roman"/>
              <a:ea typeface="Times New Roman"/>
              <a:cs typeface="Times New Roman"/>
              <a:sym typeface="Times New Roman"/>
            </a:endParaRPr>
          </a:p>
          <a:p>
            <a:pPr indent="-311150" lvl="0" marL="457200" rtl="0" algn="just">
              <a:spcBef>
                <a:spcPts val="0"/>
              </a:spcBef>
              <a:spcAft>
                <a:spcPts val="0"/>
              </a:spcAft>
              <a:buSzPts val="1300"/>
              <a:buAutoNum type="arabicPeriod"/>
            </a:pPr>
            <a:r>
              <a:rPr lang="en" sz="1400">
                <a:solidFill>
                  <a:srgbClr val="333231"/>
                </a:solidFill>
                <a:highlight>
                  <a:srgbClr val="FFFFFF"/>
                </a:highlight>
                <a:latin typeface="Times New Roman"/>
                <a:ea typeface="Times New Roman"/>
                <a:cs typeface="Times New Roman"/>
                <a:sym typeface="Times New Roman"/>
              </a:rPr>
              <a:t>-</a:t>
            </a:r>
            <a:r>
              <a:rPr lang="en" sz="700">
                <a:solidFill>
                  <a:srgbClr val="333231"/>
                </a:solidFill>
                <a:highlight>
                  <a:srgbClr val="FFFFFF"/>
                </a:highlight>
                <a:latin typeface="Times New Roman"/>
                <a:ea typeface="Times New Roman"/>
                <a:cs typeface="Times New Roman"/>
                <a:sym typeface="Times New Roman"/>
              </a:rPr>
              <a:t>         </a:t>
            </a:r>
            <a:r>
              <a:rPr lang="en" sz="1400">
                <a:solidFill>
                  <a:srgbClr val="333231"/>
                </a:solidFill>
                <a:highlight>
                  <a:srgbClr val="FFFFFF"/>
                </a:highlight>
                <a:latin typeface="Times New Roman"/>
                <a:ea typeface="Times New Roman"/>
                <a:cs typeface="Times New Roman"/>
                <a:sym typeface="Times New Roman"/>
              </a:rPr>
              <a:t>DART</a:t>
            </a:r>
            <a:endParaRPr sz="1400">
              <a:solidFill>
                <a:srgbClr val="333231"/>
              </a:solidFill>
              <a:highlight>
                <a:srgbClr val="FFFFFF"/>
              </a:highlight>
              <a:latin typeface="Times New Roman"/>
              <a:ea typeface="Times New Roman"/>
              <a:cs typeface="Times New Roman"/>
              <a:sym typeface="Times New Roman"/>
            </a:endParaRPr>
          </a:p>
          <a:p>
            <a:pPr indent="-311150" lvl="0" marL="457200" rtl="0" algn="just">
              <a:spcBef>
                <a:spcPts val="0"/>
              </a:spcBef>
              <a:spcAft>
                <a:spcPts val="0"/>
              </a:spcAft>
              <a:buSzPts val="1300"/>
              <a:buAutoNum type="arabicPeriod"/>
            </a:pPr>
            <a:r>
              <a:rPr lang="en" sz="1400">
                <a:solidFill>
                  <a:srgbClr val="333231"/>
                </a:solidFill>
                <a:highlight>
                  <a:srgbClr val="FFFFFF"/>
                </a:highlight>
                <a:latin typeface="Times New Roman"/>
                <a:ea typeface="Times New Roman"/>
                <a:cs typeface="Times New Roman"/>
                <a:sym typeface="Times New Roman"/>
              </a:rPr>
              <a:t>-</a:t>
            </a:r>
            <a:r>
              <a:rPr lang="en" sz="700">
                <a:solidFill>
                  <a:srgbClr val="333231"/>
                </a:solidFill>
                <a:highlight>
                  <a:srgbClr val="FFFFFF"/>
                </a:highlight>
                <a:latin typeface="Times New Roman"/>
                <a:ea typeface="Times New Roman"/>
                <a:cs typeface="Times New Roman"/>
                <a:sym typeface="Times New Roman"/>
              </a:rPr>
              <a:t>         </a:t>
            </a:r>
            <a:r>
              <a:rPr lang="en" sz="1400">
                <a:solidFill>
                  <a:srgbClr val="333231"/>
                </a:solidFill>
                <a:highlight>
                  <a:srgbClr val="FFFFFF"/>
                </a:highlight>
                <a:latin typeface="Times New Roman"/>
                <a:ea typeface="Times New Roman"/>
                <a:cs typeface="Times New Roman"/>
                <a:sym typeface="Times New Roman"/>
              </a:rPr>
              <a:t>javascript</a:t>
            </a:r>
            <a:endParaRPr sz="1400">
              <a:solidFill>
                <a:srgbClr val="333231"/>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9" name="Google Shape;33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340" name="Google Shape;340;p18"/>
          <p:cNvGraphicFramePr/>
          <p:nvPr/>
        </p:nvGraphicFramePr>
        <p:xfrm>
          <a:off x="1303800" y="678880"/>
          <a:ext cx="3000000" cy="3000000"/>
        </p:xfrm>
        <a:graphic>
          <a:graphicData uri="http://schemas.openxmlformats.org/drawingml/2006/table">
            <a:tbl>
              <a:tblPr>
                <a:noFill/>
                <a:tableStyleId>{BF0D1517-D832-47B2-B880-C3C56B6B26FF}</a:tableStyleId>
              </a:tblPr>
              <a:tblGrid>
                <a:gridCol w="1252975"/>
                <a:gridCol w="1252975"/>
                <a:gridCol w="1252975"/>
                <a:gridCol w="1252975"/>
                <a:gridCol w="1153825"/>
                <a:gridCol w="1352125"/>
              </a:tblGrid>
              <a:tr h="873400">
                <a:tc>
                  <a:txBody>
                    <a:bodyPr/>
                    <a:lstStyle/>
                    <a:p>
                      <a:pPr indent="0" lvl="0" marL="0" rtl="0" algn="l">
                        <a:spcBef>
                          <a:spcPts val="0"/>
                        </a:spcBef>
                        <a:spcAft>
                          <a:spcPts val="0"/>
                        </a:spcAft>
                        <a:buNone/>
                      </a:pPr>
                      <a:r>
                        <a:rPr b="1" lang="en">
                          <a:solidFill>
                            <a:srgbClr val="0000FF"/>
                          </a:solidFill>
                        </a:rPr>
                        <a:t>Language</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Level of Abstraction</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Paradigm</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Syntax</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Routine Efficiency</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Development time efficiency</a:t>
                      </a:r>
                      <a:endParaRPr b="1">
                        <a:solidFill>
                          <a:srgbClr val="0000FF"/>
                        </a:solidFill>
                      </a:endParaRPr>
                    </a:p>
                  </a:txBody>
                  <a:tcPr marT="91425" marB="91425" marR="91425" marL="91425"/>
                </a:tc>
              </a:tr>
              <a:tr h="404375">
                <a:tc>
                  <a:txBody>
                    <a:bodyPr/>
                    <a:lstStyle/>
                    <a:p>
                      <a:pPr indent="0" lvl="0" marL="0" rtl="0" algn="l">
                        <a:spcBef>
                          <a:spcPts val="0"/>
                        </a:spcBef>
                        <a:spcAft>
                          <a:spcPts val="0"/>
                        </a:spcAft>
                        <a:buNone/>
                      </a:pPr>
                      <a:r>
                        <a:rPr lang="en"/>
                        <a:t>Objective-C</a:t>
                      </a:r>
                      <a:endParaRPr/>
                    </a:p>
                  </a:txBody>
                  <a:tcPr marT="91425" marB="91425" marR="91425" marL="91425"/>
                </a:tc>
                <a:tc>
                  <a:txBody>
                    <a:bodyPr/>
                    <a:lstStyle/>
                    <a:p>
                      <a:pPr indent="0" lvl="0" marL="0" rtl="0" algn="l">
                        <a:spcBef>
                          <a:spcPts val="0"/>
                        </a:spcBef>
                        <a:spcAft>
                          <a:spcPts val="0"/>
                        </a:spcAft>
                        <a:buNone/>
                      </a:pPr>
                      <a:r>
                        <a:rPr lang="en"/>
                        <a:t>High-level</a:t>
                      </a:r>
                      <a:endParaRPr/>
                    </a:p>
                  </a:txBody>
                  <a:tcPr marT="91425" marB="91425" marR="91425" marL="91425"/>
                </a:tc>
                <a:tc>
                  <a:txBody>
                    <a:bodyPr/>
                    <a:lstStyle/>
                    <a:p>
                      <a:pPr indent="0" lvl="0" marL="0" rtl="0" algn="l">
                        <a:spcBef>
                          <a:spcPts val="0"/>
                        </a:spcBef>
                        <a:spcAft>
                          <a:spcPts val="0"/>
                        </a:spcAft>
                        <a:buNone/>
                      </a:pPr>
                      <a:r>
                        <a:rPr lang="en"/>
                        <a:t>Object oriented</a:t>
                      </a:r>
                      <a:endParaRPr/>
                    </a:p>
                  </a:txBody>
                  <a:tcPr marT="91425" marB="91425" marR="91425" marL="91425"/>
                </a:tc>
                <a:tc>
                  <a:txBody>
                    <a:bodyPr/>
                    <a:lstStyle/>
                    <a:p>
                      <a:pPr indent="0" lvl="0" marL="0" rtl="0" algn="l">
                        <a:spcBef>
                          <a:spcPts val="0"/>
                        </a:spcBef>
                        <a:spcAft>
                          <a:spcPts val="0"/>
                        </a:spcAft>
                        <a:buNone/>
                      </a:pPr>
                      <a:r>
                        <a:rPr lang="en"/>
                        <a:t>Infix notation</a:t>
                      </a:r>
                      <a:endParaRPr/>
                    </a:p>
                  </a:txBody>
                  <a:tcPr marT="91425" marB="91425" marR="91425" marL="91425"/>
                </a:tc>
                <a:tc>
                  <a:txBody>
                    <a:bodyPr/>
                    <a:lstStyle/>
                    <a:p>
                      <a:pPr indent="0" lvl="0" marL="0" rtl="0" algn="l">
                        <a:spcBef>
                          <a:spcPts val="0"/>
                        </a:spcBef>
                        <a:spcAft>
                          <a:spcPts val="0"/>
                        </a:spcAft>
                        <a:buNone/>
                      </a:pPr>
                      <a:r>
                        <a:rPr lang="en"/>
                        <a:t>Fast</a:t>
                      </a:r>
                      <a:endParaRPr/>
                    </a:p>
                  </a:txBody>
                  <a:tcPr marT="91425" marB="91425" marR="91425" marL="91425"/>
                </a:tc>
                <a:tc>
                  <a:txBody>
                    <a:bodyPr/>
                    <a:lstStyle/>
                    <a:p>
                      <a:pPr indent="0" lvl="0" marL="0" rtl="0" algn="l">
                        <a:spcBef>
                          <a:spcPts val="0"/>
                        </a:spcBef>
                        <a:spcAft>
                          <a:spcPts val="0"/>
                        </a:spcAft>
                        <a:buNone/>
                      </a:pPr>
                      <a:r>
                        <a:rPr lang="en"/>
                        <a:t>Moderate</a:t>
                      </a:r>
                      <a:endParaRPr/>
                    </a:p>
                  </a:txBody>
                  <a:tcPr marT="91425" marB="91425" marR="91425" marL="91425"/>
                </a:tc>
              </a:tr>
              <a:tr h="404375">
                <a:tc>
                  <a:txBody>
                    <a:bodyPr/>
                    <a:lstStyle/>
                    <a:p>
                      <a:pPr indent="0" lvl="0" marL="0" rtl="0" algn="l">
                        <a:spcBef>
                          <a:spcPts val="0"/>
                        </a:spcBef>
                        <a:spcAft>
                          <a:spcPts val="0"/>
                        </a:spcAft>
                        <a:buNone/>
                      </a:pPr>
                      <a:r>
                        <a:rPr lang="en"/>
                        <a:t>Java</a:t>
                      </a:r>
                      <a:endParaRPr/>
                    </a:p>
                  </a:txBody>
                  <a:tcPr marT="91425" marB="91425" marR="91425" marL="91425"/>
                </a:tc>
                <a:tc>
                  <a:txBody>
                    <a:bodyPr/>
                    <a:lstStyle/>
                    <a:p>
                      <a:pPr indent="0" lvl="0" marL="0" rtl="0" algn="l">
                        <a:spcBef>
                          <a:spcPts val="0"/>
                        </a:spcBef>
                        <a:spcAft>
                          <a:spcPts val="0"/>
                        </a:spcAft>
                        <a:buNone/>
                      </a:pPr>
                      <a:r>
                        <a:rPr lang="en"/>
                        <a:t>High-level</a:t>
                      </a:r>
                      <a:endParaRPr/>
                    </a:p>
                  </a:txBody>
                  <a:tcPr marT="91425" marB="91425" marR="91425" marL="91425"/>
                </a:tc>
                <a:tc>
                  <a:txBody>
                    <a:bodyPr/>
                    <a:lstStyle/>
                    <a:p>
                      <a:pPr indent="0" lvl="0" marL="0" rtl="0" algn="l">
                        <a:spcBef>
                          <a:spcPts val="0"/>
                        </a:spcBef>
                        <a:spcAft>
                          <a:spcPts val="0"/>
                        </a:spcAft>
                        <a:buNone/>
                      </a:pPr>
                      <a:r>
                        <a:rPr lang="en"/>
                        <a:t>Object oriented</a:t>
                      </a:r>
                      <a:endParaRPr/>
                    </a:p>
                  </a:txBody>
                  <a:tcPr marT="91425" marB="91425" marR="91425" marL="91425"/>
                </a:tc>
                <a:tc>
                  <a:txBody>
                    <a:bodyPr/>
                    <a:lstStyle/>
                    <a:p>
                      <a:pPr indent="0" lvl="0" marL="0" rtl="0" algn="l">
                        <a:spcBef>
                          <a:spcPts val="0"/>
                        </a:spcBef>
                        <a:spcAft>
                          <a:spcPts val="0"/>
                        </a:spcAft>
                        <a:buNone/>
                      </a:pPr>
                      <a:r>
                        <a:rPr lang="en"/>
                        <a:t>Infix notation</a:t>
                      </a:r>
                      <a:endParaRPr/>
                    </a:p>
                  </a:txBody>
                  <a:tcPr marT="91425" marB="91425" marR="91425" marL="91425"/>
                </a:tc>
                <a:tc>
                  <a:txBody>
                    <a:bodyPr/>
                    <a:lstStyle/>
                    <a:p>
                      <a:pPr indent="0" lvl="0" marL="0" rtl="0" algn="l">
                        <a:spcBef>
                          <a:spcPts val="0"/>
                        </a:spcBef>
                        <a:spcAft>
                          <a:spcPts val="0"/>
                        </a:spcAft>
                        <a:buNone/>
                      </a:pPr>
                      <a:r>
                        <a:rPr lang="en"/>
                        <a:t>Fast</a:t>
                      </a:r>
                      <a:endParaRPr/>
                    </a:p>
                  </a:txBody>
                  <a:tcPr marT="91425" marB="91425" marR="91425" marL="91425"/>
                </a:tc>
                <a:tc>
                  <a:txBody>
                    <a:bodyPr/>
                    <a:lstStyle/>
                    <a:p>
                      <a:pPr indent="0" lvl="0" marL="0" rtl="0" algn="l">
                        <a:spcBef>
                          <a:spcPts val="0"/>
                        </a:spcBef>
                        <a:spcAft>
                          <a:spcPts val="0"/>
                        </a:spcAft>
                        <a:buNone/>
                      </a:pPr>
                      <a:r>
                        <a:rPr lang="en"/>
                        <a:t>Moderate</a:t>
                      </a:r>
                      <a:endParaRPr/>
                    </a:p>
                  </a:txBody>
                  <a:tcPr marT="91425" marB="91425" marR="91425" marL="91425"/>
                </a:tc>
              </a:tr>
              <a:tr h="404375">
                <a:tc>
                  <a:txBody>
                    <a:bodyPr/>
                    <a:lstStyle/>
                    <a:p>
                      <a:pPr indent="0" lvl="0" marL="0" rtl="0" algn="l">
                        <a:spcBef>
                          <a:spcPts val="0"/>
                        </a:spcBef>
                        <a:spcAft>
                          <a:spcPts val="0"/>
                        </a:spcAft>
                        <a:buNone/>
                      </a:pPr>
                      <a:r>
                        <a:rPr lang="en"/>
                        <a:t>Javascript</a:t>
                      </a:r>
                      <a:endParaRPr/>
                    </a:p>
                  </a:txBody>
                  <a:tcPr marT="91425" marB="91425" marR="91425" marL="91425"/>
                </a:tc>
                <a:tc>
                  <a:txBody>
                    <a:bodyPr/>
                    <a:lstStyle/>
                    <a:p>
                      <a:pPr indent="0" lvl="0" marL="0" rtl="0" algn="l">
                        <a:spcBef>
                          <a:spcPts val="0"/>
                        </a:spcBef>
                        <a:spcAft>
                          <a:spcPts val="0"/>
                        </a:spcAft>
                        <a:buNone/>
                      </a:pPr>
                      <a:r>
                        <a:rPr lang="en"/>
                        <a:t>High-level</a:t>
                      </a:r>
                      <a:endParaRPr/>
                    </a:p>
                  </a:txBody>
                  <a:tcPr marT="91425" marB="91425" marR="91425" marL="91425"/>
                </a:tc>
                <a:tc>
                  <a:txBody>
                    <a:bodyPr/>
                    <a:lstStyle/>
                    <a:p>
                      <a:pPr indent="0" lvl="0" marL="0" rtl="0" algn="l">
                        <a:spcBef>
                          <a:spcPts val="0"/>
                        </a:spcBef>
                        <a:spcAft>
                          <a:spcPts val="0"/>
                        </a:spcAft>
                        <a:buNone/>
                      </a:pPr>
                      <a:r>
                        <a:rPr lang="en"/>
                        <a:t>Object oriented</a:t>
                      </a:r>
                      <a:endParaRPr/>
                    </a:p>
                  </a:txBody>
                  <a:tcPr marT="91425" marB="91425" marR="91425" marL="91425"/>
                </a:tc>
                <a:tc>
                  <a:txBody>
                    <a:bodyPr/>
                    <a:lstStyle/>
                    <a:p>
                      <a:pPr indent="0" lvl="0" marL="0" rtl="0" algn="l">
                        <a:spcBef>
                          <a:spcPts val="0"/>
                        </a:spcBef>
                        <a:spcAft>
                          <a:spcPts val="0"/>
                        </a:spcAft>
                        <a:buNone/>
                      </a:pPr>
                      <a:r>
                        <a:rPr lang="en"/>
                        <a:t>Infix notation</a:t>
                      </a:r>
                      <a:endParaRPr/>
                    </a:p>
                  </a:txBody>
                  <a:tcPr marT="91425" marB="91425" marR="91425" marL="91425"/>
                </a:tc>
                <a:tc>
                  <a:txBody>
                    <a:bodyPr/>
                    <a:lstStyle/>
                    <a:p>
                      <a:pPr indent="0" lvl="0" marL="0" rtl="0" algn="l">
                        <a:spcBef>
                          <a:spcPts val="0"/>
                        </a:spcBef>
                        <a:spcAft>
                          <a:spcPts val="0"/>
                        </a:spcAft>
                        <a:buNone/>
                      </a:pPr>
                      <a:r>
                        <a:rPr lang="en"/>
                        <a:t>Moderate</a:t>
                      </a:r>
                      <a:endParaRPr/>
                    </a:p>
                  </a:txBody>
                  <a:tcPr marT="91425" marB="91425" marR="91425" marL="91425"/>
                </a:tc>
                <a:tc>
                  <a:txBody>
                    <a:bodyPr/>
                    <a:lstStyle/>
                    <a:p>
                      <a:pPr indent="0" lvl="0" marL="0" rtl="0" algn="l">
                        <a:spcBef>
                          <a:spcPts val="0"/>
                        </a:spcBef>
                        <a:spcAft>
                          <a:spcPts val="0"/>
                        </a:spcAft>
                        <a:buNone/>
                      </a:pPr>
                      <a:r>
                        <a:rPr lang="en"/>
                        <a:t>Fast</a:t>
                      </a:r>
                      <a:endParaRPr/>
                    </a:p>
                  </a:txBody>
                  <a:tcPr marT="91425" marB="91425" marR="91425" marL="91425"/>
                </a:tc>
              </a:tr>
              <a:tr h="404375">
                <a:tc>
                  <a:txBody>
                    <a:bodyPr/>
                    <a:lstStyle/>
                    <a:p>
                      <a:pPr indent="0" lvl="0" marL="0" rtl="0" algn="l">
                        <a:spcBef>
                          <a:spcPts val="0"/>
                        </a:spcBef>
                        <a:spcAft>
                          <a:spcPts val="0"/>
                        </a:spcAft>
                        <a:buNone/>
                      </a:pPr>
                      <a:r>
                        <a:rPr lang="en"/>
                        <a:t>Python</a:t>
                      </a:r>
                      <a:endParaRPr/>
                    </a:p>
                  </a:txBody>
                  <a:tcPr marT="91425" marB="91425" marR="91425" marL="91425"/>
                </a:tc>
                <a:tc>
                  <a:txBody>
                    <a:bodyPr/>
                    <a:lstStyle/>
                    <a:p>
                      <a:pPr indent="0" lvl="0" marL="0" rtl="0" algn="l">
                        <a:spcBef>
                          <a:spcPts val="0"/>
                        </a:spcBef>
                        <a:spcAft>
                          <a:spcPts val="0"/>
                        </a:spcAft>
                        <a:buNone/>
                      </a:pPr>
                      <a:r>
                        <a:rPr lang="en"/>
                        <a:t>High-level</a:t>
                      </a:r>
                      <a:endParaRPr/>
                    </a:p>
                  </a:txBody>
                  <a:tcPr marT="91425" marB="91425" marR="91425" marL="91425"/>
                </a:tc>
                <a:tc>
                  <a:txBody>
                    <a:bodyPr/>
                    <a:lstStyle/>
                    <a:p>
                      <a:pPr indent="0" lvl="0" marL="0" rtl="0" algn="l">
                        <a:spcBef>
                          <a:spcPts val="0"/>
                        </a:spcBef>
                        <a:spcAft>
                          <a:spcPts val="0"/>
                        </a:spcAft>
                        <a:buNone/>
                      </a:pPr>
                      <a:r>
                        <a:rPr lang="en"/>
                        <a:t>Object oriented</a:t>
                      </a:r>
                      <a:endParaRPr/>
                    </a:p>
                  </a:txBody>
                  <a:tcPr marT="91425" marB="91425" marR="91425" marL="91425"/>
                </a:tc>
                <a:tc>
                  <a:txBody>
                    <a:bodyPr/>
                    <a:lstStyle/>
                    <a:p>
                      <a:pPr indent="0" lvl="0" marL="0" rtl="0" algn="l">
                        <a:spcBef>
                          <a:spcPts val="0"/>
                        </a:spcBef>
                        <a:spcAft>
                          <a:spcPts val="0"/>
                        </a:spcAft>
                        <a:buNone/>
                      </a:pPr>
                      <a:r>
                        <a:rPr lang="en"/>
                        <a:t>Infix notation</a:t>
                      </a:r>
                      <a:endParaRPr/>
                    </a:p>
                  </a:txBody>
                  <a:tcPr marT="91425" marB="91425" marR="91425" marL="91425"/>
                </a:tc>
                <a:tc>
                  <a:txBody>
                    <a:bodyPr/>
                    <a:lstStyle/>
                    <a:p>
                      <a:pPr indent="0" lvl="0" marL="0" rtl="0" algn="l">
                        <a:spcBef>
                          <a:spcPts val="0"/>
                        </a:spcBef>
                        <a:spcAft>
                          <a:spcPts val="0"/>
                        </a:spcAft>
                        <a:buNone/>
                      </a:pPr>
                      <a:r>
                        <a:rPr lang="en"/>
                        <a:t>Slow</a:t>
                      </a:r>
                      <a:endParaRPr/>
                    </a:p>
                  </a:txBody>
                  <a:tcPr marT="91425" marB="91425" marR="91425" marL="91425"/>
                </a:tc>
                <a:tc>
                  <a:txBody>
                    <a:bodyPr/>
                    <a:lstStyle/>
                    <a:p>
                      <a:pPr indent="0" lvl="0" marL="0" rtl="0" algn="l">
                        <a:spcBef>
                          <a:spcPts val="0"/>
                        </a:spcBef>
                        <a:spcAft>
                          <a:spcPts val="0"/>
                        </a:spcAft>
                        <a:buNone/>
                      </a:pPr>
                      <a:r>
                        <a:rPr lang="en"/>
                        <a:t>Fast</a:t>
                      </a:r>
                      <a:endParaRPr/>
                    </a:p>
                  </a:txBody>
                  <a:tcPr marT="91425" marB="91425" marR="91425" marL="91425"/>
                </a:tc>
              </a:tr>
              <a:tr h="404375">
                <a:tc>
                  <a:txBody>
                    <a:bodyPr/>
                    <a:lstStyle/>
                    <a:p>
                      <a:pPr indent="0" lvl="0" marL="0" rtl="0" algn="l">
                        <a:spcBef>
                          <a:spcPts val="0"/>
                        </a:spcBef>
                        <a:spcAft>
                          <a:spcPts val="0"/>
                        </a:spcAft>
                        <a:buNone/>
                      </a:pPr>
                      <a:r>
                        <a:rPr lang="en"/>
                        <a:t>PHP</a:t>
                      </a:r>
                      <a:endParaRPr/>
                    </a:p>
                  </a:txBody>
                  <a:tcPr marT="91425" marB="91425" marR="91425" marL="91425"/>
                </a:tc>
                <a:tc>
                  <a:txBody>
                    <a:bodyPr/>
                    <a:lstStyle/>
                    <a:p>
                      <a:pPr indent="0" lvl="0" marL="0" rtl="0" algn="l">
                        <a:spcBef>
                          <a:spcPts val="0"/>
                        </a:spcBef>
                        <a:spcAft>
                          <a:spcPts val="0"/>
                        </a:spcAft>
                        <a:buNone/>
                      </a:pPr>
                      <a:r>
                        <a:rPr lang="en"/>
                        <a:t>High-levle</a:t>
                      </a:r>
                      <a:endParaRPr/>
                    </a:p>
                  </a:txBody>
                  <a:tcPr marT="91425" marB="91425" marR="91425" marL="91425"/>
                </a:tc>
                <a:tc>
                  <a:txBody>
                    <a:bodyPr/>
                    <a:lstStyle/>
                    <a:p>
                      <a:pPr indent="0" lvl="0" marL="0" rtl="0" algn="l">
                        <a:spcBef>
                          <a:spcPts val="0"/>
                        </a:spcBef>
                        <a:spcAft>
                          <a:spcPts val="0"/>
                        </a:spcAft>
                        <a:buNone/>
                      </a:pPr>
                      <a:r>
                        <a:rPr lang="en"/>
                        <a:t>Object oriented</a:t>
                      </a:r>
                      <a:endParaRPr/>
                    </a:p>
                  </a:txBody>
                  <a:tcPr marT="91425" marB="91425" marR="91425" marL="91425"/>
                </a:tc>
                <a:tc>
                  <a:txBody>
                    <a:bodyPr/>
                    <a:lstStyle/>
                    <a:p>
                      <a:pPr indent="0" lvl="0" marL="0" rtl="0" algn="l">
                        <a:spcBef>
                          <a:spcPts val="0"/>
                        </a:spcBef>
                        <a:spcAft>
                          <a:spcPts val="0"/>
                        </a:spcAft>
                        <a:buNone/>
                      </a:pPr>
                      <a:r>
                        <a:rPr lang="en"/>
                        <a:t>Infix notation</a:t>
                      </a:r>
                      <a:endParaRPr/>
                    </a:p>
                  </a:txBody>
                  <a:tcPr marT="91425" marB="91425" marR="91425" marL="91425"/>
                </a:tc>
                <a:tc>
                  <a:txBody>
                    <a:bodyPr/>
                    <a:lstStyle/>
                    <a:p>
                      <a:pPr indent="0" lvl="0" marL="0" rtl="0" algn="l">
                        <a:spcBef>
                          <a:spcPts val="0"/>
                        </a:spcBef>
                        <a:spcAft>
                          <a:spcPts val="0"/>
                        </a:spcAft>
                        <a:buNone/>
                      </a:pPr>
                      <a:r>
                        <a:rPr lang="en"/>
                        <a:t>Moderate</a:t>
                      </a:r>
                      <a:endParaRPr/>
                    </a:p>
                  </a:txBody>
                  <a:tcPr marT="91425" marB="91425" marR="91425" marL="91425"/>
                </a:tc>
                <a:tc>
                  <a:txBody>
                    <a:bodyPr/>
                    <a:lstStyle/>
                    <a:p>
                      <a:pPr indent="0" lvl="0" marL="0" rtl="0" algn="l">
                        <a:spcBef>
                          <a:spcPts val="0"/>
                        </a:spcBef>
                        <a:spcAft>
                          <a:spcPts val="0"/>
                        </a:spcAft>
                        <a:buNone/>
                      </a:pPr>
                      <a:r>
                        <a:rPr lang="en"/>
                        <a:t>Fast</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9"/>
          <p:cNvSpPr txBox="1"/>
          <p:nvPr>
            <p:ph type="title"/>
          </p:nvPr>
        </p:nvSpPr>
        <p:spPr>
          <a:xfrm>
            <a:off x="-1908650" y="-1071825"/>
            <a:ext cx="8940300" cy="13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6" name="Google Shape;346;p19"/>
          <p:cNvSpPr txBox="1"/>
          <p:nvPr>
            <p:ph idx="1" type="body"/>
          </p:nvPr>
        </p:nvSpPr>
        <p:spPr>
          <a:xfrm>
            <a:off x="-1660775" y="1026675"/>
            <a:ext cx="8940300" cy="345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347" name="Google Shape;347;p19"/>
          <p:cNvGrpSpPr/>
          <p:nvPr/>
        </p:nvGrpSpPr>
        <p:grpSpPr>
          <a:xfrm>
            <a:off x="1231462" y="288378"/>
            <a:ext cx="6573345" cy="1645294"/>
            <a:chOff x="3562350" y="600678"/>
            <a:chExt cx="5169350" cy="1074022"/>
          </a:xfrm>
        </p:grpSpPr>
        <p:sp>
          <p:nvSpPr>
            <p:cNvPr id="348" name="Google Shape;348;p19"/>
            <p:cNvSpPr txBox="1"/>
            <p:nvPr/>
          </p:nvSpPr>
          <p:spPr>
            <a:xfrm>
              <a:off x="4928450" y="600678"/>
              <a:ext cx="2728200" cy="24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100">
                <a:solidFill>
                  <a:srgbClr val="0944A1"/>
                </a:solidFill>
                <a:latin typeface="Roboto"/>
                <a:ea typeface="Roboto"/>
                <a:cs typeface="Roboto"/>
                <a:sym typeface="Roboto"/>
              </a:endParaRPr>
            </a:p>
          </p:txBody>
        </p:sp>
        <p:sp>
          <p:nvSpPr>
            <p:cNvPr id="349" name="Google Shape;349;p19"/>
            <p:cNvSpPr txBox="1"/>
            <p:nvPr/>
          </p:nvSpPr>
          <p:spPr>
            <a:xfrm>
              <a:off x="4847000" y="862139"/>
              <a:ext cx="3884700" cy="5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0000FF"/>
                  </a:solidFill>
                  <a:latin typeface="Times New Roman"/>
                  <a:ea typeface="Times New Roman"/>
                  <a:cs typeface="Times New Roman"/>
                  <a:sym typeface="Times New Roman"/>
                </a:rPr>
                <a:t>Swift is a programming language developed by Apple and a successor to Objective-C that was used previously for creation of iOS apps. Swift is among the ten most popular programming languages worldwide</a:t>
              </a:r>
              <a:endParaRPr sz="600">
                <a:solidFill>
                  <a:srgbClr val="0000FF"/>
                </a:solidFill>
                <a:latin typeface="Roboto"/>
                <a:ea typeface="Roboto"/>
                <a:cs typeface="Roboto"/>
                <a:sym typeface="Roboto"/>
              </a:endParaRPr>
            </a:p>
          </p:txBody>
        </p:sp>
        <p:sp>
          <p:nvSpPr>
            <p:cNvPr id="350" name="Google Shape;350;p19"/>
            <p:cNvSpPr txBox="1"/>
            <p:nvPr/>
          </p:nvSpPr>
          <p:spPr>
            <a:xfrm>
              <a:off x="3562350" y="934025"/>
              <a:ext cx="758400" cy="308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rgbClr val="0944A1"/>
                  </a:solidFill>
                  <a:latin typeface="Roboto"/>
                  <a:ea typeface="Roboto"/>
                  <a:cs typeface="Roboto"/>
                  <a:sym typeface="Roboto"/>
                </a:rPr>
                <a:t>Swift</a:t>
              </a:r>
              <a:endParaRPr>
                <a:solidFill>
                  <a:srgbClr val="0944A1"/>
                </a:solidFill>
                <a:latin typeface="Roboto"/>
                <a:ea typeface="Roboto"/>
                <a:cs typeface="Roboto"/>
                <a:sym typeface="Roboto"/>
              </a:endParaRPr>
            </a:p>
          </p:txBody>
        </p:sp>
        <p:sp>
          <p:nvSpPr>
            <p:cNvPr id="351" name="Google Shape;351;p19"/>
            <p:cNvSpPr/>
            <p:nvPr/>
          </p:nvSpPr>
          <p:spPr>
            <a:xfrm>
              <a:off x="4517125" y="1086100"/>
              <a:ext cx="133500" cy="588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2" name="Google Shape;352;p19"/>
            <p:cNvCxnSpPr/>
            <p:nvPr/>
          </p:nvCxnSpPr>
          <p:spPr>
            <a:xfrm rot="10800000">
              <a:off x="4318975" y="1083450"/>
              <a:ext cx="529800" cy="0"/>
            </a:xfrm>
            <a:prstGeom prst="straightConnector1">
              <a:avLst/>
            </a:prstGeom>
            <a:noFill/>
            <a:ln cap="flat" cmpd="sng" w="9525">
              <a:solidFill>
                <a:srgbClr val="0944A1"/>
              </a:solidFill>
              <a:prstDash val="solid"/>
              <a:round/>
              <a:headEnd len="sm" w="sm" type="none"/>
              <a:tailEnd len="sm" w="sm" type="none"/>
            </a:ln>
          </p:spPr>
        </p:cxnSp>
      </p:grpSp>
      <p:grpSp>
        <p:nvGrpSpPr>
          <p:cNvPr id="353" name="Google Shape;353;p19"/>
          <p:cNvGrpSpPr/>
          <p:nvPr/>
        </p:nvGrpSpPr>
        <p:grpSpPr>
          <a:xfrm>
            <a:off x="1231462" y="1646853"/>
            <a:ext cx="5206312" cy="1194120"/>
            <a:chOff x="3562350" y="895197"/>
            <a:chExt cx="4094300" cy="779503"/>
          </a:xfrm>
        </p:grpSpPr>
        <p:sp>
          <p:nvSpPr>
            <p:cNvPr id="354" name="Google Shape;354;p19"/>
            <p:cNvSpPr txBox="1"/>
            <p:nvPr/>
          </p:nvSpPr>
          <p:spPr>
            <a:xfrm>
              <a:off x="4928450" y="909418"/>
              <a:ext cx="2728200" cy="24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100">
                <a:solidFill>
                  <a:srgbClr val="0944A1"/>
                </a:solidFill>
                <a:latin typeface="Roboto"/>
                <a:ea typeface="Roboto"/>
                <a:cs typeface="Roboto"/>
                <a:sym typeface="Roboto"/>
              </a:endParaRPr>
            </a:p>
          </p:txBody>
        </p:sp>
        <p:sp>
          <p:nvSpPr>
            <p:cNvPr id="355" name="Google Shape;355;p19"/>
            <p:cNvSpPr txBox="1"/>
            <p:nvPr/>
          </p:nvSpPr>
          <p:spPr>
            <a:xfrm>
              <a:off x="4847000" y="895197"/>
              <a:ext cx="2728200" cy="70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0000FF"/>
                  </a:solidFill>
                  <a:latin typeface="Roboto"/>
                  <a:ea typeface="Roboto"/>
                  <a:cs typeface="Roboto"/>
                  <a:sym typeface="Roboto"/>
                </a:rPr>
                <a:t>Kotlin is a programming language for building Android native apps. It’s first version was presented in 2009 by Google and it uses java</a:t>
              </a:r>
              <a:endParaRPr sz="1000">
                <a:solidFill>
                  <a:srgbClr val="0000FF"/>
                </a:solidFill>
                <a:latin typeface="Roboto"/>
                <a:ea typeface="Roboto"/>
                <a:cs typeface="Roboto"/>
                <a:sym typeface="Roboto"/>
              </a:endParaRPr>
            </a:p>
          </p:txBody>
        </p:sp>
        <p:sp>
          <p:nvSpPr>
            <p:cNvPr id="356" name="Google Shape;356;p19"/>
            <p:cNvSpPr txBox="1"/>
            <p:nvPr/>
          </p:nvSpPr>
          <p:spPr>
            <a:xfrm>
              <a:off x="3562350" y="934025"/>
              <a:ext cx="758400" cy="308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rgbClr val="0944A1"/>
                  </a:solidFill>
                  <a:latin typeface="Roboto"/>
                  <a:ea typeface="Roboto"/>
                  <a:cs typeface="Roboto"/>
                  <a:sym typeface="Roboto"/>
                </a:rPr>
                <a:t>Kotlin</a:t>
              </a:r>
              <a:endParaRPr>
                <a:solidFill>
                  <a:srgbClr val="0944A1"/>
                </a:solidFill>
                <a:latin typeface="Roboto"/>
                <a:ea typeface="Roboto"/>
                <a:cs typeface="Roboto"/>
                <a:sym typeface="Roboto"/>
              </a:endParaRPr>
            </a:p>
          </p:txBody>
        </p:sp>
        <p:sp>
          <p:nvSpPr>
            <p:cNvPr id="357" name="Google Shape;357;p19"/>
            <p:cNvSpPr/>
            <p:nvPr/>
          </p:nvSpPr>
          <p:spPr>
            <a:xfrm>
              <a:off x="4517125" y="1086100"/>
              <a:ext cx="133500" cy="588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19"/>
            <p:cNvCxnSpPr/>
            <p:nvPr/>
          </p:nvCxnSpPr>
          <p:spPr>
            <a:xfrm rot="10800000">
              <a:off x="4318975" y="1083450"/>
              <a:ext cx="529800" cy="0"/>
            </a:xfrm>
            <a:prstGeom prst="straightConnector1">
              <a:avLst/>
            </a:prstGeom>
            <a:noFill/>
            <a:ln cap="flat" cmpd="sng" w="9525">
              <a:solidFill>
                <a:srgbClr val="0944A1"/>
              </a:solidFill>
              <a:prstDash val="solid"/>
              <a:round/>
              <a:headEnd len="sm" w="sm" type="none"/>
              <a:tailEnd len="sm" w="sm" type="none"/>
            </a:ln>
          </p:spPr>
        </p:cxnSp>
      </p:grpSp>
      <p:grpSp>
        <p:nvGrpSpPr>
          <p:cNvPr id="359" name="Google Shape;359;p19"/>
          <p:cNvGrpSpPr/>
          <p:nvPr/>
        </p:nvGrpSpPr>
        <p:grpSpPr>
          <a:xfrm>
            <a:off x="554929" y="2571742"/>
            <a:ext cx="7249872" cy="1171594"/>
            <a:chOff x="3030475" y="909418"/>
            <a:chExt cx="4728897" cy="764798"/>
          </a:xfrm>
        </p:grpSpPr>
        <p:sp>
          <p:nvSpPr>
            <p:cNvPr id="360" name="Google Shape;360;p19"/>
            <p:cNvSpPr txBox="1"/>
            <p:nvPr/>
          </p:nvSpPr>
          <p:spPr>
            <a:xfrm>
              <a:off x="4928450" y="909418"/>
              <a:ext cx="2728200" cy="24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100">
                <a:solidFill>
                  <a:srgbClr val="858585"/>
                </a:solidFill>
                <a:latin typeface="Roboto"/>
                <a:ea typeface="Roboto"/>
                <a:cs typeface="Roboto"/>
                <a:sym typeface="Roboto"/>
              </a:endParaRPr>
            </a:p>
          </p:txBody>
        </p:sp>
        <p:sp>
          <p:nvSpPr>
            <p:cNvPr id="361" name="Google Shape;361;p19"/>
            <p:cNvSpPr txBox="1"/>
            <p:nvPr/>
          </p:nvSpPr>
          <p:spPr>
            <a:xfrm>
              <a:off x="4848772" y="931416"/>
              <a:ext cx="2910600" cy="7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0000FF"/>
                  </a:solidFill>
                  <a:latin typeface="Times New Roman"/>
                  <a:ea typeface="Times New Roman"/>
                  <a:cs typeface="Times New Roman"/>
                  <a:sym typeface="Times New Roman"/>
                </a:rPr>
                <a:t>Currently, React Native holds the title of the most popular cross-platform framework. The technology was created by Facebook in 2015 and allows developers to create modern fast apps for iOS and Android. It is based on JavaScript</a:t>
              </a:r>
              <a:endParaRPr sz="1000">
                <a:solidFill>
                  <a:srgbClr val="0000FF"/>
                </a:solidFill>
                <a:latin typeface="Roboto"/>
                <a:ea typeface="Roboto"/>
                <a:cs typeface="Roboto"/>
                <a:sym typeface="Roboto"/>
              </a:endParaRPr>
            </a:p>
          </p:txBody>
        </p:sp>
        <p:sp>
          <p:nvSpPr>
            <p:cNvPr id="362" name="Google Shape;362;p19"/>
            <p:cNvSpPr txBox="1"/>
            <p:nvPr/>
          </p:nvSpPr>
          <p:spPr>
            <a:xfrm>
              <a:off x="3030475" y="929409"/>
              <a:ext cx="1208700" cy="308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rgbClr val="0944A1"/>
                  </a:solidFill>
                  <a:latin typeface="Roboto"/>
                  <a:ea typeface="Roboto"/>
                  <a:cs typeface="Roboto"/>
                  <a:sym typeface="Roboto"/>
                </a:rPr>
                <a:t>React Native</a:t>
              </a:r>
              <a:endParaRPr>
                <a:solidFill>
                  <a:srgbClr val="0944A1"/>
                </a:solidFill>
                <a:latin typeface="Roboto"/>
                <a:ea typeface="Roboto"/>
                <a:cs typeface="Roboto"/>
                <a:sym typeface="Roboto"/>
              </a:endParaRPr>
            </a:p>
          </p:txBody>
        </p:sp>
        <p:sp>
          <p:nvSpPr>
            <p:cNvPr id="363" name="Google Shape;363;p19"/>
            <p:cNvSpPr/>
            <p:nvPr/>
          </p:nvSpPr>
          <p:spPr>
            <a:xfrm>
              <a:off x="4239167" y="1083456"/>
              <a:ext cx="135000" cy="5886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4" name="Google Shape;364;p19"/>
            <p:cNvCxnSpPr/>
            <p:nvPr/>
          </p:nvCxnSpPr>
          <p:spPr>
            <a:xfrm rot="10800000">
              <a:off x="4318975" y="1083450"/>
              <a:ext cx="529800" cy="0"/>
            </a:xfrm>
            <a:prstGeom prst="straightConnector1">
              <a:avLst/>
            </a:prstGeom>
            <a:noFill/>
            <a:ln cap="flat" cmpd="sng" w="9525">
              <a:solidFill>
                <a:srgbClr val="C2C2C2"/>
              </a:solidFill>
              <a:prstDash val="solid"/>
              <a:round/>
              <a:headEnd len="sm" w="sm" type="none"/>
              <a:tailEnd len="sm" w="sm"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0"/>
          <p:cNvSpPr txBox="1"/>
          <p:nvPr>
            <p:ph type="title"/>
          </p:nvPr>
        </p:nvSpPr>
        <p:spPr>
          <a:xfrm>
            <a:off x="1456200" y="598575"/>
            <a:ext cx="7030500" cy="9993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990"/>
              <a:buNone/>
            </a:pPr>
            <a:r>
              <a:rPr b="0" lang="en" sz="2560">
                <a:solidFill>
                  <a:srgbClr val="0000FF"/>
                </a:solidFill>
                <a:highlight>
                  <a:srgbClr val="FFFFFF"/>
                </a:highlight>
                <a:latin typeface="Times New Roman"/>
                <a:ea typeface="Times New Roman"/>
                <a:cs typeface="Times New Roman"/>
                <a:sym typeface="Times New Roman"/>
              </a:rPr>
              <a:t>What is a mobile app development framework?</a:t>
            </a:r>
            <a:endParaRPr b="0" sz="2560">
              <a:solidFill>
                <a:srgbClr val="0000FF"/>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2520">
              <a:solidFill>
                <a:srgbClr val="0000FF"/>
              </a:solidFill>
            </a:endParaRPr>
          </a:p>
        </p:txBody>
      </p:sp>
      <p:sp>
        <p:nvSpPr>
          <p:cNvPr id="370" name="Google Shape;370;p20"/>
          <p:cNvSpPr txBox="1"/>
          <p:nvPr>
            <p:ph idx="1" type="body"/>
          </p:nvPr>
        </p:nvSpPr>
        <p:spPr>
          <a:xfrm>
            <a:off x="1291400" y="1494275"/>
            <a:ext cx="7030500" cy="3351900"/>
          </a:xfrm>
          <a:prstGeom prst="rect">
            <a:avLst/>
          </a:prstGeom>
        </p:spPr>
        <p:txBody>
          <a:bodyPr anchorCtr="0" anchor="t" bIns="91425" lIns="91425" spcFirstLastPara="1" rIns="91425" wrap="square" tIns="91425">
            <a:normAutofit fontScale="25000"/>
          </a:bodyPr>
          <a:lstStyle/>
          <a:p>
            <a:pPr indent="0" lvl="0" marL="0" rtl="0" algn="just">
              <a:spcBef>
                <a:spcPts val="1200"/>
              </a:spcBef>
              <a:spcAft>
                <a:spcPts val="0"/>
              </a:spcAft>
              <a:buNone/>
            </a:pPr>
            <a:r>
              <a:rPr lang="en" sz="7200">
                <a:solidFill>
                  <a:srgbClr val="666666"/>
                </a:solidFill>
                <a:highlight>
                  <a:srgbClr val="FFFFFF"/>
                </a:highlight>
                <a:latin typeface="Times New Roman"/>
                <a:ea typeface="Times New Roman"/>
                <a:cs typeface="Times New Roman"/>
                <a:sym typeface="Times New Roman"/>
              </a:rPr>
              <a:t>A mobile development framework is a software framework that is designed to support mobile app development. It is a software library that provides a fundamental structure to support the development of applications for a specific environment.</a:t>
            </a:r>
            <a:endParaRPr sz="7200">
              <a:solidFill>
                <a:srgbClr val="666666"/>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lang="en" sz="7200">
                <a:solidFill>
                  <a:srgbClr val="666666"/>
                </a:solidFill>
                <a:highlight>
                  <a:srgbClr val="FFFFFF"/>
                </a:highlight>
                <a:latin typeface="Times New Roman"/>
                <a:ea typeface="Times New Roman"/>
                <a:cs typeface="Times New Roman"/>
                <a:sym typeface="Times New Roman"/>
              </a:rPr>
              <a:t>Frameworks can be in three categories: native frameworks for platform-specific development, mobile web app frameworks, and </a:t>
            </a:r>
            <a:r>
              <a:rPr lang="en" sz="7200" u="sng">
                <a:solidFill>
                  <a:srgbClr val="666666"/>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hybrid apps</a:t>
            </a:r>
            <a:r>
              <a:rPr lang="en" sz="7200">
                <a:solidFill>
                  <a:srgbClr val="666666"/>
                </a:solidFill>
                <a:highlight>
                  <a:srgbClr val="FFFFFF"/>
                </a:highlight>
                <a:latin typeface="Times New Roman"/>
                <a:ea typeface="Times New Roman"/>
                <a:cs typeface="Times New Roman"/>
                <a:sym typeface="Times New Roman"/>
              </a:rPr>
              <a:t>, which combine the features of both native and </a:t>
            </a:r>
            <a:r>
              <a:rPr lang="en" sz="7200" u="sng">
                <a:solidFill>
                  <a:srgbClr val="666666"/>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mobile web</a:t>
            </a:r>
            <a:r>
              <a:rPr lang="en" sz="7200">
                <a:solidFill>
                  <a:srgbClr val="666666"/>
                </a:solidFill>
                <a:highlight>
                  <a:srgbClr val="FFFFFF"/>
                </a:highlight>
                <a:latin typeface="Times New Roman"/>
                <a:ea typeface="Times New Roman"/>
                <a:cs typeface="Times New Roman"/>
                <a:sym typeface="Times New Roman"/>
              </a:rPr>
              <a:t> app frameworks.</a:t>
            </a:r>
            <a:endParaRPr sz="7200">
              <a:solidFill>
                <a:srgbClr val="666666"/>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lang="en" sz="1050">
                <a:solidFill>
                  <a:srgbClr val="202122"/>
                </a:solidFill>
                <a:highlight>
                  <a:srgbClr val="FFFFFF"/>
                </a:highlight>
                <a:latin typeface="Arial"/>
                <a:ea typeface="Arial"/>
                <a:cs typeface="Arial"/>
                <a:sym typeface="Arial"/>
              </a:rPr>
              <a:t> </a:t>
            </a:r>
            <a:endParaRPr sz="105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Examples of mobile app frame-works include:</a:t>
            </a:r>
            <a:endParaRPr>
              <a:solidFill>
                <a:srgbClr val="0000FF"/>
              </a:solidFill>
            </a:endParaRPr>
          </a:p>
        </p:txBody>
      </p:sp>
      <p:sp>
        <p:nvSpPr>
          <p:cNvPr id="376" name="Google Shape;37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Flutter(Dart), which is used to developed hybrid apps</a:t>
            </a:r>
            <a:endParaRPr sz="1800"/>
          </a:p>
          <a:p>
            <a:pPr indent="-342900" lvl="0" marL="457200" rtl="0" algn="l">
              <a:spcBef>
                <a:spcPts val="0"/>
              </a:spcBef>
              <a:spcAft>
                <a:spcPts val="0"/>
              </a:spcAft>
              <a:buSzPts val="1800"/>
              <a:buChar char="●"/>
            </a:pPr>
            <a:r>
              <a:rPr lang="en" sz="1800"/>
              <a:t>React Native(javascript), which is use to develop hybrid apps</a:t>
            </a:r>
            <a:endParaRPr sz="1800"/>
          </a:p>
          <a:p>
            <a:pPr indent="-342900" lvl="0" marL="457200" rtl="0" algn="l">
              <a:spcBef>
                <a:spcPts val="0"/>
              </a:spcBef>
              <a:spcAft>
                <a:spcPts val="0"/>
              </a:spcAft>
              <a:buSzPts val="1800"/>
              <a:buChar char="●"/>
            </a:pPr>
            <a:r>
              <a:rPr lang="en" sz="1800"/>
              <a:t>Laravel(php), which is used to develop web apps</a:t>
            </a:r>
            <a:endParaRPr sz="1800"/>
          </a:p>
          <a:p>
            <a:pPr indent="-342900" lvl="0" marL="457200" rtl="0" algn="l">
              <a:spcBef>
                <a:spcPts val="0"/>
              </a:spcBef>
              <a:spcAft>
                <a:spcPts val="0"/>
              </a:spcAft>
              <a:buSzPts val="1800"/>
              <a:buChar char="●"/>
            </a:pPr>
            <a:r>
              <a:rPr lang="en" sz="1800"/>
              <a:t>Native Android SDK(Kotlin), which is used to develop mobile apps</a:t>
            </a:r>
            <a:endParaRPr sz="1800"/>
          </a:p>
          <a:p>
            <a:pPr indent="-342900" lvl="0" marL="457200" rtl="0" algn="l">
              <a:spcBef>
                <a:spcPts val="0"/>
              </a:spcBef>
              <a:spcAft>
                <a:spcPts val="0"/>
              </a:spcAft>
              <a:buSzPts val="1800"/>
              <a:buChar char="●"/>
            </a:pPr>
            <a:r>
              <a:rPr lang="en" sz="1800"/>
              <a:t>Native iOS(Swift), which is used to develop iOS mobile apps</a:t>
            </a:r>
            <a:endParaRPr sz="1800"/>
          </a:p>
          <a:p>
            <a:pPr indent="0" lvl="0" marL="457200" rtl="0" algn="l">
              <a:spcBef>
                <a:spcPts val="1200"/>
              </a:spcBef>
              <a:spcAft>
                <a:spcPts val="12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