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2" r:id="rId5"/>
    <p:sldId id="275" r:id="rId6"/>
    <p:sldId id="276" r:id="rId7"/>
    <p:sldId id="277" r:id="rId8"/>
    <p:sldId id="299" r:id="rId9"/>
    <p:sldId id="296" r:id="rId10"/>
    <p:sldId id="297" r:id="rId11"/>
    <p:sldId id="279" r:id="rId12"/>
    <p:sldId id="298" r:id="rId13"/>
    <p:sldId id="294" r:id="rId14"/>
    <p:sldId id="300" r:id="rId15"/>
    <p:sldId id="301" r:id="rId16"/>
    <p:sldId id="306" r:id="rId17"/>
    <p:sldId id="303" r:id="rId18"/>
    <p:sldId id="307" r:id="rId19"/>
    <p:sldId id="308" r:id="rId20"/>
    <p:sldId id="310" r:id="rId21"/>
    <p:sldId id="311" r:id="rId22"/>
    <p:sldId id="309" r:id="rId23"/>
    <p:sldId id="312" r:id="rId24"/>
    <p:sldId id="313" r:id="rId25"/>
    <p:sldId id="316" r:id="rId26"/>
    <p:sldId id="281" r:id="rId27"/>
    <p:sldId id="314" r:id="rId28"/>
    <p:sldId id="317" r:id="rId29"/>
    <p:sldId id="31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32A"/>
    <a:srgbClr val="446992"/>
    <a:srgbClr val="AEC2D8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8E-47B4-813A-3B3016506D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8E-47B4-813A-3B3016506D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8E-47B4-813A-3B3016506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46174800"/>
        <c:axId val="1346150800"/>
        <c:axId val="0"/>
      </c:bar3DChart>
      <c:catAx>
        <c:axId val="134617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50800"/>
        <c:crosses val="autoZero"/>
        <c:auto val="1"/>
        <c:lblAlgn val="ctr"/>
        <c:lblOffset val="100"/>
        <c:noMultiLvlLbl val="0"/>
      </c:catAx>
      <c:valAx>
        <c:axId val="134615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7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E0076-5BAB-AF59-FC6A-7DA16DBC5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9A8E1-AE4C-FDCE-0208-6ADE4B794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2D12C1-FA98-A584-F8BB-A8C661A1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29D3C-7A9A-8E85-38B0-8CABF790E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8778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DFCF4-7842-C8B7-1773-9212A031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51871-C2E9-21AC-D978-27DB6E180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7FAC4-6229-6147-A989-9A238222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E97FF-3AE5-3BA2-31BC-C4F622E9B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3617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1325-1569-C48D-5D8D-AB0C9E143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2A7931-4174-0208-E7C4-6F82B3328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5B93C-B158-F918-79D2-2022ABFF7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D0A98-AB33-3EC2-5BDF-A47A21509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3229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E8118-30C8-B3B8-8E25-74FF0E1B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900117-2642-8633-5A80-C7DBAA255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73E2A-B69F-73FC-91DE-6A8D3299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266C0-3762-76DD-10F8-57D41DBE5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91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544A0-DCF8-A2B5-AD8D-DDD2469CB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B4348-044D-7DEB-41C7-2325DF56C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10271-22A5-DC1C-F424-72273510C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39ECF-2B52-B14D-9248-F3ECEBD79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988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4A108-0AF1-AE9C-F06E-B99FE022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3A99D-C8AB-5C75-137C-0F90555B4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F63C1-4FA9-4654-9211-D52A84818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D587F-5E10-D22C-F6AF-420448843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859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8F93D-54A0-C74F-B62C-635A06D18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51166-B77A-72B9-20D3-B6777CDF0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FE76F-62A7-AC90-CCEE-94EE4FAA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9ED42-2E37-0690-EE46-2BFA7BC1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1011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8EABC-ABF3-D3F2-E8C2-D73BADCF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39909A-2921-FF6E-4744-E92079601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8FA074-D9C2-156B-CFF0-0289A523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89E6-D54F-0C50-EE63-2DA8E5FD6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324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50ADB-1BDF-9347-68B6-25AECF601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22FAD8-14EE-CC1C-5E49-314C98C3B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83026-C294-EEE1-6600-2313F5FF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C40D3-216B-DDE2-92E6-7F4729AC3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501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FDF75-D07D-22E6-74BA-7CDBDEE2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0252B9-12B3-EC99-B4D2-E6748BFF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C66C4-81D8-FB6B-E8A7-51127D08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192D8-8ED2-EC7D-FF99-AA67F1B76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1220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2AD1D-7FD2-42BB-43B9-DB0C3693F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96B7C-9A1A-00F4-6D4B-63B46F447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9D678-65D5-5B46-0090-3009F68F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AD561-E1F9-91E3-6C5F-CC5EB72ED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915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RETAIL ANALYSIS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959679" cy="760288"/>
          </a:xfrm>
        </p:spPr>
        <p:txBody>
          <a:bodyPr/>
          <a:lstStyle/>
          <a:p>
            <a:r>
              <a:rPr lang="en-US" dirty="0"/>
              <a:t>BHUVANESWARI KAPULURU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22486B-76E4-CFA5-8837-A6ABAD3EF819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674" r="6674"/>
          <a:stretch/>
        </p:blipFill>
        <p:spPr>
          <a:xfrm>
            <a:off x="7492482" y="975996"/>
            <a:ext cx="4002981" cy="4603444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284" y="2318532"/>
            <a:ext cx="4518122" cy="1688906"/>
          </a:xfrm>
        </p:spPr>
        <p:txBody>
          <a:bodyPr/>
          <a:lstStyle/>
          <a:p>
            <a:r>
              <a:rPr lang="en-US" sz="4800" dirty="0"/>
              <a:t>3.Feature engineering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DDE0B-4011-2C45-FDAC-BE0139697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8" y="681136"/>
            <a:ext cx="5215840" cy="479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975F-7441-359F-FC56-55AAA4E30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44D1A-A018-9107-B7E9-8D8D31F5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total price column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0F79D-6E47-1571-2FE7-64FF183024B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112E7-C33D-46D2-E2EB-62BD989F6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80" y="1676248"/>
            <a:ext cx="4345832" cy="3986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DA703E-A0F4-3003-F5E6-A2A050684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54" y="1431037"/>
            <a:ext cx="9998306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FF037-9FE6-C70D-13EE-22E9657C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F3774F-1AE5-0BB5-D8E2-6F35DC0F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month column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996CF-545A-E553-1E21-1D94F2C2BCF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DFDBB-517F-F162-F95D-8F3760B64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44" y="1948759"/>
            <a:ext cx="10226926" cy="27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38E68-E230-E9C7-13DE-7DA6A424F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4DAF-B0B0-145F-DFA3-E69B8349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39" y="2554092"/>
            <a:ext cx="5117162" cy="1325563"/>
          </a:xfrm>
        </p:spPr>
        <p:txBody>
          <a:bodyPr/>
          <a:lstStyle/>
          <a:p>
            <a:r>
              <a:rPr lang="en-IN" dirty="0"/>
              <a:t>4.Visualisation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9B80F-5986-D0E4-5F07-0C4BD6252CCD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FE7D9B-8597-D7F1-DCE0-0F4920DF6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938605"/>
              </p:ext>
            </p:extLst>
          </p:nvPr>
        </p:nvGraphicFramePr>
        <p:xfrm>
          <a:off x="4064000" y="50753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63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C7D7A-2C3F-09A7-9CB2-3AFFF499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BB0DE5-231D-9E21-8365-CE94180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 wise sales analysis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D34F-12E1-2034-2327-A2EFE787ECE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4C3EA-158F-F25E-35B9-FB7C963B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66" y="1431037"/>
            <a:ext cx="10835903" cy="41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E3352-64D8-68A5-4819-AA797CC99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0BC0FB-7631-4372-A41E-EE395D32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 of top 5 countries  in %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501A-03A8-C5D4-DC05-6F742828D81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2D72D-3B85-0138-A15D-55634760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200" y="1439766"/>
            <a:ext cx="5799323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AB83-EC2B-35CB-625F-EDC81411C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20E9-A944-8775-1C6D-432A6BD4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39" y="2554092"/>
            <a:ext cx="5117162" cy="1325563"/>
          </a:xfrm>
        </p:spPr>
        <p:txBody>
          <a:bodyPr/>
          <a:lstStyle/>
          <a:p>
            <a:r>
              <a:rPr lang="en-IN" dirty="0"/>
              <a:t>5.Rfm analysis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7BE7-4FA1-4D73-BEC4-78A90EFA75D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8194" name="Picture 2" descr="What is RFM Analysis? Definition, Benefits &amp; Examples">
            <a:extLst>
              <a:ext uri="{FF2B5EF4-FFF2-40B4-BE49-F238E27FC236}">
                <a16:creationId xmlns:a16="http://schemas.microsoft.com/office/drawing/2014/main" id="{9D25598A-D770-5209-CDDD-4A3BC4096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01" y="908631"/>
            <a:ext cx="4616484" cy="461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A88FF-82B7-CB9D-E334-FB83F7E1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EFB64-D1E3-DF86-A3D6-4786007A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Rfm</a:t>
            </a:r>
            <a:r>
              <a:rPr lang="en-US" dirty="0"/>
              <a:t> and </a:t>
            </a:r>
            <a:r>
              <a:rPr lang="en-US" dirty="0" err="1"/>
              <a:t>Rfm</a:t>
            </a:r>
            <a:r>
              <a:rPr lang="en-US" dirty="0"/>
              <a:t> segments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6A64A-AE8F-59F7-CA2B-673198AB96C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1EA693-9DCB-D645-53DF-2C11CED8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68" y="1533674"/>
            <a:ext cx="5214149" cy="4447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F9F07C-9134-2C0D-D7E3-16D128ED9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269" y="1431036"/>
            <a:ext cx="5425181" cy="454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BAE34-7785-21D0-93AE-37DD2796A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DC1CAA-8BD5-E64C-2335-81A5DC76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Rfm</a:t>
            </a:r>
            <a:r>
              <a:rPr lang="en-US" dirty="0"/>
              <a:t> segments analysis using graph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96F8A-09BF-8E22-6E1A-4473EBEC55C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39326-8C4E-832A-AF3D-ADE2B228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617" y="1505682"/>
            <a:ext cx="7931020" cy="441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2C627-C96B-DFE6-4D60-05631BEE1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3597A-D1C2-2915-2ABE-0501713B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analysis using </a:t>
            </a:r>
            <a:r>
              <a:rPr lang="en-US" dirty="0" err="1"/>
              <a:t>rfm</a:t>
            </a:r>
            <a:r>
              <a:rPr lang="en-US" dirty="0"/>
              <a:t> total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1944E-DC0E-6EDF-522C-FE941B595B7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6E0579-EB90-E802-AB91-265D859E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722" y="1580990"/>
            <a:ext cx="8024555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  <a:p>
            <a:r>
              <a:rPr lang="en-US" dirty="0"/>
              <a:t>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Clean data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31250-84BA-C7CE-99B8-5B6219E0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37B1-84C6-C71B-9588-44D0606D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39" y="2554092"/>
            <a:ext cx="5117162" cy="1325563"/>
          </a:xfrm>
        </p:spPr>
        <p:txBody>
          <a:bodyPr/>
          <a:lstStyle/>
          <a:p>
            <a:r>
              <a:rPr lang="en-IN" dirty="0"/>
              <a:t>6.Churn analysis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447E-732A-9722-5A74-2ECAFFF6C53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pic>
        <p:nvPicPr>
          <p:cNvPr id="9218" name="Picture 2" descr="10+ Strategies to Reduce Customer Churn">
            <a:extLst>
              <a:ext uri="{FF2B5EF4-FFF2-40B4-BE49-F238E27FC236}">
                <a16:creationId xmlns:a16="http://schemas.microsoft.com/office/drawing/2014/main" id="{F8605FAD-0C1C-FEB8-37C2-515769580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5" t="11428" r="243" b="13350"/>
          <a:stretch>
            <a:fillRect/>
          </a:stretch>
        </p:blipFill>
        <p:spPr bwMode="auto">
          <a:xfrm>
            <a:off x="4870580" y="1446245"/>
            <a:ext cx="691398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6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CD6A8-0A70-E105-49EB-F088526E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120B9A-F6D0-4AD3-2A24-837C06A0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7114A-0188-1BD0-406F-B09692D4566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8398-6F71-F94C-2E79-1B4A1368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5" y="1431037"/>
            <a:ext cx="2324301" cy="4282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C3786-DA02-4FFC-2F43-8F5B206D7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503" y="1431037"/>
            <a:ext cx="7719729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2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B9118-8730-5FC9-44BD-7E9DC4FE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E6AC-FF6A-C024-9383-4CE0CD23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39" y="2554092"/>
            <a:ext cx="5117162" cy="1325563"/>
          </a:xfrm>
        </p:spPr>
        <p:txBody>
          <a:bodyPr/>
          <a:lstStyle/>
          <a:p>
            <a:r>
              <a:rPr lang="en-IN" dirty="0"/>
              <a:t>Overall insights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458-99C2-CA18-0C64-E656C778A6E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pic>
        <p:nvPicPr>
          <p:cNvPr id="12292" name="Picture 4" descr="Woman Icon Noto Emoji - Man With Magnifying Glass Emoji , Free ...">
            <a:extLst>
              <a:ext uri="{FF2B5EF4-FFF2-40B4-BE49-F238E27FC236}">
                <a16:creationId xmlns:a16="http://schemas.microsoft.com/office/drawing/2014/main" id="{4CAFEC87-6501-BA74-BF83-4BF22696B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01" y="830860"/>
            <a:ext cx="45148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7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148223"/>
            <a:ext cx="10515600" cy="1325563"/>
          </a:xfrm>
        </p:spPr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8EE54170-51E1-13FB-8313-51B170B82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50657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879D1236-3B30-4014-673E-042CB4E61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1292905"/>
            <a:ext cx="1097253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🔁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Majority of customers purchased only once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(Frequency score 1.0), showing low repeat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Sales increased steadily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with notable peaks during the 8th to 12th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🌍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UK dominates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contributing 89% of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432A"/>
                </a:solidFill>
                <a:effectLst/>
                <a:latin typeface="Arial" panose="020B0604020202020204" pitchFamily="34" charset="0"/>
              </a:rPr>
              <a:t>🕒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8432A"/>
                </a:solidFill>
                <a:effectLst/>
                <a:latin typeface="Arial" panose="020B0604020202020204" pitchFamily="34" charset="0"/>
              </a:rPr>
              <a:t>Many customers haven’t purchased recently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8432A"/>
                </a:solidFill>
                <a:effectLst/>
                <a:latin typeface="Arial" panose="020B0604020202020204" pitchFamily="34" charset="0"/>
              </a:rPr>
              <a:t> (Recency score 3.0 – 1130 users), indicating churn risk.</a:t>
            </a: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DC8C6-3B27-42E4-350B-8F42EAD30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7DD59B74-A48A-7482-BD4D-E93B6ECB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148223"/>
            <a:ext cx="10515600" cy="1325563"/>
          </a:xfrm>
        </p:spPr>
        <p:txBody>
          <a:bodyPr/>
          <a:lstStyle/>
          <a:p>
            <a:r>
              <a:rPr lang="en-US" dirty="0"/>
              <a:t>Insights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75D1D-A05A-CCCB-958F-83360CF5F790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4DD44DF-8561-22CB-1EBF-F5ABF8EF3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32" y="2010029"/>
            <a:ext cx="109213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🚨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Customers with recency between 100–350 days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are likely to churn and should be prioritized.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💰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Spending remains consistent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across all customer segments (Monetary score).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⚖️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Balanced number of high and low RFM scores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— mix of loyal and disengaged users.</a:t>
            </a:r>
          </a:p>
        </p:txBody>
      </p:sp>
    </p:spTree>
    <p:extLst>
      <p:ext uri="{BB962C8B-B14F-4D97-AF65-F5344CB8AC3E}">
        <p14:creationId xmlns:p14="http://schemas.microsoft.com/office/powerpoint/2010/main" val="9625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D87BB-8863-1ED8-4175-8DE6DB2AB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F398-BA88-ADCA-20D6-7E20AF8F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39" y="2554092"/>
            <a:ext cx="5117162" cy="1325563"/>
          </a:xfrm>
        </p:spPr>
        <p:txBody>
          <a:bodyPr/>
          <a:lstStyle/>
          <a:p>
            <a:r>
              <a:rPr lang="en-IN" dirty="0"/>
              <a:t>Recommendations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9734-3952-A3E1-EFEB-B48F1EE7872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pic>
        <p:nvPicPr>
          <p:cNvPr id="13314" name="Picture 2" descr="Recommendation Stamp. Recommendation Round Grunge Sign Stock Vector ...">
            <a:extLst>
              <a:ext uri="{FF2B5EF4-FFF2-40B4-BE49-F238E27FC236}">
                <a16:creationId xmlns:a16="http://schemas.microsoft.com/office/drawing/2014/main" id="{256D2DC3-316F-F3B4-E843-CDE2216A9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" b="10353"/>
          <a:stretch>
            <a:fillRect/>
          </a:stretch>
        </p:blipFill>
        <p:spPr bwMode="auto">
          <a:xfrm>
            <a:off x="6447001" y="1226042"/>
            <a:ext cx="4105921" cy="41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9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B077B-C5FC-69EE-0826-2F214068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9156112F-D5BB-14DB-8D04-01FCDC95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148223"/>
            <a:ext cx="10515600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2B84-F60B-61CC-9DD0-C6EA67E9FFB6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3F428235-5509-7C15-F39A-E3130EAE5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50657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181DB-D0BD-AA66-412D-92B4DBDE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52" y="1620722"/>
            <a:ext cx="1170736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Contact churned customers with updates about new features, products, or personalized offers to bring them 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Implement a visit-based discount program (e.g., after 5 visits, give a special discount) to improve recency and frequency.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Use regional retailers or partners in countries like France, Germany, and the Netherlands to grow international reach.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Invest in marketing and inventory during high-sales months like September to December to leverage year-end demand.</a:t>
            </a:r>
          </a:p>
        </p:txBody>
      </p:sp>
    </p:spTree>
    <p:extLst>
      <p:ext uri="{BB962C8B-B14F-4D97-AF65-F5344CB8AC3E}">
        <p14:creationId xmlns:p14="http://schemas.microsoft.com/office/powerpoint/2010/main" val="36996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/>
          <a:srcRect/>
          <a:stretch/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/>
          <a:srcRect/>
          <a:stretch/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/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29101"/>
            <a:ext cx="3421224" cy="1879791"/>
          </a:xfrm>
        </p:spPr>
        <p:txBody>
          <a:bodyPr/>
          <a:lstStyle/>
          <a:p>
            <a:r>
              <a:rPr lang="en-US" dirty="0"/>
              <a:t>Bhuvaneswari Kapuluru </a:t>
            </a:r>
          </a:p>
          <a:p>
            <a:pPr lvl="0"/>
            <a:r>
              <a:rPr lang="en-US" dirty="0"/>
              <a:t>bhuvaneswari2821@gmail.com</a:t>
            </a:r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 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>
          <a:xfrm>
            <a:off x="5745001" y="311581"/>
            <a:ext cx="6446999" cy="6546419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B933AC1-D900-72DB-6F29-4A14E5E96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74" y="2735898"/>
            <a:ext cx="5117162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retail dataset contains thousands of transactions across multiple countries.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lacks a clear understanding of: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behavior trends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 patterns across months and countries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retention and churn risks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3" y="0"/>
            <a:ext cx="6173099" cy="103453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Steps In Data Analysis </a:t>
            </a: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94B73884-9250-F1BC-B65F-D9328AFD05C3}"/>
              </a:ext>
            </a:extLst>
          </p:cNvPr>
          <p:cNvSpPr/>
          <p:nvPr/>
        </p:nvSpPr>
        <p:spPr>
          <a:xfrm>
            <a:off x="131415" y="1343608"/>
            <a:ext cx="1522354" cy="3265715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1.Load data</a:t>
            </a:r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2D87EE9F-0D67-7D01-1949-5D01EC083FB8}"/>
              </a:ext>
            </a:extLst>
          </p:cNvPr>
          <p:cNvSpPr/>
          <p:nvPr/>
        </p:nvSpPr>
        <p:spPr>
          <a:xfrm>
            <a:off x="3816977" y="1418253"/>
            <a:ext cx="1734429" cy="3265715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2.Handle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Missing </a:t>
            </a:r>
          </a:p>
          <a:p>
            <a:pPr algn="ctr"/>
            <a:r>
              <a:rPr lang="en-IN" sz="2400" dirty="0">
                <a:solidFill>
                  <a:schemeClr val="accent4">
                    <a:lumMod val="50000"/>
                  </a:schemeClr>
                </a:solidFill>
              </a:rPr>
              <a:t>Data</a:t>
            </a:r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F6322B0A-67EF-3B83-61FA-9E6946ACFC47}"/>
              </a:ext>
            </a:extLst>
          </p:cNvPr>
          <p:cNvSpPr/>
          <p:nvPr/>
        </p:nvSpPr>
        <p:spPr>
          <a:xfrm>
            <a:off x="8027991" y="1343607"/>
            <a:ext cx="1734429" cy="3265715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3.Feature </a:t>
            </a:r>
          </a:p>
          <a:p>
            <a:pPr algn="ctr"/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engineering</a:t>
            </a:r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6F529E97-7798-3391-9A45-DD95C86D0654}"/>
              </a:ext>
            </a:extLst>
          </p:cNvPr>
          <p:cNvSpPr/>
          <p:nvPr/>
        </p:nvSpPr>
        <p:spPr>
          <a:xfrm>
            <a:off x="5938821" y="3592285"/>
            <a:ext cx="1775793" cy="3265715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5.Rfm </a:t>
            </a:r>
          </a:p>
          <a:p>
            <a:pPr algn="ctr"/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analysis</a:t>
            </a:r>
          </a:p>
        </p:txBody>
      </p:sp>
      <p:sp>
        <p:nvSpPr>
          <p:cNvPr id="10" name="Flowchart: Off-page Connector 9">
            <a:extLst>
              <a:ext uri="{FF2B5EF4-FFF2-40B4-BE49-F238E27FC236}">
                <a16:creationId xmlns:a16="http://schemas.microsoft.com/office/drawing/2014/main" id="{55E9C74F-837B-24D4-2F5B-1769F7BAA7F1}"/>
              </a:ext>
            </a:extLst>
          </p:cNvPr>
          <p:cNvSpPr/>
          <p:nvPr/>
        </p:nvSpPr>
        <p:spPr>
          <a:xfrm>
            <a:off x="10004394" y="3592284"/>
            <a:ext cx="1794207" cy="3265715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6.Churn </a:t>
            </a:r>
          </a:p>
          <a:p>
            <a:pPr algn="ctr"/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analysis</a:t>
            </a: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831183E7-CA2E-11AE-5D51-31A1BBFC23B7}"/>
              </a:ext>
            </a:extLst>
          </p:cNvPr>
          <p:cNvSpPr/>
          <p:nvPr/>
        </p:nvSpPr>
        <p:spPr>
          <a:xfrm>
            <a:off x="1742646" y="3592285"/>
            <a:ext cx="1832357" cy="3265715"/>
          </a:xfrm>
          <a:prstGeom prst="flowChartOffpageConnecto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4.visualisation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652C-0FD2-FC4E-4D32-8B5A8DD4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39" y="2554092"/>
            <a:ext cx="5117162" cy="1325563"/>
          </a:xfrm>
        </p:spPr>
        <p:txBody>
          <a:bodyPr/>
          <a:lstStyle/>
          <a:p>
            <a:r>
              <a:rPr lang="en-IN" dirty="0"/>
              <a:t>Data loading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1194-F1F1-CAF4-7073-634D8365FBB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6146" name="Picture 2" descr="MySQL Load Data Process Simplified: A Comprehensive Guide 101">
            <a:extLst>
              <a:ext uri="{FF2B5EF4-FFF2-40B4-BE49-F238E27FC236}">
                <a16:creationId xmlns:a16="http://schemas.microsoft.com/office/drawing/2014/main" id="{2348148F-824F-F280-34B7-2553D3C78023}"/>
              </a:ext>
            </a:extLst>
          </p:cNvPr>
          <p:cNvPicPr>
            <a:picLocks noGrp="1" noChangeAspect="1" noChangeArrowheads="1"/>
          </p:cNvPicPr>
          <p:nvPr>
            <p:ph type="pic" sz="quarter" idx="5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" r="1010" b="8603"/>
          <a:stretch>
            <a:fillRect/>
          </a:stretch>
        </p:blipFill>
        <p:spPr bwMode="auto">
          <a:xfrm>
            <a:off x="5402424" y="1168290"/>
            <a:ext cx="5421087" cy="452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0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87BA-B625-2E4B-FF92-190ECC46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loading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DA510-2DD5-3FE4-B19A-55E84700CEF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AFB69-CE5F-FB84-B93A-8076E4C32C7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072EE-4887-39A6-13D5-07B0CBC0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20" t="468" r="33379" b="-594"/>
          <a:stretch>
            <a:fillRect/>
          </a:stretch>
        </p:blipFill>
        <p:spPr>
          <a:xfrm>
            <a:off x="653144" y="2047230"/>
            <a:ext cx="6074227" cy="3448501"/>
          </a:xfrm>
          <a:prstGeom prst="rect">
            <a:avLst/>
          </a:prstGeom>
        </p:spPr>
      </p:pic>
      <p:pic>
        <p:nvPicPr>
          <p:cNvPr id="3076" name="Picture 4" descr="Csv Logo">
            <a:extLst>
              <a:ext uri="{FF2B5EF4-FFF2-40B4-BE49-F238E27FC236}">
                <a16:creationId xmlns:a16="http://schemas.microsoft.com/office/drawing/2014/main" id="{5E00E594-BD1C-024C-1E6F-54A89B44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84" y="2246851"/>
            <a:ext cx="2002256" cy="20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lexTeboul (Alex Teboul) · GitHub">
            <a:extLst>
              <a:ext uri="{FF2B5EF4-FFF2-40B4-BE49-F238E27FC236}">
                <a16:creationId xmlns:a16="http://schemas.microsoft.com/office/drawing/2014/main" id="{DE600B19-83A4-ED61-80BD-6DBA66E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70" y="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ractical Text Classification With Python and Keras – Real Python">
            <a:extLst>
              <a:ext uri="{FF2B5EF4-FFF2-40B4-BE49-F238E27FC236}">
                <a16:creationId xmlns:a16="http://schemas.microsoft.com/office/drawing/2014/main" id="{1307DC1A-D6AF-830F-8FFD-4D1BA284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06" y="4355423"/>
            <a:ext cx="2283606" cy="228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DEDC4B4-65B7-726F-60AC-A281198E3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518" y="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BBB54-C973-67CF-9FB8-9385AAEB8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F0D1-9570-C420-6C39-B47465F4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2.Handling missing values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E2EBD-08A8-F49B-BFAB-92559AC9558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Online retail insights using python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1A895-F2F1-9BC2-838A-5B002CE025A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4104" name="Picture 8" descr="With More Data Available Than Ever, Are Companies Making Smarter ...">
            <a:extLst>
              <a:ext uri="{FF2B5EF4-FFF2-40B4-BE49-F238E27FC236}">
                <a16:creationId xmlns:a16="http://schemas.microsoft.com/office/drawing/2014/main" id="{81E717CE-A4D3-7805-764E-AE2039D2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95" y="1431037"/>
            <a:ext cx="6950020" cy="431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hat is Null in SQL | Null in SQL with examples">
            <a:extLst>
              <a:ext uri="{FF2B5EF4-FFF2-40B4-BE49-F238E27FC236}">
                <a16:creationId xmlns:a16="http://schemas.microsoft.com/office/drawing/2014/main" id="{FAC13638-EA7D-616A-B9A9-F26E69DFD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69" y="95522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50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null values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697AD-3799-B4F4-9BB9-F6A96642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526" y="1676248"/>
            <a:ext cx="2823819" cy="409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CA0E9B-3763-B13C-9E47-912005B68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880" y="1676248"/>
            <a:ext cx="4345832" cy="398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387FF-2020-8108-4CFF-5FC53E12B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302194-B610-338F-094C-263A2397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Handled null values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1C962-8A89-60B3-C46B-0895EE6A059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E62E5-C8C0-605E-D25D-9DF21DD68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5" y="1799159"/>
            <a:ext cx="8419747" cy="37805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F26BC-8BC9-6507-BEBB-E21896F16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827" y="526893"/>
            <a:ext cx="2301439" cy="41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3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245</TotalTime>
  <Words>399</Words>
  <Application>Microsoft Office PowerPoint</Application>
  <PresentationFormat>Widescreen</PresentationFormat>
  <Paragraphs>120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ONLINE RETAIL ANALYSIS</vt:lpstr>
      <vt:lpstr>Agenda</vt:lpstr>
      <vt:lpstr>Problem statement </vt:lpstr>
      <vt:lpstr>       Steps In Data Analysis </vt:lpstr>
      <vt:lpstr>Data loading</vt:lpstr>
      <vt:lpstr>Data loading </vt:lpstr>
      <vt:lpstr>2.Handling missing values  </vt:lpstr>
      <vt:lpstr>Identifying null values</vt:lpstr>
      <vt:lpstr>Handled null values</vt:lpstr>
      <vt:lpstr>3.Feature engineering</vt:lpstr>
      <vt:lpstr>Adding total price column</vt:lpstr>
      <vt:lpstr>Adding month column</vt:lpstr>
      <vt:lpstr>4.Visualisation  </vt:lpstr>
      <vt:lpstr>Month wise sales analysis </vt:lpstr>
      <vt:lpstr>Sales analysis of top 5 countries  in %</vt:lpstr>
      <vt:lpstr>5.Rfm analysis </vt:lpstr>
      <vt:lpstr>Rfm and Rfm segments  </vt:lpstr>
      <vt:lpstr>Rfm segments analysis using graph </vt:lpstr>
      <vt:lpstr>Customers analysis using rfm total </vt:lpstr>
      <vt:lpstr>6.Churn analysis </vt:lpstr>
      <vt:lpstr>Churn analysis</vt:lpstr>
      <vt:lpstr>Overall insights </vt:lpstr>
      <vt:lpstr>Insights </vt:lpstr>
      <vt:lpstr>Insights </vt:lpstr>
      <vt:lpstr>Recommendations 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Bhuvaneswari Kapuluru</dc:creator>
  <cp:lastModifiedBy>Bhuvaneswari Kapuluru</cp:lastModifiedBy>
  <cp:revision>1</cp:revision>
  <dcterms:created xsi:type="dcterms:W3CDTF">2025-06-26T05:22:49Z</dcterms:created>
  <dcterms:modified xsi:type="dcterms:W3CDTF">2025-06-26T09:28:28Z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