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echnikum.radnoti-pecs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02926" y="3123531"/>
            <a:ext cx="3848563" cy="924459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Szakikereső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688183" y="4744677"/>
            <a:ext cx="2063306" cy="1096899"/>
          </a:xfrm>
        </p:spPr>
        <p:txBody>
          <a:bodyPr>
            <a:normAutofit fontScale="92500" lnSpcReduction="10000"/>
          </a:bodyPr>
          <a:lstStyle/>
          <a:p>
            <a:r>
              <a:rPr lang="hu-HU" i="1" dirty="0">
                <a:solidFill>
                  <a:schemeClr val="tx1"/>
                </a:solidFill>
              </a:rPr>
              <a:t>Made </a:t>
            </a:r>
            <a:r>
              <a:rPr lang="hu-HU" i="1" dirty="0" err="1">
                <a:solidFill>
                  <a:schemeClr val="tx1"/>
                </a:solidFill>
              </a:rPr>
              <a:t>by</a:t>
            </a:r>
            <a:r>
              <a:rPr lang="hu-HU" i="1" dirty="0">
                <a:solidFill>
                  <a:schemeClr val="tx1"/>
                </a:solidFill>
              </a:rPr>
              <a:t>:</a:t>
            </a:r>
          </a:p>
          <a:p>
            <a:r>
              <a:rPr lang="hu-HU" i="1" dirty="0">
                <a:solidFill>
                  <a:schemeClr val="tx1"/>
                </a:solidFill>
              </a:rPr>
              <a:t>Dániel </a:t>
            </a:r>
            <a:r>
              <a:rPr lang="hu-HU" i="1" dirty="0" err="1">
                <a:solidFill>
                  <a:schemeClr val="tx1"/>
                </a:solidFill>
              </a:rPr>
              <a:t>Pópé</a:t>
            </a:r>
            <a:r>
              <a:rPr lang="hu-HU" i="1" dirty="0">
                <a:solidFill>
                  <a:schemeClr val="tx1"/>
                </a:solidFill>
              </a:rPr>
              <a:t>,</a:t>
            </a:r>
          </a:p>
          <a:p>
            <a:r>
              <a:rPr lang="hu-HU" i="1" dirty="0">
                <a:solidFill>
                  <a:schemeClr val="tx1"/>
                </a:solidFill>
              </a:rPr>
              <a:t>Benjámin Kapus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02062" y="1489667"/>
            <a:ext cx="31752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Baranya Megyei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SzC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Radnóti Miklós </a:t>
            </a:r>
            <a:r>
              <a:rPr kumimoji="0" lang="hu-HU" altLang="hu-HU" sz="1400" b="0" i="0" u="none" strike="noStrike" cap="none" normalizeH="0" dirty="0">
                <a:ln>
                  <a:noFill/>
                </a:ln>
                <a:effectLst/>
                <a:latin typeface="Inter"/>
              </a:rPr>
              <a:t>      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Közgazdasági Technikum</a:t>
            </a:r>
          </a:p>
        </p:txBody>
      </p:sp>
      <p:pic>
        <p:nvPicPr>
          <p:cNvPr id="1026" name="Picture 2" descr="Intézmény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821" y="360560"/>
            <a:ext cx="1555737" cy="93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313509" y="5102912"/>
            <a:ext cx="3213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sz="1400" dirty="0">
                <a:latin typeface="Inter"/>
              </a:rPr>
              <a:t>Pécs, </a:t>
            </a:r>
            <a:r>
              <a:rPr lang="hu-HU" sz="1400" dirty="0" err="1">
                <a:latin typeface="Inter"/>
              </a:rPr>
              <a:t>Esztergár</a:t>
            </a:r>
            <a:r>
              <a:rPr lang="hu-HU" sz="1400" dirty="0">
                <a:latin typeface="Inter"/>
              </a:rPr>
              <a:t> Lajos u. 6, 7633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sz="1400" dirty="0">
                <a:latin typeface="Inter"/>
              </a:rPr>
              <a:t>Tel: (06 72) 257 859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sz="1400" dirty="0">
                <a:latin typeface="Inter"/>
              </a:rPr>
              <a:t>OM </a:t>
            </a:r>
            <a:r>
              <a:rPr lang="hu-HU" sz="1400" dirty="0" err="1">
                <a:latin typeface="Inter"/>
              </a:rPr>
              <a:t>code</a:t>
            </a:r>
            <a:r>
              <a:rPr lang="hu-HU" sz="1400" dirty="0">
                <a:latin typeface="Inter"/>
              </a:rPr>
              <a:t>: 203049/014</a:t>
            </a:r>
          </a:p>
        </p:txBody>
      </p:sp>
    </p:spTree>
    <p:extLst>
      <p:ext uri="{BB962C8B-B14F-4D97-AF65-F5344CB8AC3E}">
        <p14:creationId xmlns:p14="http://schemas.microsoft.com/office/powerpoint/2010/main" val="20002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7B73E4-F78E-AC3F-B786-5E0B3963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Frontend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3E16AD-0955-A266-3101-9853D7937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err="1">
                <a:solidFill>
                  <a:schemeClr val="tx1"/>
                </a:solidFill>
              </a:rPr>
              <a:t>Models</a:t>
            </a:r>
            <a:endParaRPr lang="hu-HU" sz="2000" dirty="0">
              <a:solidFill>
                <a:schemeClr val="tx1"/>
              </a:solidFill>
            </a:endParaRPr>
          </a:p>
          <a:p>
            <a:pPr lvl="1"/>
            <a:r>
              <a:rPr lang="hu-HU" sz="1800" dirty="0">
                <a:solidFill>
                  <a:schemeClr val="tx1"/>
                </a:solidFill>
              </a:rPr>
              <a:t>Data </a:t>
            </a:r>
            <a:r>
              <a:rPr lang="hu-HU" sz="1800" dirty="0" err="1">
                <a:solidFill>
                  <a:schemeClr val="tx1"/>
                </a:solidFill>
              </a:rPr>
              <a:t>models</a:t>
            </a:r>
            <a:endParaRPr lang="hu-HU" sz="1800" dirty="0">
              <a:solidFill>
                <a:schemeClr val="tx1"/>
              </a:solidFill>
            </a:endParaRPr>
          </a:p>
          <a:p>
            <a:pPr lvl="1"/>
            <a:r>
              <a:rPr lang="hu-HU" sz="1800" dirty="0" err="1">
                <a:solidFill>
                  <a:schemeClr val="tx1"/>
                </a:solidFill>
              </a:rPr>
              <a:t>Roles</a:t>
            </a:r>
            <a:r>
              <a:rPr lang="hu-HU" sz="1800" dirty="0">
                <a:solidFill>
                  <a:schemeClr val="tx1"/>
                </a:solidFill>
              </a:rPr>
              <a:t> (</a:t>
            </a:r>
            <a:r>
              <a:rPr lang="hu-HU" sz="1800" dirty="0" err="1">
                <a:solidFill>
                  <a:schemeClr val="tx1"/>
                </a:solidFill>
              </a:rPr>
              <a:t>admin</a:t>
            </a:r>
            <a:r>
              <a:rPr lang="hu-HU" sz="1800" dirty="0">
                <a:solidFill>
                  <a:schemeClr val="tx1"/>
                </a:solidFill>
              </a:rPr>
              <a:t>, </a:t>
            </a:r>
            <a:r>
              <a:rPr lang="hu-HU" sz="1800" dirty="0" err="1">
                <a:solidFill>
                  <a:schemeClr val="tx1"/>
                </a:solidFill>
              </a:rPr>
              <a:t>worker</a:t>
            </a:r>
            <a:r>
              <a:rPr lang="hu-HU" sz="1800" dirty="0">
                <a:solidFill>
                  <a:schemeClr val="tx1"/>
                </a:solidFill>
              </a:rPr>
              <a:t>, </a:t>
            </a:r>
            <a:r>
              <a:rPr lang="hu-HU" sz="1800" dirty="0" err="1">
                <a:solidFill>
                  <a:schemeClr val="tx1"/>
                </a:solidFill>
              </a:rPr>
              <a:t>customer</a:t>
            </a:r>
            <a:r>
              <a:rPr lang="hu-HU" sz="1800" dirty="0" smtClean="0">
                <a:solidFill>
                  <a:schemeClr val="tx1"/>
                </a:solidFill>
              </a:rPr>
              <a:t>)</a:t>
            </a:r>
            <a:endParaRPr lang="hu-HU" sz="1800" dirty="0">
              <a:solidFill>
                <a:schemeClr val="tx1"/>
              </a:solidFill>
            </a:endParaRPr>
          </a:p>
          <a:p>
            <a:r>
              <a:rPr lang="hu-HU" sz="2000" dirty="0" err="1">
                <a:solidFill>
                  <a:schemeClr val="tx1"/>
                </a:solidFill>
              </a:rPr>
              <a:t>Validators</a:t>
            </a:r>
            <a:endParaRPr lang="hu-HU" sz="2000" dirty="0">
              <a:solidFill>
                <a:schemeClr val="tx1"/>
              </a:solidFill>
            </a:endParaRPr>
          </a:p>
          <a:p>
            <a:pPr lvl="1"/>
            <a:r>
              <a:rPr lang="hu-HU" sz="1800" dirty="0" err="1">
                <a:solidFill>
                  <a:schemeClr val="tx1"/>
                </a:solidFill>
              </a:rPr>
              <a:t>Password</a:t>
            </a:r>
            <a:r>
              <a:rPr lang="hu-HU" sz="1800" dirty="0">
                <a:solidFill>
                  <a:schemeClr val="tx1"/>
                </a:solidFill>
              </a:rPr>
              <a:t> policy</a:t>
            </a:r>
          </a:p>
          <a:p>
            <a:pPr lvl="1"/>
            <a:r>
              <a:rPr lang="hu-HU" sz="1800" dirty="0" err="1">
                <a:solidFill>
                  <a:schemeClr val="tx1"/>
                </a:solidFill>
              </a:rPr>
              <a:t>Dropdown</a:t>
            </a:r>
            <a:r>
              <a:rPr lang="hu-HU" sz="1800" dirty="0">
                <a:solidFill>
                  <a:schemeClr val="tx1"/>
                </a:solidFill>
              </a:rPr>
              <a:t> </a:t>
            </a:r>
            <a:r>
              <a:rPr lang="hu-HU" sz="1800" dirty="0" err="1">
                <a:solidFill>
                  <a:schemeClr val="tx1"/>
                </a:solidFill>
              </a:rPr>
              <a:t>choose</a:t>
            </a:r>
            <a:endParaRPr lang="hu-HU" sz="1800" dirty="0">
              <a:solidFill>
                <a:schemeClr val="tx1"/>
              </a:solidFill>
            </a:endParaRPr>
          </a:p>
          <a:p>
            <a:r>
              <a:rPr lang="hu-HU" sz="2000" dirty="0" err="1">
                <a:solidFill>
                  <a:schemeClr val="tx1"/>
                </a:solidFill>
              </a:rPr>
              <a:t>Guards</a:t>
            </a:r>
            <a:endParaRPr lang="hu-HU" sz="2000" dirty="0">
              <a:solidFill>
                <a:schemeClr val="tx1"/>
              </a:solidFill>
            </a:endParaRPr>
          </a:p>
          <a:p>
            <a:pPr lvl="1"/>
            <a:r>
              <a:rPr lang="hu-HU" sz="1800" dirty="0">
                <a:solidFill>
                  <a:schemeClr val="tx1"/>
                </a:solidFill>
              </a:rPr>
              <a:t>Main </a:t>
            </a:r>
            <a:r>
              <a:rPr lang="hu-HU" sz="1800" dirty="0" err="1">
                <a:solidFill>
                  <a:schemeClr val="tx1"/>
                </a:solidFill>
              </a:rPr>
              <a:t>page</a:t>
            </a:r>
            <a:endParaRPr lang="hu-HU" sz="1800" dirty="0">
              <a:solidFill>
                <a:schemeClr val="tx1"/>
              </a:solidFill>
            </a:endParaRPr>
          </a:p>
          <a:p>
            <a:pPr lvl="1"/>
            <a:r>
              <a:rPr lang="hu-HU" sz="1800" dirty="0">
                <a:solidFill>
                  <a:schemeClr val="tx1"/>
                </a:solidFill>
              </a:rPr>
              <a:t>Admin </a:t>
            </a:r>
            <a:r>
              <a:rPr lang="hu-HU" sz="1800" dirty="0" err="1">
                <a:solidFill>
                  <a:schemeClr val="tx1"/>
                </a:solidFill>
              </a:rPr>
              <a:t>page</a:t>
            </a:r>
            <a:endParaRPr lang="hu-HU" sz="1800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740149C-08B1-B6A1-D317-BB030A58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16638"/>
            <a:ext cx="1762125" cy="295275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BD4F6D1-474B-0D14-B838-58904BC30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018" y="4084929"/>
            <a:ext cx="2019300" cy="65722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1DA681C-BEBA-BE9A-8D01-8F74B07B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718" y="5285149"/>
            <a:ext cx="22479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The </a:t>
            </a:r>
            <a:r>
              <a:rPr lang="hu-HU" dirty="0" err="1">
                <a:solidFill>
                  <a:schemeClr val="tx1"/>
                </a:solidFill>
              </a:rPr>
              <a:t>future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017742"/>
            <a:ext cx="8596668" cy="3880773"/>
          </a:xfrm>
        </p:spPr>
        <p:txBody>
          <a:bodyPr>
            <a:normAutofit/>
          </a:bodyPr>
          <a:lstStyle/>
          <a:p>
            <a:r>
              <a:rPr lang="hu-HU" sz="2000" dirty="0">
                <a:solidFill>
                  <a:schemeClr val="tx1"/>
                </a:solidFill>
              </a:rPr>
              <a:t>Online </a:t>
            </a:r>
            <a:r>
              <a:rPr lang="hu-HU" sz="2000" dirty="0" err="1">
                <a:solidFill>
                  <a:schemeClr val="tx1"/>
                </a:solidFill>
              </a:rPr>
              <a:t>payment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for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the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Jobs</a:t>
            </a:r>
            <a:endParaRPr lang="hu-HU" sz="2000" dirty="0">
              <a:solidFill>
                <a:schemeClr val="tx1"/>
              </a:solidFill>
            </a:endParaRPr>
          </a:p>
          <a:p>
            <a:r>
              <a:rPr lang="hu-HU" sz="2000" dirty="0">
                <a:solidFill>
                  <a:schemeClr val="tx1"/>
                </a:solidFill>
              </a:rPr>
              <a:t>Mobile </a:t>
            </a:r>
            <a:r>
              <a:rPr lang="hu-HU" sz="2000" dirty="0" err="1">
                <a:solidFill>
                  <a:schemeClr val="tx1"/>
                </a:solidFill>
              </a:rPr>
              <a:t>application</a:t>
            </a:r>
            <a:endParaRPr lang="hu-HU" sz="2000" dirty="0">
              <a:solidFill>
                <a:schemeClr val="tx1"/>
              </a:solidFill>
            </a:endParaRPr>
          </a:p>
          <a:p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Reference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workers</a:t>
            </a:r>
            <a:endParaRPr kumimoji="0" lang="hu-HU" altLang="hu-H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hu-HU" sz="2000" dirty="0" err="1">
                <a:solidFill>
                  <a:schemeClr val="tx1"/>
                </a:solidFill>
              </a:rPr>
              <a:t>Hire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professionals</a:t>
            </a:r>
            <a:r>
              <a:rPr lang="hu-HU" sz="2000" dirty="0">
                <a:solidFill>
                  <a:schemeClr val="tx1"/>
                </a:solidFill>
              </a:rPr>
              <a:t>, </a:t>
            </a:r>
            <a:r>
              <a:rPr lang="hu-HU" sz="2000" dirty="0" err="1">
                <a:solidFill>
                  <a:schemeClr val="tx1"/>
                </a:solidFill>
              </a:rPr>
              <a:t>for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security</a:t>
            </a:r>
            <a:r>
              <a:rPr lang="hu-HU" sz="2000" dirty="0">
                <a:solidFill>
                  <a:schemeClr val="tx1"/>
                </a:solidFill>
              </a:rPr>
              <a:t>, design, server </a:t>
            </a:r>
            <a:r>
              <a:rPr lang="hu-HU" sz="2000" dirty="0" err="1">
                <a:solidFill>
                  <a:schemeClr val="tx1"/>
                </a:solidFill>
              </a:rPr>
              <a:t>operation</a:t>
            </a:r>
            <a:r>
              <a:rPr lang="hu-HU" sz="20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3074" name="Picture 2" descr="Yolo Food étel házhozszállítás - egészséges ételrendelés Budapesten és  környéké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012" y="4771019"/>
            <a:ext cx="4061879" cy="112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he purpose of the project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2761" y="2473234"/>
            <a:ext cx="7447764" cy="2926080"/>
          </a:xfrm>
        </p:spPr>
        <p:txBody>
          <a:bodyPr>
            <a:normAutofit/>
          </a:bodyPr>
          <a:lstStyle/>
          <a:p>
            <a:r>
              <a:rPr lang="hu-HU" sz="2000" dirty="0" err="1">
                <a:solidFill>
                  <a:schemeClr val="tx1"/>
                </a:solidFill>
              </a:rPr>
              <a:t>Familiar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problems</a:t>
            </a:r>
            <a:r>
              <a:rPr lang="hu-HU" sz="20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hu-HU" sz="1800" dirty="0" err="1">
                <a:solidFill>
                  <a:schemeClr val="tx1"/>
                </a:solidFill>
              </a:rPr>
              <a:t>can't</a:t>
            </a:r>
            <a:r>
              <a:rPr lang="hu-HU" sz="1800" dirty="0">
                <a:solidFill>
                  <a:schemeClr val="tx1"/>
                </a:solidFill>
              </a:rPr>
              <a:t> </a:t>
            </a:r>
            <a:r>
              <a:rPr lang="hu-HU" sz="1800" dirty="0" err="1">
                <a:solidFill>
                  <a:schemeClr val="tx1"/>
                </a:solidFill>
              </a:rPr>
              <a:t>find</a:t>
            </a:r>
            <a:r>
              <a:rPr lang="hu-HU" sz="1800" dirty="0">
                <a:solidFill>
                  <a:schemeClr val="tx1"/>
                </a:solidFill>
              </a:rPr>
              <a:t> a </a:t>
            </a:r>
            <a:r>
              <a:rPr lang="hu-HU" sz="1800" dirty="0" err="1">
                <a:solidFill>
                  <a:schemeClr val="tx1"/>
                </a:solidFill>
              </a:rPr>
              <a:t>specialist</a:t>
            </a:r>
            <a:r>
              <a:rPr lang="hu-HU" sz="1800" dirty="0">
                <a:solidFill>
                  <a:schemeClr val="tx1"/>
                </a:solidFill>
              </a:rPr>
              <a:t>, </a:t>
            </a:r>
            <a:r>
              <a:rPr lang="hu-HU" sz="1800" dirty="0" err="1">
                <a:solidFill>
                  <a:schemeClr val="tx1"/>
                </a:solidFill>
              </a:rPr>
              <a:t>scam</a:t>
            </a:r>
            <a:r>
              <a:rPr lang="hu-HU" sz="1800" dirty="0">
                <a:solidFill>
                  <a:schemeClr val="tx1"/>
                </a:solidFill>
              </a:rPr>
              <a:t>, </a:t>
            </a:r>
            <a:r>
              <a:rPr lang="hu-HU" sz="1800" dirty="0" err="1">
                <a:solidFill>
                  <a:schemeClr val="tx1"/>
                </a:solidFill>
              </a:rPr>
              <a:t>bad</a:t>
            </a:r>
            <a:r>
              <a:rPr lang="hu-HU" sz="1800" dirty="0">
                <a:solidFill>
                  <a:schemeClr val="tx1"/>
                </a:solidFill>
              </a:rPr>
              <a:t> </a:t>
            </a:r>
            <a:r>
              <a:rPr lang="hu-HU" sz="1800" dirty="0" err="1">
                <a:solidFill>
                  <a:schemeClr val="tx1"/>
                </a:solidFill>
              </a:rPr>
              <a:t>work</a:t>
            </a:r>
            <a:r>
              <a:rPr lang="hu-HU" sz="1800" dirty="0">
                <a:solidFill>
                  <a:schemeClr val="tx1"/>
                </a:solidFill>
              </a:rPr>
              <a:t> (</a:t>
            </a:r>
            <a:r>
              <a:rPr lang="hu-HU" sz="1800" dirty="0" err="1">
                <a:solidFill>
                  <a:schemeClr val="tx1"/>
                </a:solidFill>
              </a:rPr>
              <a:t>quality</a:t>
            </a:r>
            <a:r>
              <a:rPr lang="hu-HU" sz="1800" dirty="0">
                <a:solidFill>
                  <a:schemeClr val="tx1"/>
                </a:solidFill>
              </a:rPr>
              <a:t>)</a:t>
            </a:r>
          </a:p>
          <a:p>
            <a:r>
              <a:rPr lang="hu-HU" sz="2000" dirty="0" err="1">
                <a:solidFill>
                  <a:schemeClr val="tx1"/>
                </a:solidFill>
              </a:rPr>
              <a:t>Simple</a:t>
            </a:r>
            <a:r>
              <a:rPr lang="hu-HU" sz="2000" dirty="0">
                <a:solidFill>
                  <a:schemeClr val="tx1"/>
                </a:solidFill>
              </a:rPr>
              <a:t> platform</a:t>
            </a:r>
          </a:p>
          <a:p>
            <a:r>
              <a:rPr lang="hu-HU" sz="2000" dirty="0" err="1">
                <a:solidFill>
                  <a:schemeClr val="tx1"/>
                </a:solidFill>
              </a:rPr>
              <a:t>Easy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browsing</a:t>
            </a:r>
            <a:r>
              <a:rPr lang="hu-HU" sz="2000" dirty="0">
                <a:solidFill>
                  <a:schemeClr val="tx1"/>
                </a:solidFill>
              </a:rPr>
              <a:t>, </a:t>
            </a:r>
            <a:r>
              <a:rPr lang="hu-HU" sz="2000" dirty="0" err="1">
                <a:solidFill>
                  <a:schemeClr val="tx1"/>
                </a:solidFill>
              </a:rPr>
              <a:t>communication</a:t>
            </a:r>
            <a:endParaRPr lang="hu-HU" sz="2000" dirty="0">
              <a:solidFill>
                <a:schemeClr val="tx1"/>
              </a:solidFill>
            </a:endParaRPr>
          </a:p>
          <a:p>
            <a:r>
              <a:rPr lang="hu-HU" sz="2000" dirty="0" err="1">
                <a:solidFill>
                  <a:schemeClr val="tx1"/>
                </a:solidFill>
              </a:rPr>
              <a:t>User-friendly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functions</a:t>
            </a:r>
            <a:endParaRPr lang="hu-H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tx1"/>
                </a:solidFill>
              </a:rPr>
              <a:t>Teamwork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communication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>
                <a:solidFill>
                  <a:schemeClr val="tx1"/>
                </a:solidFill>
              </a:rPr>
              <a:t>Backend – Frontend </a:t>
            </a:r>
            <a:r>
              <a:rPr lang="hu-HU" sz="2000" dirty="0" err="1">
                <a:solidFill>
                  <a:schemeClr val="tx1"/>
                </a:solidFill>
              </a:rPr>
              <a:t>separation</a:t>
            </a:r>
            <a:endParaRPr lang="hu-HU" sz="2000" dirty="0">
              <a:solidFill>
                <a:schemeClr val="tx1"/>
              </a:solidFill>
            </a:endParaRPr>
          </a:p>
          <a:p>
            <a:r>
              <a:rPr lang="hu-HU" sz="2000" dirty="0" err="1">
                <a:solidFill>
                  <a:schemeClr val="tx1"/>
                </a:solidFill>
              </a:rPr>
              <a:t>Simplest</a:t>
            </a:r>
            <a:r>
              <a:rPr lang="hu-HU" sz="2000" dirty="0">
                <a:solidFill>
                  <a:schemeClr val="tx1"/>
                </a:solidFill>
              </a:rPr>
              <a:t> and </a:t>
            </a:r>
            <a:r>
              <a:rPr lang="hu-HU" sz="2000" dirty="0" err="1">
                <a:solidFill>
                  <a:schemeClr val="tx1"/>
                </a:solidFill>
              </a:rPr>
              <a:t>shortest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solution</a:t>
            </a:r>
            <a:endParaRPr lang="hu-HU" sz="2000" dirty="0">
              <a:solidFill>
                <a:schemeClr val="tx1"/>
              </a:solidFill>
            </a:endParaRPr>
          </a:p>
          <a:p>
            <a:r>
              <a:rPr lang="hu-HU" sz="2000" dirty="0" err="1">
                <a:solidFill>
                  <a:schemeClr val="tx1"/>
                </a:solidFill>
              </a:rPr>
              <a:t>Clean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  <a:p>
            <a:r>
              <a:rPr lang="hu-HU" sz="2000" dirty="0">
                <a:solidFill>
                  <a:schemeClr val="tx1"/>
                </a:solidFill>
              </a:rPr>
              <a:t>We </a:t>
            </a:r>
            <a:r>
              <a:rPr lang="hu-HU" sz="2000" dirty="0" err="1">
                <a:solidFill>
                  <a:schemeClr val="tx1"/>
                </a:solidFill>
              </a:rPr>
              <a:t>helped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each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other</a:t>
            </a:r>
            <a:endParaRPr lang="hu-HU" sz="2000" dirty="0">
              <a:solidFill>
                <a:schemeClr val="tx1"/>
              </a:solidFill>
            </a:endParaRPr>
          </a:p>
          <a:p>
            <a:r>
              <a:rPr lang="hu-HU" sz="2000" dirty="0" err="1">
                <a:solidFill>
                  <a:schemeClr val="tx1"/>
                </a:solidFill>
              </a:rPr>
              <a:t>Trello</a:t>
            </a:r>
            <a:r>
              <a:rPr lang="hu-HU" sz="2000" dirty="0">
                <a:solidFill>
                  <a:schemeClr val="tx1"/>
                </a:solidFill>
              </a:rPr>
              <a:t>, </a:t>
            </a:r>
            <a:r>
              <a:rPr lang="hu-HU" sz="2000" dirty="0" err="1">
                <a:solidFill>
                  <a:schemeClr val="tx1"/>
                </a:solidFill>
              </a:rPr>
              <a:t>GitHub</a:t>
            </a:r>
            <a:r>
              <a:rPr lang="hu-HU" sz="2000" dirty="0">
                <a:solidFill>
                  <a:schemeClr val="tx1"/>
                </a:solidFill>
              </a:rPr>
              <a:t>, </a:t>
            </a:r>
            <a:r>
              <a:rPr lang="hu-HU" sz="2000" dirty="0" err="1">
                <a:solidFill>
                  <a:schemeClr val="tx1"/>
                </a:solidFill>
              </a:rPr>
              <a:t>Discord</a:t>
            </a:r>
            <a:r>
              <a:rPr lang="hu-HU" sz="2000" dirty="0">
                <a:solidFill>
                  <a:schemeClr val="tx1"/>
                </a:solidFill>
              </a:rPr>
              <a:t>, Messenger</a:t>
            </a:r>
          </a:p>
        </p:txBody>
      </p:sp>
      <p:pic>
        <p:nvPicPr>
          <p:cNvPr id="2050" name="Picture 2" descr="GitHub changes its compromised SSH 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71" y="1270000"/>
            <a:ext cx="3443061" cy="193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Discord and how to use it? - ekwb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42" y="5024023"/>
            <a:ext cx="3443061" cy="117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acebook Messenger finally gets dedicated phone call tab | Deccan Hera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856" y="3297921"/>
            <a:ext cx="2649492" cy="160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rello Review | PCMa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778" y="4607552"/>
            <a:ext cx="3376765" cy="189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3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tx1"/>
                </a:solidFill>
              </a:rPr>
              <a:t>Functions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844283" y="2069738"/>
            <a:ext cx="8596668" cy="3880773"/>
          </a:xfrm>
        </p:spPr>
        <p:txBody>
          <a:bodyPr>
            <a:normAutofit/>
          </a:bodyPr>
          <a:lstStyle/>
          <a:p>
            <a:r>
              <a:rPr lang="hu-HU" sz="2000" dirty="0" err="1">
                <a:solidFill>
                  <a:schemeClr val="tx1"/>
                </a:solidFill>
              </a:rPr>
              <a:t>Registration</a:t>
            </a:r>
            <a:r>
              <a:rPr lang="hu-HU" sz="2000" dirty="0">
                <a:solidFill>
                  <a:schemeClr val="tx1"/>
                </a:solidFill>
              </a:rPr>
              <a:t>/Login</a:t>
            </a:r>
          </a:p>
          <a:p>
            <a:pPr marL="342900" lvl="1" indent="-342900"/>
            <a:r>
              <a:rPr lang="hu-HU" sz="2000" dirty="0" err="1">
                <a:solidFill>
                  <a:schemeClr val="tx1"/>
                </a:solidFill>
              </a:rPr>
              <a:t>Create</a:t>
            </a:r>
            <a:r>
              <a:rPr lang="hu-HU" sz="2000" dirty="0">
                <a:solidFill>
                  <a:schemeClr val="tx1"/>
                </a:solidFill>
              </a:rPr>
              <a:t>, </a:t>
            </a:r>
            <a:r>
              <a:rPr lang="hu-HU" sz="2000" dirty="0" err="1" smtClean="0">
                <a:solidFill>
                  <a:schemeClr val="tx1"/>
                </a:solidFill>
              </a:rPr>
              <a:t>manage</a:t>
            </a:r>
            <a:r>
              <a:rPr lang="hu-HU" sz="2000" dirty="0" smtClean="0">
                <a:solidFill>
                  <a:schemeClr val="tx1"/>
                </a:solidFill>
              </a:rPr>
              <a:t>:</a:t>
            </a:r>
          </a:p>
          <a:p>
            <a:pPr marL="742950" lvl="2" indent="-342900"/>
            <a:r>
              <a:rPr lang="hu-HU" sz="1800" dirty="0" err="1" smtClean="0">
                <a:solidFill>
                  <a:schemeClr val="tx1"/>
                </a:solidFill>
              </a:rPr>
              <a:t>Users</a:t>
            </a:r>
            <a:r>
              <a:rPr lang="hu-HU" sz="1800" dirty="0">
                <a:solidFill>
                  <a:schemeClr val="tx1"/>
                </a:solidFill>
              </a:rPr>
              <a:t>, </a:t>
            </a:r>
            <a:r>
              <a:rPr lang="hu-HU" sz="1800" dirty="0" err="1">
                <a:solidFill>
                  <a:schemeClr val="tx1"/>
                </a:solidFill>
              </a:rPr>
              <a:t>Users</a:t>
            </a:r>
            <a:r>
              <a:rPr lang="hu-HU" sz="1800" dirty="0">
                <a:solidFill>
                  <a:schemeClr val="tx1"/>
                </a:solidFill>
              </a:rPr>
              <a:t> </a:t>
            </a:r>
            <a:r>
              <a:rPr lang="hu-HU" sz="1800" dirty="0" err="1" smtClean="0">
                <a:solidFill>
                  <a:schemeClr val="tx1"/>
                </a:solidFill>
              </a:rPr>
              <a:t>data</a:t>
            </a:r>
            <a:endParaRPr lang="hu-HU" sz="1800" dirty="0">
              <a:solidFill>
                <a:schemeClr val="tx1"/>
              </a:solidFill>
            </a:endParaRPr>
          </a:p>
          <a:p>
            <a:pPr marL="742950" lvl="2" indent="-342900"/>
            <a:r>
              <a:rPr lang="hu-HU" sz="1800" dirty="0" err="1">
                <a:solidFill>
                  <a:schemeClr val="tx1"/>
                </a:solidFill>
              </a:rPr>
              <a:t>Ads</a:t>
            </a:r>
            <a:r>
              <a:rPr lang="hu-HU" sz="1800" dirty="0">
                <a:solidFill>
                  <a:schemeClr val="tx1"/>
                </a:solidFill>
              </a:rPr>
              <a:t>, </a:t>
            </a:r>
            <a:r>
              <a:rPr lang="hu-HU" sz="1800" dirty="0" err="1" smtClean="0">
                <a:solidFill>
                  <a:schemeClr val="tx1"/>
                </a:solidFill>
              </a:rPr>
              <a:t>Favorites</a:t>
            </a:r>
            <a:endParaRPr lang="hu-HU" sz="1800" dirty="0" smtClean="0">
              <a:solidFill>
                <a:schemeClr val="tx1"/>
              </a:solidFill>
            </a:endParaRPr>
          </a:p>
          <a:p>
            <a:pPr lvl="1"/>
            <a:r>
              <a:rPr lang="hu-HU" sz="1800" dirty="0" err="1" smtClean="0">
                <a:solidFill>
                  <a:schemeClr val="tx1"/>
                </a:solidFill>
              </a:rPr>
              <a:t>Jobs</a:t>
            </a:r>
            <a:endParaRPr lang="hu-HU" sz="1800" dirty="0">
              <a:solidFill>
                <a:schemeClr val="tx1"/>
              </a:solidFill>
            </a:endParaRPr>
          </a:p>
          <a:p>
            <a:pPr lvl="1"/>
            <a:r>
              <a:rPr lang="hu-HU" sz="1800" dirty="0" err="1" smtClean="0">
                <a:solidFill>
                  <a:schemeClr val="tx1"/>
                </a:solidFill>
              </a:rPr>
              <a:t>Ratings</a:t>
            </a:r>
            <a:endParaRPr lang="hu-HU" sz="1800" dirty="0">
              <a:solidFill>
                <a:schemeClr val="tx1"/>
              </a:solidFill>
            </a:endParaRPr>
          </a:p>
          <a:p>
            <a:r>
              <a:rPr lang="hu-HU" sz="2000" dirty="0" err="1" smtClean="0">
                <a:solidFill>
                  <a:schemeClr val="tx1"/>
                </a:solidFill>
              </a:rPr>
              <a:t>Search</a:t>
            </a:r>
            <a:r>
              <a:rPr lang="hu-HU" sz="2000" dirty="0">
                <a:solidFill>
                  <a:schemeClr val="tx1"/>
                </a:solidFill>
              </a:rPr>
              <a:t>, </a:t>
            </a:r>
            <a:r>
              <a:rPr lang="hu-HU" sz="2000" dirty="0" err="1">
                <a:solidFill>
                  <a:schemeClr val="tx1"/>
                </a:solidFill>
              </a:rPr>
              <a:t>browse</a:t>
            </a:r>
            <a:endParaRPr lang="hu-HU" sz="2000" dirty="0">
              <a:solidFill>
                <a:schemeClr val="tx1"/>
              </a:solidFill>
            </a:endParaRPr>
          </a:p>
          <a:p>
            <a:endParaRPr lang="hu-H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71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tx1"/>
                </a:solidFill>
              </a:rPr>
              <a:t>Database</a:t>
            </a:r>
            <a:r>
              <a:rPr lang="hu-HU" dirty="0">
                <a:solidFill>
                  <a:schemeClr val="tx1"/>
                </a:solidFill>
              </a:rPr>
              <a:t>, Backend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930400"/>
            <a:ext cx="3058643" cy="3880773"/>
          </a:xfrm>
        </p:spPr>
        <p:txBody>
          <a:bodyPr>
            <a:normAutofit/>
          </a:bodyPr>
          <a:lstStyle/>
          <a:p>
            <a:r>
              <a:rPr lang="hu-HU" sz="2000" dirty="0" err="1" smtClean="0">
                <a:solidFill>
                  <a:schemeClr val="tx1"/>
                </a:solidFill>
              </a:rPr>
              <a:t>MySql</a:t>
            </a:r>
            <a:endParaRPr lang="hu-HU" sz="2000" dirty="0" smtClean="0">
              <a:solidFill>
                <a:schemeClr val="tx1"/>
              </a:solidFill>
            </a:endParaRPr>
          </a:p>
          <a:p>
            <a:pPr lvl="1"/>
            <a:r>
              <a:rPr lang="hu-HU" sz="1800" dirty="0" err="1" smtClean="0">
                <a:solidFill>
                  <a:schemeClr val="tx1"/>
                </a:solidFill>
              </a:rPr>
              <a:t>Normal</a:t>
            </a:r>
            <a:r>
              <a:rPr lang="hu-HU" sz="1800" dirty="0" smtClean="0">
                <a:solidFill>
                  <a:schemeClr val="tx1"/>
                </a:solidFill>
              </a:rPr>
              <a:t> </a:t>
            </a:r>
            <a:r>
              <a:rPr lang="hu-HU" sz="1800" dirty="0" err="1" smtClean="0">
                <a:solidFill>
                  <a:schemeClr val="tx1"/>
                </a:solidFill>
              </a:rPr>
              <a:t>forms</a:t>
            </a:r>
            <a:endParaRPr lang="hu-HU" sz="1800" dirty="0">
              <a:solidFill>
                <a:schemeClr val="tx1"/>
              </a:solidFill>
            </a:endParaRPr>
          </a:p>
          <a:p>
            <a:r>
              <a:rPr lang="hu-HU" sz="2000" dirty="0" smtClean="0">
                <a:solidFill>
                  <a:schemeClr val="tx1"/>
                </a:solidFill>
              </a:rPr>
              <a:t>Backend</a:t>
            </a:r>
            <a:endParaRPr lang="hu-HU" sz="2000" dirty="0">
              <a:solidFill>
                <a:schemeClr val="tx1"/>
              </a:solidFill>
            </a:endParaRPr>
          </a:p>
          <a:p>
            <a:pPr lvl="1"/>
            <a:r>
              <a:rPr lang="hu-HU" sz="1800" dirty="0">
                <a:solidFill>
                  <a:schemeClr val="tx1"/>
                </a:solidFill>
              </a:rPr>
              <a:t>Java – </a:t>
            </a:r>
            <a:r>
              <a:rPr lang="hu-HU" sz="1800" dirty="0" err="1">
                <a:solidFill>
                  <a:schemeClr val="tx1"/>
                </a:solidFill>
              </a:rPr>
              <a:t>JaxRs</a:t>
            </a:r>
            <a:endParaRPr lang="hu-HU" sz="1800" dirty="0">
              <a:solidFill>
                <a:schemeClr val="tx1"/>
              </a:solidFill>
            </a:endParaRPr>
          </a:p>
          <a:p>
            <a:pPr lvl="1"/>
            <a:r>
              <a:rPr lang="hu-HU" sz="1800" dirty="0" err="1">
                <a:solidFill>
                  <a:schemeClr val="tx1"/>
                </a:solidFill>
              </a:rPr>
              <a:t>WildFly</a:t>
            </a:r>
            <a:r>
              <a:rPr lang="hu-HU" sz="1800" dirty="0">
                <a:solidFill>
                  <a:schemeClr val="tx1"/>
                </a:solidFill>
              </a:rPr>
              <a:t> server</a:t>
            </a:r>
          </a:p>
          <a:p>
            <a:pPr lvl="1"/>
            <a:endParaRPr lang="hu-HU" sz="1800" dirty="0">
              <a:solidFill>
                <a:schemeClr val="tx1"/>
              </a:solidFill>
            </a:endParaRPr>
          </a:p>
          <a:p>
            <a:pPr lvl="1"/>
            <a:endParaRPr lang="hu-HU" sz="1800" dirty="0">
              <a:solidFill>
                <a:schemeClr val="tx1"/>
              </a:solidFill>
            </a:endParaRPr>
          </a:p>
        </p:txBody>
      </p:sp>
      <p:pic>
        <p:nvPicPr>
          <p:cNvPr id="4098" name="Picture 2" descr="Hosted MySQL - Amazon RDS for MySQL - A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124" y="5442382"/>
            <a:ext cx="1425062" cy="73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"/>
          <a:stretch/>
        </p:blipFill>
        <p:spPr>
          <a:xfrm>
            <a:off x="4685211" y="0"/>
            <a:ext cx="7506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952567"/>
            <a:ext cx="8596668" cy="3880773"/>
          </a:xfrm>
        </p:spPr>
        <p:txBody>
          <a:bodyPr>
            <a:normAutofit/>
          </a:bodyPr>
          <a:lstStyle/>
          <a:p>
            <a:r>
              <a:rPr lang="hu-HU" sz="2000" dirty="0">
                <a:solidFill>
                  <a:schemeClr val="tx1"/>
                </a:solidFill>
              </a:rPr>
              <a:t>MVC </a:t>
            </a:r>
            <a:r>
              <a:rPr lang="hu-HU" sz="2000" dirty="0" err="1">
                <a:solidFill>
                  <a:schemeClr val="tx1"/>
                </a:solidFill>
              </a:rPr>
              <a:t>framework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endParaRPr lang="hu-HU" sz="2000" dirty="0" smtClean="0">
              <a:solidFill>
                <a:schemeClr val="tx1"/>
              </a:solidFill>
            </a:endParaRPr>
          </a:p>
          <a:p>
            <a:r>
              <a:rPr lang="hu-HU" sz="2000" dirty="0" smtClean="0">
                <a:solidFill>
                  <a:schemeClr val="tx1"/>
                </a:solidFill>
              </a:rPr>
              <a:t>O</a:t>
            </a:r>
            <a:r>
              <a:rPr lang="en-US" sz="2000" dirty="0" err="1">
                <a:solidFill>
                  <a:schemeClr val="tx1"/>
                </a:solidFill>
              </a:rPr>
              <a:t>wn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exceptions</a:t>
            </a:r>
            <a:endParaRPr lang="hu-HU" sz="2000" dirty="0" smtClean="0">
              <a:solidFill>
                <a:schemeClr val="tx1"/>
              </a:solidFill>
            </a:endParaRPr>
          </a:p>
          <a:p>
            <a:r>
              <a:rPr lang="hu-HU" sz="2000" dirty="0" err="1" smtClean="0">
                <a:solidFill>
                  <a:schemeClr val="tx1"/>
                </a:solidFill>
              </a:rPr>
              <a:t>Camel</a:t>
            </a:r>
            <a:r>
              <a:rPr lang="hu-HU" sz="2000" dirty="0" smtClean="0">
                <a:solidFill>
                  <a:schemeClr val="tx1"/>
                </a:solidFill>
              </a:rPr>
              <a:t> </a:t>
            </a:r>
            <a:r>
              <a:rPr lang="hu-HU" sz="2000" dirty="0" err="1" smtClean="0">
                <a:solidFill>
                  <a:schemeClr val="tx1"/>
                </a:solidFill>
              </a:rPr>
              <a:t>case</a:t>
            </a:r>
            <a:r>
              <a:rPr lang="hu-HU" sz="2000" dirty="0" smtClean="0">
                <a:solidFill>
                  <a:schemeClr val="tx1"/>
                </a:solidFill>
              </a:rPr>
              <a:t> </a:t>
            </a:r>
            <a:r>
              <a:rPr lang="hu-HU" sz="2000" dirty="0" err="1" smtClean="0">
                <a:solidFill>
                  <a:schemeClr val="tx1"/>
                </a:solidFill>
              </a:rPr>
              <a:t>naming</a:t>
            </a:r>
            <a:endParaRPr lang="hu-HU" sz="2000" dirty="0">
              <a:solidFill>
                <a:schemeClr val="tx1"/>
              </a:solidFill>
            </a:endParaRPr>
          </a:p>
          <a:p>
            <a:r>
              <a:rPr lang="hu-HU" sz="2000" dirty="0">
                <a:solidFill>
                  <a:schemeClr val="tx1"/>
                </a:solidFill>
              </a:rPr>
              <a:t>Email </a:t>
            </a:r>
            <a:r>
              <a:rPr lang="hu-HU" sz="2000" dirty="0" err="1">
                <a:solidFill>
                  <a:schemeClr val="tx1"/>
                </a:solidFill>
              </a:rPr>
              <a:t>sending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functions</a:t>
            </a:r>
            <a:endParaRPr lang="hu-HU" sz="2000" dirty="0">
              <a:solidFill>
                <a:schemeClr val="tx1"/>
              </a:solidFill>
            </a:endParaRPr>
          </a:p>
          <a:p>
            <a:r>
              <a:rPr lang="hu-HU" sz="2000" dirty="0" err="1">
                <a:solidFill>
                  <a:schemeClr val="tx1"/>
                </a:solidFill>
              </a:rPr>
              <a:t>Authentication</a:t>
            </a:r>
            <a:endParaRPr lang="hu-HU" sz="2000" dirty="0">
              <a:solidFill>
                <a:schemeClr val="tx1"/>
              </a:solidFill>
            </a:endParaRPr>
          </a:p>
          <a:p>
            <a:pPr lvl="1"/>
            <a:r>
              <a:rPr lang="hu-HU" sz="1800" dirty="0" err="1" smtClean="0">
                <a:solidFill>
                  <a:schemeClr val="tx1"/>
                </a:solidFill>
              </a:rPr>
              <a:t>Roles</a:t>
            </a:r>
            <a:endParaRPr lang="hu-HU" sz="1800" dirty="0" smtClean="0">
              <a:solidFill>
                <a:schemeClr val="tx1"/>
              </a:solidFill>
            </a:endParaRPr>
          </a:p>
          <a:p>
            <a:pPr lvl="1"/>
            <a:r>
              <a:rPr lang="hu-HU" sz="1800" dirty="0" err="1" smtClean="0">
                <a:solidFill>
                  <a:schemeClr val="tx1"/>
                </a:solidFill>
              </a:rPr>
              <a:t>Token</a:t>
            </a:r>
            <a:endParaRPr lang="hu-HU" sz="1800" dirty="0">
              <a:solidFill>
                <a:schemeClr val="tx1"/>
              </a:solidFill>
            </a:endParaRPr>
          </a:p>
          <a:p>
            <a:pPr marL="342900" lvl="1" indent="-342900"/>
            <a:r>
              <a:rPr lang="hu-HU" sz="1800" dirty="0" err="1">
                <a:solidFill>
                  <a:schemeClr val="tx1"/>
                </a:solidFill>
              </a:rPr>
              <a:t>WebAPI</a:t>
            </a:r>
            <a:endParaRPr lang="hu-HU" sz="1800" dirty="0">
              <a:solidFill>
                <a:schemeClr val="tx1"/>
              </a:solidFill>
            </a:endParaRPr>
          </a:p>
          <a:p>
            <a:endParaRPr lang="hu-HU" sz="2000" dirty="0" smtClean="0">
              <a:solidFill>
                <a:schemeClr val="tx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27" y="1060158"/>
            <a:ext cx="3134162" cy="318179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366" y="4853305"/>
            <a:ext cx="3124636" cy="127652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062" y="5243547"/>
            <a:ext cx="3115110" cy="83831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337" y="2895870"/>
            <a:ext cx="2286319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855537"/>
            <a:ext cx="9156477" cy="4315380"/>
          </a:xfrm>
        </p:spPr>
        <p:txBody>
          <a:bodyPr>
            <a:normAutofit/>
          </a:bodyPr>
          <a:lstStyle/>
          <a:p>
            <a:r>
              <a:rPr lang="hu-HU" sz="2000" dirty="0" err="1">
                <a:solidFill>
                  <a:schemeClr val="tx1"/>
                </a:solidFill>
              </a:rPr>
              <a:t>Model</a:t>
            </a:r>
            <a:endParaRPr lang="hu-HU" sz="2000" dirty="0">
              <a:solidFill>
                <a:schemeClr val="tx1"/>
              </a:solidFill>
            </a:endParaRPr>
          </a:p>
          <a:p>
            <a:pPr lvl="1"/>
            <a:r>
              <a:rPr lang="hu-HU" sz="1800" dirty="0">
                <a:solidFill>
                  <a:schemeClr val="tx1"/>
                </a:solidFill>
              </a:rPr>
              <a:t>Matching </a:t>
            </a:r>
            <a:r>
              <a:rPr lang="hu-HU" sz="1800" dirty="0" err="1">
                <a:solidFill>
                  <a:schemeClr val="tx1"/>
                </a:solidFill>
              </a:rPr>
              <a:t>properties</a:t>
            </a:r>
            <a:r>
              <a:rPr lang="hu-HU" sz="1800" dirty="0">
                <a:solidFill>
                  <a:schemeClr val="tx1"/>
                </a:solidFill>
              </a:rPr>
              <a:t> </a:t>
            </a:r>
            <a:r>
              <a:rPr lang="hu-HU" sz="1800" dirty="0" err="1">
                <a:solidFill>
                  <a:schemeClr val="tx1"/>
                </a:solidFill>
              </a:rPr>
              <a:t>with</a:t>
            </a:r>
            <a:r>
              <a:rPr lang="hu-HU" sz="1800" dirty="0">
                <a:solidFill>
                  <a:schemeClr val="tx1"/>
                </a:solidFill>
              </a:rPr>
              <a:t> </a:t>
            </a:r>
            <a:r>
              <a:rPr lang="hu-HU" sz="1800" dirty="0" err="1">
                <a:solidFill>
                  <a:schemeClr val="tx1"/>
                </a:solidFill>
              </a:rPr>
              <a:t>database</a:t>
            </a:r>
            <a:r>
              <a:rPr lang="hu-HU" sz="1800" dirty="0">
                <a:solidFill>
                  <a:schemeClr val="tx1"/>
                </a:solidFill>
              </a:rPr>
              <a:t> </a:t>
            </a:r>
            <a:r>
              <a:rPr lang="hu-HU" sz="1800" dirty="0" err="1">
                <a:solidFill>
                  <a:schemeClr val="tx1"/>
                </a:solidFill>
              </a:rPr>
              <a:t>tables</a:t>
            </a:r>
            <a:endParaRPr lang="hu-HU" sz="1800" dirty="0">
              <a:solidFill>
                <a:schemeClr val="tx1"/>
              </a:solidFill>
            </a:endParaRPr>
          </a:p>
          <a:p>
            <a:pPr lvl="1"/>
            <a:r>
              <a:rPr lang="hu-HU" sz="1800" dirty="0" err="1">
                <a:solidFill>
                  <a:schemeClr val="tx1"/>
                </a:solidFill>
              </a:rPr>
              <a:t>Entity</a:t>
            </a:r>
            <a:r>
              <a:rPr lang="hu-HU" sz="1800" dirty="0">
                <a:solidFill>
                  <a:schemeClr val="tx1"/>
                </a:solidFill>
              </a:rPr>
              <a:t> </a:t>
            </a:r>
            <a:r>
              <a:rPr lang="hu-HU" sz="1800" dirty="0" err="1">
                <a:solidFill>
                  <a:schemeClr val="tx1"/>
                </a:solidFill>
              </a:rPr>
              <a:t>classes</a:t>
            </a:r>
            <a:r>
              <a:rPr lang="hu-HU" sz="1800" dirty="0">
                <a:solidFill>
                  <a:schemeClr val="tx1"/>
                </a:solidFill>
              </a:rPr>
              <a:t> </a:t>
            </a:r>
            <a:r>
              <a:rPr lang="hu-HU" sz="1800" dirty="0" err="1">
                <a:solidFill>
                  <a:schemeClr val="tx1"/>
                </a:solidFill>
              </a:rPr>
              <a:t>from</a:t>
            </a:r>
            <a:r>
              <a:rPr lang="hu-HU" sz="1800" dirty="0">
                <a:solidFill>
                  <a:schemeClr val="tx1"/>
                </a:solidFill>
              </a:rPr>
              <a:t> </a:t>
            </a:r>
            <a:r>
              <a:rPr lang="hu-HU" sz="1800" dirty="0" err="1" smtClean="0">
                <a:solidFill>
                  <a:schemeClr val="tx1"/>
                </a:solidFill>
              </a:rPr>
              <a:t>database</a:t>
            </a:r>
            <a:endParaRPr lang="hu-HU" sz="1800" dirty="0" smtClean="0">
              <a:solidFill>
                <a:schemeClr val="tx1"/>
              </a:solidFill>
            </a:endParaRPr>
          </a:p>
          <a:p>
            <a:pPr lvl="1"/>
            <a:r>
              <a:rPr lang="hu-HU" sz="1800" dirty="0" err="1" smtClean="0">
                <a:solidFill>
                  <a:schemeClr val="tx1"/>
                </a:solidFill>
              </a:rPr>
              <a:t>Functions</a:t>
            </a:r>
            <a:endParaRPr lang="hu-HU" sz="1800" dirty="0">
              <a:solidFill>
                <a:schemeClr val="tx1"/>
              </a:solidFill>
            </a:endParaRPr>
          </a:p>
          <a:p>
            <a:r>
              <a:rPr lang="hu-HU" sz="2000" dirty="0">
                <a:solidFill>
                  <a:schemeClr val="tx1"/>
                </a:solidFill>
              </a:rPr>
              <a:t>Service</a:t>
            </a:r>
          </a:p>
          <a:p>
            <a:pPr lvl="1"/>
            <a:r>
              <a:rPr lang="hu-HU" sz="1800" dirty="0">
                <a:solidFill>
                  <a:schemeClr val="tx1"/>
                </a:solidFill>
              </a:rPr>
              <a:t>Business </a:t>
            </a:r>
            <a:r>
              <a:rPr lang="hu-HU" sz="1800" dirty="0" err="1">
                <a:solidFill>
                  <a:schemeClr val="tx1"/>
                </a:solidFill>
              </a:rPr>
              <a:t>logic</a:t>
            </a:r>
            <a:endParaRPr lang="hu-HU" sz="1800" dirty="0">
              <a:solidFill>
                <a:schemeClr val="tx1"/>
              </a:solidFill>
            </a:endParaRPr>
          </a:p>
          <a:p>
            <a:pPr lvl="1"/>
            <a:r>
              <a:rPr lang="hu-HU" sz="1800" dirty="0">
                <a:solidFill>
                  <a:schemeClr val="tx1"/>
                </a:solidFill>
              </a:rPr>
              <a:t>Data </a:t>
            </a:r>
            <a:r>
              <a:rPr lang="hu-HU" sz="1800" dirty="0" err="1">
                <a:solidFill>
                  <a:schemeClr val="tx1"/>
                </a:solidFill>
              </a:rPr>
              <a:t>validation</a:t>
            </a:r>
            <a:endParaRPr lang="hu-HU" sz="1800" dirty="0">
              <a:solidFill>
                <a:schemeClr val="tx1"/>
              </a:solidFill>
            </a:endParaRPr>
          </a:p>
          <a:p>
            <a:r>
              <a:rPr lang="hu-HU" sz="2000" dirty="0" err="1" smtClean="0">
                <a:solidFill>
                  <a:schemeClr val="tx1"/>
                </a:solidFill>
              </a:rPr>
              <a:t>Controller</a:t>
            </a:r>
            <a:endParaRPr lang="hu-HU" sz="2000" dirty="0" smtClean="0">
              <a:solidFill>
                <a:schemeClr val="tx1"/>
              </a:solidFill>
            </a:endParaRPr>
          </a:p>
          <a:p>
            <a:pPr lvl="1"/>
            <a:r>
              <a:rPr lang="hu-HU" sz="1800" dirty="0" err="1" smtClean="0">
                <a:solidFill>
                  <a:schemeClr val="tx1"/>
                </a:solidFill>
              </a:rPr>
              <a:t>Endpoints</a:t>
            </a:r>
            <a:endParaRPr lang="hu-HU" sz="1800" dirty="0">
              <a:solidFill>
                <a:schemeClr val="tx1"/>
              </a:solidFill>
            </a:endParaRPr>
          </a:p>
          <a:p>
            <a:pPr lvl="1"/>
            <a:r>
              <a:rPr lang="hu-HU" sz="1800" dirty="0" err="1">
                <a:solidFill>
                  <a:schemeClr val="tx1"/>
                </a:solidFill>
              </a:rPr>
              <a:t>Unified</a:t>
            </a:r>
            <a:r>
              <a:rPr lang="hu-HU" sz="1800" dirty="0">
                <a:solidFill>
                  <a:schemeClr val="tx1"/>
                </a:solidFill>
              </a:rPr>
              <a:t> </a:t>
            </a:r>
            <a:r>
              <a:rPr lang="hu-HU" sz="1800" dirty="0" err="1">
                <a:solidFill>
                  <a:schemeClr val="tx1"/>
                </a:solidFill>
              </a:rPr>
              <a:t>response</a:t>
            </a:r>
            <a:r>
              <a:rPr lang="hu-HU" sz="1800" dirty="0">
                <a:solidFill>
                  <a:schemeClr val="tx1"/>
                </a:solidFill>
              </a:rPr>
              <a:t> </a:t>
            </a:r>
            <a:r>
              <a:rPr lang="hu-HU" sz="1800" dirty="0" err="1">
                <a:solidFill>
                  <a:schemeClr val="tx1"/>
                </a:solidFill>
              </a:rPr>
              <a:t>with</a:t>
            </a:r>
            <a:r>
              <a:rPr lang="hu-HU" sz="1800" dirty="0">
                <a:solidFill>
                  <a:schemeClr val="tx1"/>
                </a:solidFill>
              </a:rPr>
              <a:t> JSON</a:t>
            </a:r>
          </a:p>
          <a:p>
            <a:pPr lvl="1"/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261" y="1930400"/>
            <a:ext cx="2981741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5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Frontend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8259" y="1994189"/>
            <a:ext cx="8596668" cy="3880773"/>
          </a:xfrm>
        </p:spPr>
        <p:txBody>
          <a:bodyPr>
            <a:normAutofit/>
          </a:bodyPr>
          <a:lstStyle/>
          <a:p>
            <a:r>
              <a:rPr lang="hu-HU" sz="2000" dirty="0" err="1">
                <a:solidFill>
                  <a:schemeClr val="tx1"/>
                </a:solidFill>
              </a:rPr>
              <a:t>Angular</a:t>
            </a:r>
            <a:endParaRPr lang="hu-HU" sz="2000" dirty="0">
              <a:solidFill>
                <a:schemeClr val="tx1"/>
              </a:solidFill>
            </a:endParaRPr>
          </a:p>
          <a:p>
            <a:pPr lvl="1"/>
            <a:r>
              <a:rPr lang="hu-HU" sz="1800" dirty="0" err="1">
                <a:solidFill>
                  <a:schemeClr val="tx1"/>
                </a:solidFill>
              </a:rPr>
              <a:t>Material</a:t>
            </a:r>
            <a:endParaRPr lang="hu-HU" sz="1800" dirty="0">
              <a:solidFill>
                <a:schemeClr val="tx1"/>
              </a:solidFill>
            </a:endParaRPr>
          </a:p>
          <a:p>
            <a:pPr lvl="1"/>
            <a:r>
              <a:rPr lang="hu-HU" sz="1800" dirty="0" err="1">
                <a:solidFill>
                  <a:schemeClr val="tx1"/>
                </a:solidFill>
              </a:rPr>
              <a:t>Ng</a:t>
            </a:r>
            <a:r>
              <a:rPr lang="hu-HU" sz="1800" dirty="0">
                <a:solidFill>
                  <a:schemeClr val="tx1"/>
                </a:solidFill>
              </a:rPr>
              <a:t> </a:t>
            </a:r>
            <a:r>
              <a:rPr lang="hu-HU" sz="1800" dirty="0" err="1">
                <a:solidFill>
                  <a:schemeClr val="tx1"/>
                </a:solidFill>
              </a:rPr>
              <a:t>bootstrap</a:t>
            </a:r>
            <a:endParaRPr lang="hu-HU" sz="1800" dirty="0">
              <a:solidFill>
                <a:schemeClr val="tx1"/>
              </a:solidFill>
            </a:endParaRPr>
          </a:p>
          <a:p>
            <a:pPr lvl="1"/>
            <a:r>
              <a:rPr lang="hu-HU" sz="1800" dirty="0" err="1">
                <a:solidFill>
                  <a:schemeClr val="tx1"/>
                </a:solidFill>
              </a:rPr>
              <a:t>Lazy</a:t>
            </a:r>
            <a:r>
              <a:rPr lang="hu-HU" sz="1800" dirty="0">
                <a:solidFill>
                  <a:schemeClr val="tx1"/>
                </a:solidFill>
              </a:rPr>
              <a:t> </a:t>
            </a:r>
            <a:r>
              <a:rPr lang="hu-HU" sz="1800" dirty="0" err="1">
                <a:solidFill>
                  <a:schemeClr val="tx1"/>
                </a:solidFill>
              </a:rPr>
              <a:t>loading</a:t>
            </a:r>
            <a:endParaRPr lang="hu-HU" sz="1800" dirty="0">
              <a:solidFill>
                <a:schemeClr val="tx1"/>
              </a:solidFill>
            </a:endParaRPr>
          </a:p>
          <a:p>
            <a:pPr lvl="1"/>
            <a:r>
              <a:rPr lang="hu-HU" sz="1800" dirty="0">
                <a:solidFill>
                  <a:schemeClr val="tx1"/>
                </a:solidFill>
              </a:rPr>
              <a:t>Local </a:t>
            </a:r>
            <a:r>
              <a:rPr lang="hu-HU" sz="1800" dirty="0" smtClean="0">
                <a:solidFill>
                  <a:schemeClr val="tx1"/>
                </a:solidFill>
              </a:rPr>
              <a:t>Storage</a:t>
            </a:r>
            <a:endParaRPr lang="hu-HU" sz="1800" dirty="0">
              <a:solidFill>
                <a:schemeClr val="tx1"/>
              </a:solidFill>
            </a:endParaRPr>
          </a:p>
          <a:p>
            <a:r>
              <a:rPr lang="hu-HU" sz="2000" dirty="0">
                <a:solidFill>
                  <a:schemeClr val="tx1"/>
                </a:solidFill>
              </a:rPr>
              <a:t>VS </a:t>
            </a:r>
            <a:r>
              <a:rPr lang="hu-HU" sz="2000" dirty="0" err="1" smtClean="0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  <a:p>
            <a:r>
              <a:rPr lang="hu-HU" sz="2000" dirty="0">
                <a:solidFill>
                  <a:schemeClr val="tx1"/>
                </a:solidFill>
              </a:rPr>
              <a:t>Node.js</a:t>
            </a:r>
          </a:p>
        </p:txBody>
      </p:sp>
      <p:pic>
        <p:nvPicPr>
          <p:cNvPr id="7" name="Kép 6" descr="A képen szimbólum, embléma látható&#10;&#10;Automatikusan generált leírás">
            <a:extLst>
              <a:ext uri="{FF2B5EF4-FFF2-40B4-BE49-F238E27FC236}">
                <a16:creationId xmlns:a16="http://schemas.microsoft.com/office/drawing/2014/main" id="{54D5F485-0D77-4D0E-FD84-5D507A07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771" y="1716974"/>
            <a:ext cx="2349214" cy="1235232"/>
          </a:xfrm>
          <a:prstGeom prst="rect">
            <a:avLst/>
          </a:prstGeom>
        </p:spPr>
      </p:pic>
      <p:pic>
        <p:nvPicPr>
          <p:cNvPr id="9" name="Kép 8" descr="A képen szimbólum, Acélkék, Grafika, sor látható&#10;&#10;Automatikusan generált leírás">
            <a:extLst>
              <a:ext uri="{FF2B5EF4-FFF2-40B4-BE49-F238E27FC236}">
                <a16:creationId xmlns:a16="http://schemas.microsoft.com/office/drawing/2014/main" id="{4133EA2A-AFAA-8FBC-2873-5E01E48C6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351" y="3553097"/>
            <a:ext cx="1176595" cy="1176595"/>
          </a:xfrm>
          <a:prstGeom prst="rect">
            <a:avLst/>
          </a:prstGeom>
        </p:spPr>
      </p:pic>
      <p:pic>
        <p:nvPicPr>
          <p:cNvPr id="11" name="Kép 10" descr="A képen embléma, szimbólum, Grafika, tervezés látható&#10;&#10;Automatikusan generált leírás">
            <a:extLst>
              <a:ext uri="{FF2B5EF4-FFF2-40B4-BE49-F238E27FC236}">
                <a16:creationId xmlns:a16="http://schemas.microsoft.com/office/drawing/2014/main" id="{B11D8587-28BC-47E4-A3CE-DEFF4F682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763" y="5308161"/>
            <a:ext cx="1594247" cy="91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8C612E-2BAA-5206-FEE7-8C6DA832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Frontend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C7ADBB-4ED5-E611-115A-72890D62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err="1">
                <a:solidFill>
                  <a:schemeClr val="tx1"/>
                </a:solidFill>
              </a:rPr>
              <a:t>Components</a:t>
            </a:r>
            <a:endParaRPr lang="hu-HU" sz="2000" dirty="0">
              <a:solidFill>
                <a:schemeClr val="tx1"/>
              </a:solidFill>
            </a:endParaRPr>
          </a:p>
          <a:p>
            <a:pPr lvl="1"/>
            <a:r>
              <a:rPr lang="hu-HU" sz="1800" dirty="0" err="1">
                <a:solidFill>
                  <a:schemeClr val="tx1"/>
                </a:solidFill>
              </a:rPr>
              <a:t>Pages</a:t>
            </a:r>
            <a:endParaRPr lang="hu-HU" sz="1800" dirty="0">
              <a:solidFill>
                <a:schemeClr val="tx1"/>
              </a:solidFill>
            </a:endParaRPr>
          </a:p>
          <a:p>
            <a:pPr lvl="1"/>
            <a:r>
              <a:rPr lang="hu-HU" sz="1800" dirty="0" err="1">
                <a:solidFill>
                  <a:schemeClr val="tx1"/>
                </a:solidFill>
              </a:rPr>
              <a:t>Other</a:t>
            </a:r>
            <a:r>
              <a:rPr lang="hu-HU" sz="1800" dirty="0">
                <a:solidFill>
                  <a:schemeClr val="tx1"/>
                </a:solidFill>
              </a:rPr>
              <a:t> </a:t>
            </a:r>
            <a:r>
              <a:rPr lang="hu-HU" sz="1800" dirty="0" err="1">
                <a:solidFill>
                  <a:schemeClr val="tx1"/>
                </a:solidFill>
              </a:rPr>
              <a:t>components</a:t>
            </a:r>
            <a:endParaRPr lang="hu-HU" sz="1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hu-HU" sz="1800" dirty="0">
              <a:solidFill>
                <a:schemeClr val="tx1"/>
              </a:solidFill>
            </a:endParaRPr>
          </a:p>
          <a:p>
            <a:r>
              <a:rPr lang="hu-HU" sz="2000" dirty="0" err="1">
                <a:solidFill>
                  <a:schemeClr val="tx1"/>
                </a:solidFill>
              </a:rPr>
              <a:t>Services</a:t>
            </a:r>
            <a:endParaRPr lang="hu-HU" sz="2000" dirty="0">
              <a:solidFill>
                <a:schemeClr val="tx1"/>
              </a:solidFill>
            </a:endParaRPr>
          </a:p>
          <a:p>
            <a:pPr lvl="1"/>
            <a:r>
              <a:rPr lang="hu-HU" sz="1800" dirty="0" err="1">
                <a:solidFill>
                  <a:schemeClr val="tx1"/>
                </a:solidFill>
              </a:rPr>
              <a:t>Connect</a:t>
            </a:r>
            <a:r>
              <a:rPr lang="hu-HU" sz="1800" dirty="0">
                <a:solidFill>
                  <a:schemeClr val="tx1"/>
                </a:solidFill>
              </a:rPr>
              <a:t> </a:t>
            </a:r>
            <a:r>
              <a:rPr lang="hu-HU" sz="1800" dirty="0" err="1">
                <a:solidFill>
                  <a:schemeClr val="tx1"/>
                </a:solidFill>
              </a:rPr>
              <a:t>to</a:t>
            </a:r>
            <a:r>
              <a:rPr lang="hu-HU" sz="1800" dirty="0">
                <a:solidFill>
                  <a:schemeClr val="tx1"/>
                </a:solidFill>
              </a:rPr>
              <a:t> backend API</a:t>
            </a:r>
          </a:p>
          <a:p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DB8F6C1-668A-8B16-48CA-EE323B5E8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699" y="1270000"/>
            <a:ext cx="3245860" cy="34004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EB7DFE6-57E2-C2C4-AD06-67B144E42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329" y="419720"/>
            <a:ext cx="2669021" cy="2669021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366AF921-C5A6-993F-E175-C201BE224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450" y="3278621"/>
            <a:ext cx="18669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2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412</TotalTime>
  <Words>227</Words>
  <Application>Microsoft Office PowerPoint</Application>
  <PresentationFormat>Szélesvásznú</PresentationFormat>
  <Paragraphs>84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Inter</vt:lpstr>
      <vt:lpstr>Trebuchet MS</vt:lpstr>
      <vt:lpstr>Wingdings 3</vt:lpstr>
      <vt:lpstr>Fazetta</vt:lpstr>
      <vt:lpstr>Szakikereső</vt:lpstr>
      <vt:lpstr>The purpose of the project</vt:lpstr>
      <vt:lpstr>Teamwork, communication</vt:lpstr>
      <vt:lpstr>Functions</vt:lpstr>
      <vt:lpstr>Database, Backend</vt:lpstr>
      <vt:lpstr>Backend</vt:lpstr>
      <vt:lpstr>Backend</vt:lpstr>
      <vt:lpstr>Frontend</vt:lpstr>
      <vt:lpstr>Frontend</vt:lpstr>
      <vt:lpstr>Frontend</vt:lpstr>
      <vt:lpstr>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Szakikereső</dc:title>
  <dc:creator>Kapus Benjámin</dc:creator>
  <cp:lastModifiedBy>Kapus Benjámin</cp:lastModifiedBy>
  <cp:revision>72</cp:revision>
  <dcterms:created xsi:type="dcterms:W3CDTF">2023-05-28T13:48:44Z</dcterms:created>
  <dcterms:modified xsi:type="dcterms:W3CDTF">2023-05-30T13:20:29Z</dcterms:modified>
</cp:coreProperties>
</file>