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ustom layout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-29" y="0"/>
            <a:ext cx="9144000" cy="1741500"/>
          </a:xfrm>
          <a:prstGeom prst="rect">
            <a:avLst/>
          </a:prstGeom>
          <a:solidFill>
            <a:srgbClr val="0F9D5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 rot="10800000">
            <a:off x="7697100" y="-25"/>
            <a:ext cx="962400" cy="1741500"/>
          </a:xfrm>
          <a:prstGeom prst="rect">
            <a:avLst/>
          </a:prstGeom>
          <a:solidFill>
            <a:srgbClr val="57BB8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 rot="10800000">
            <a:off x="5750475" y="-25"/>
            <a:ext cx="1946700" cy="1741500"/>
          </a:xfrm>
          <a:prstGeom prst="rect">
            <a:avLst/>
          </a:prstGeom>
          <a:solidFill>
            <a:srgbClr val="33AC7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/>
        </p:nvSpPr>
        <p:spPr>
          <a:xfrm flipH="1" rot="10800000">
            <a:off x="8659500" y="-25"/>
            <a:ext cx="484500" cy="1741500"/>
          </a:xfrm>
          <a:prstGeom prst="rect">
            <a:avLst/>
          </a:prstGeom>
          <a:solidFill>
            <a:srgbClr val="87CEAC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  <a:noFill/>
        </p:spPr>
        <p:txBody>
          <a:bodyPr anchorCtr="0" anchor="b" bIns="91425" lIns="91425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rIns="91425" wrap="square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800">
                <a:solidFill>
                  <a:srgbClr val="61616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400">
                <a:solidFill>
                  <a:srgbClr val="61616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400">
                <a:solidFill>
                  <a:srgbClr val="61616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400">
                <a:solidFill>
                  <a:srgbClr val="61616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400">
                <a:solidFill>
                  <a:srgbClr val="61616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400">
                <a:solidFill>
                  <a:srgbClr val="61616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400">
                <a:solidFill>
                  <a:srgbClr val="61616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400">
                <a:solidFill>
                  <a:srgbClr val="61616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4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ustom layout 1">
    <p:bg>
      <p:bgPr>
        <a:solidFill>
          <a:srgbClr val="FFFFF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>
            <p:ph type="title"/>
          </p:nvPr>
        </p:nvSpPr>
        <p:spPr>
          <a:xfrm>
            <a:off x="351600" y="2736850"/>
            <a:ext cx="3997500" cy="1389600"/>
          </a:xfrm>
          <a:prstGeom prst="rect">
            <a:avLst/>
          </a:prstGeom>
          <a:noFill/>
        </p:spPr>
        <p:txBody>
          <a:bodyPr anchorCtr="0" anchor="ctr" bIns="91425" lIns="91425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TD’s New AI Micro-Transaction Manager</a:t>
            </a:r>
          </a:p>
        </p:txBody>
      </p:sp>
      <p:pic>
        <p:nvPicPr>
          <p:cNvPr descr="TrusTD.jpg"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2251" y="91675"/>
            <a:ext cx="3799510" cy="28496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/>
        </p:nvSpPr>
        <p:spPr>
          <a:xfrm>
            <a:off x="675525" y="4420575"/>
            <a:ext cx="49182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Calen Siddall, Lauren Noble, Troy LaCoste, Rishi Kar, Moaaz Elsayed, Shabs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920225"/>
            <a:ext cx="8520600" cy="572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A Penny For Your Thoughts...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2223750"/>
            <a:ext cx="6091925" cy="235267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4174278" y="2418736"/>
            <a:ext cx="2185129" cy="61086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381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000000"/>
                </a:solidFill>
                <a:latin typeface="Arial"/>
              </a:rPr>
              <a:t>TRUS</a:t>
            </a:r>
          </a:p>
        </p:txBody>
      </p:sp>
      <p:pic>
        <p:nvPicPr>
          <p:cNvPr descr="TD.png"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2042" y="2139394"/>
            <a:ext cx="1185211" cy="1169525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87" name="Shape 87"/>
          <p:cNvSpPr txBox="1"/>
          <p:nvPr/>
        </p:nvSpPr>
        <p:spPr>
          <a:xfrm>
            <a:off x="910300" y="2070456"/>
            <a:ext cx="3493200" cy="13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500"/>
              <a:t>What is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7548250" y="2139450"/>
            <a:ext cx="696900" cy="11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500"/>
              <a:t>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920225"/>
            <a:ext cx="8520600" cy="572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User Validation</a:t>
            </a:r>
          </a:p>
        </p:txBody>
      </p:sp>
      <p:pic>
        <p:nvPicPr>
          <p:cNvPr descr="Screen Shot 2016-11-19 at 7.08.56 PM.png" id="94" name="Shape 94"/>
          <p:cNvPicPr preferRelativeResize="0"/>
          <p:nvPr/>
        </p:nvPicPr>
        <p:blipFill rotWithShape="1">
          <a:blip r:embed="rId3">
            <a:alphaModFix/>
          </a:blip>
          <a:srcRect b="0" l="0" r="-1050" t="23948"/>
          <a:stretch/>
        </p:blipFill>
        <p:spPr>
          <a:xfrm>
            <a:off x="3324536" y="2007600"/>
            <a:ext cx="5051789" cy="27172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x="767625" y="1513499"/>
            <a:ext cx="2556900" cy="21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2400">
                <a:solidFill>
                  <a:srgbClr val="333333"/>
                </a:solidFill>
              </a:rPr>
              <a:t>Preference: an SMS or Mobile App?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textConfirm.png"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874811">
            <a:off x="-85144" y="2998305"/>
            <a:ext cx="2094289" cy="20942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isco Spark.png" id="97" name="Shape 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8998" y="3138348"/>
            <a:ext cx="1814225" cy="181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Value Proposition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/>
              <a:t>Organization tool - extension of TD’s mobile application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/>
              <a:t>Reduce the pain of micro-transactions (e-transfers, loose change, etc)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/>
              <a:t>Ubiquity of a simple text message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/>
              <a:t>Able to reach the bot from multiple platforms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Value Proposition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>
                <a:solidFill>
                  <a:srgbClr val="000000"/>
                </a:solidFill>
              </a:rPr>
              <a:t>Lack of awareness of current “credit” situation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>
                <a:solidFill>
                  <a:srgbClr val="000000"/>
                </a:solidFill>
              </a:rPr>
              <a:t>Sends “smart” messages when within proximity of TD ATMs and Branches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>
                <a:solidFill>
                  <a:srgbClr val="000000"/>
                </a:solidFill>
              </a:rPr>
              <a:t>Location          Mobile Device           TD Buildings or ATMs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>
                <a:solidFill>
                  <a:srgbClr val="000000"/>
                </a:solidFill>
              </a:rPr>
              <a:t>Pushing you to settle your debt </a:t>
            </a:r>
          </a:p>
        </p:txBody>
      </p:sp>
      <p:sp>
        <p:nvSpPr>
          <p:cNvPr id="110" name="Shape 110"/>
          <p:cNvSpPr/>
          <p:nvPr/>
        </p:nvSpPr>
        <p:spPr>
          <a:xfrm>
            <a:off x="1830650" y="2871225"/>
            <a:ext cx="3666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3911125" y="2871225"/>
            <a:ext cx="3666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6-11-20 at 9.20.14 AM.png" id="116" name="Shape 116"/>
          <p:cNvPicPr preferRelativeResize="0"/>
          <p:nvPr/>
        </p:nvPicPr>
        <p:blipFill rotWithShape="1">
          <a:blip r:embed="rId3">
            <a:alphaModFix/>
          </a:blip>
          <a:srcRect b="317" l="0" r="0" t="327"/>
          <a:stretch/>
        </p:blipFill>
        <p:spPr>
          <a:xfrm>
            <a:off x="1" y="0"/>
            <a:ext cx="91440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0" y="2574400"/>
            <a:ext cx="4568400" cy="1714500"/>
          </a:xfrm>
          <a:prstGeom prst="rect">
            <a:avLst/>
          </a:prstGeom>
          <a:solidFill>
            <a:srgbClr val="FFFFFF">
              <a:alpha val="8549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>
            <p:ph type="title"/>
          </p:nvPr>
        </p:nvSpPr>
        <p:spPr>
          <a:xfrm>
            <a:off x="351600" y="2736850"/>
            <a:ext cx="3997500" cy="1389600"/>
          </a:xfrm>
          <a:prstGeom prst="rect">
            <a:avLst/>
          </a:prstGeom>
          <a:ln cap="flat" cmpd="sng" w="76200">
            <a:solidFill>
              <a:srgbClr val="0F9D5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/>
              <a:t>BMC Validation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920225"/>
            <a:ext cx="8520600" cy="572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Revenue Streams &amp; Cost Structure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311700" y="2055325"/>
            <a:ext cx="8520600" cy="26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Implemented as an extension of TD’s mobile presence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Target Demographic: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Unorganized, Aged 18-30 years old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Costs: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Server costs, messaging service fee, website URL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What We Can Do for You: 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Driving Cisco Spark Users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Providing TD customers with a great user experience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Data Driven Insights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