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644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6852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6852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644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2436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24360" y="148320"/>
            <a:ext cx="5244480" cy="636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19644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6852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6852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19644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2436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24360" y="148320"/>
            <a:ext cx="5244480" cy="636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19644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6852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6852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19644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32436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24360" y="148320"/>
            <a:ext cx="5244480" cy="636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19644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6852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6852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19644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32436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24360" y="148320"/>
            <a:ext cx="5244480" cy="636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/>
          <a:p>
            <a:r>
              <a:rPr b="0" lang="en-CA" sz="4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CA" sz="4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CA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9BFE70D-5BCF-4C9C-933E-F8B4D12E126D}" type="slidenum">
              <a:rPr b="0" lang="en-CA" sz="14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0"/>
            <a:ext cx="9143640" cy="174132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 rot="10800000">
            <a:off x="8659440" y="1741320"/>
            <a:ext cx="961920" cy="174132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 rot="10800000">
            <a:off x="7697160" y="1741320"/>
            <a:ext cx="1946520" cy="174132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 flipH="1" rot="10800000">
            <a:off x="9143280" y="1741320"/>
            <a:ext cx="484200" cy="174132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tIns="91440" bIns="91440" anchor="b"/>
          <a:p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BEABF62-D95F-4DA7-9912-AF41086BE538}" type="slidenum">
              <a:rPr b="0" lang="en-CA" sz="1000" spc="-1" strike="noStrike">
                <a:solidFill>
                  <a:srgbClr val="616161"/>
                </a:solidFill>
                <a:latin typeface="Arial"/>
                <a:ea typeface="Arial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622319E-A2BD-4087-AFF3-8D373025B43E}" type="slidenum">
              <a:rPr b="0" lang="en-CA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351720" y="2736720"/>
            <a:ext cx="3997080" cy="1389240"/>
          </a:xfrm>
          <a:prstGeom prst="rect">
            <a:avLst/>
          </a:prstGeom>
        </p:spPr>
        <p:txBody>
          <a:bodyPr tIns="91440" bIns="91440" anchor="ctr"/>
          <a:p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0F7BC43-A938-46FC-9026-B6012E709ECF}" type="slidenum">
              <a:rPr b="0" lang="en-CA" sz="1000" spc="-1" strike="noStrike">
                <a:solidFill>
                  <a:srgbClr val="4ba173"/>
                </a:solidFill>
                <a:latin typeface="Arial"/>
                <a:ea typeface="Arial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TD’s New AI Micro-Transaction Manager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65" name="Shape 73" descr=""/>
          <p:cNvPicPr/>
          <p:nvPr/>
        </p:nvPicPr>
        <p:blipFill>
          <a:blip r:embed="rId1"/>
          <a:stretch/>
        </p:blipFill>
        <p:spPr>
          <a:xfrm>
            <a:off x="2672280" y="91800"/>
            <a:ext cx="3799080" cy="284940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675360" y="4420440"/>
            <a:ext cx="491796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  <a:ea typeface="Arial"/>
              </a:rPr>
              <a:t>Calen Siddall, Lauren Noble, Troy LaCoste, Rishi Kar, Moaaz Elsayed, Shabs</a:t>
            </a:r>
            <a:endParaRPr b="0" lang="en-CA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920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Penny For Your Thoughts...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Shape 80" descr=""/>
          <p:cNvPicPr/>
          <p:nvPr/>
        </p:nvPicPr>
        <p:blipFill>
          <a:blip r:embed="rId1"/>
          <a:stretch/>
        </p:blipFill>
        <p:spPr>
          <a:xfrm>
            <a:off x="1523880" y="2223720"/>
            <a:ext cx="6091560" cy="235224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174200" y="2418840"/>
            <a:ext cx="21848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5400" spc="-1" strike="noStrike">
                <a:solidFill>
                  <a:srgbClr val="000000"/>
                </a:solidFill>
                <a:latin typeface="Arial"/>
                <a:ea typeface="Arial"/>
              </a:rPr>
              <a:t>TRUS</a:t>
            </a:r>
            <a:endParaRPr b="0" lang="en-CA" sz="5400" spc="-1" strike="noStrike">
              <a:latin typeface="Arial"/>
            </a:endParaRPr>
          </a:p>
        </p:txBody>
      </p:sp>
      <p:pic>
        <p:nvPicPr>
          <p:cNvPr id="170" name="Shape 86" descr=""/>
          <p:cNvPicPr/>
          <p:nvPr/>
        </p:nvPicPr>
        <p:blipFill>
          <a:blip r:embed="rId1"/>
          <a:stretch/>
        </p:blipFill>
        <p:spPr>
          <a:xfrm>
            <a:off x="6401880" y="2139480"/>
            <a:ext cx="1184760" cy="116928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sp>
        <p:nvSpPr>
          <p:cNvPr id="171" name="CustomShape 2"/>
          <p:cNvSpPr/>
          <p:nvPr/>
        </p:nvSpPr>
        <p:spPr>
          <a:xfrm>
            <a:off x="910440" y="2070360"/>
            <a:ext cx="349272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6500" spc="-1" strike="noStrike">
                <a:solidFill>
                  <a:srgbClr val="000000"/>
                </a:solidFill>
                <a:latin typeface="Arial"/>
                <a:ea typeface="Arial"/>
              </a:rPr>
              <a:t>What is</a:t>
            </a:r>
            <a:endParaRPr b="0" lang="en-CA" sz="65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548120" y="2139480"/>
            <a:ext cx="69660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65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CA" sz="6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920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User Validation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Shape 94" descr=""/>
          <p:cNvPicPr/>
          <p:nvPr/>
        </p:nvPicPr>
        <p:blipFill>
          <a:blip r:embed="rId1"/>
          <a:srcRect l="0" t="23945" r="-1051" b="0"/>
          <a:stretch/>
        </p:blipFill>
        <p:spPr>
          <a:xfrm>
            <a:off x="3324600" y="2007720"/>
            <a:ext cx="5051520" cy="27169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767520" y="1513440"/>
            <a:ext cx="2556720" cy="21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  <a:spcBef>
                <a:spcPts val="2401"/>
              </a:spcBef>
              <a:spcAft>
                <a:spcPts val="601"/>
              </a:spcAft>
            </a:pPr>
            <a:r>
              <a:rPr b="1" lang="en-CA" sz="2400" spc="-1" strike="noStrike">
                <a:solidFill>
                  <a:srgbClr val="333333"/>
                </a:solidFill>
                <a:latin typeface="Arial"/>
                <a:ea typeface="Arial"/>
              </a:rPr>
              <a:t>Preference: an SMS or Mobile App?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pic>
        <p:nvPicPr>
          <p:cNvPr id="176" name="Shape 96" descr=""/>
          <p:cNvPicPr/>
          <p:nvPr/>
        </p:nvPicPr>
        <p:blipFill>
          <a:blip r:embed="rId2"/>
          <a:stretch/>
        </p:blipFill>
        <p:spPr>
          <a:xfrm rot="20725200">
            <a:off x="-84960" y="2998440"/>
            <a:ext cx="2093760" cy="2093760"/>
          </a:xfrm>
          <a:prstGeom prst="rect">
            <a:avLst/>
          </a:prstGeom>
          <a:ln>
            <a:noFill/>
          </a:ln>
        </p:spPr>
      </p:pic>
      <p:pic>
        <p:nvPicPr>
          <p:cNvPr id="177" name="Shape 97" descr=""/>
          <p:cNvPicPr/>
          <p:nvPr/>
        </p:nvPicPr>
        <p:blipFill>
          <a:blip r:embed="rId3"/>
          <a:stretch/>
        </p:blipFill>
        <p:spPr>
          <a:xfrm>
            <a:off x="1959120" y="3138480"/>
            <a:ext cx="1814040" cy="18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Value Proposition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CA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Organization tool - extension of TD’s mobile application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CA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Reduce the pain of micro-transactions (e-transfers, loose change, etc)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CA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Ubiquity of a simple text message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Aft>
                <a:spcPts val="1599"/>
              </a:spcAft>
              <a:buClr>
                <a:srgbClr val="000000"/>
              </a:buClr>
              <a:buFont typeface="Proxima Nova"/>
              <a:buChar char="●"/>
            </a:pPr>
            <a:r>
              <a:rPr b="0" lang="en-CA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Able to reach the bot from multiple platforms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Value Proposition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Lack of awareness of current “credit” situation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Sends “smart” messages when within proximity of TD ATMs and Branches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Location          Mobile Device           TD Buildings or ATMs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Aft>
                <a:spcPts val="1599"/>
              </a:spcAft>
              <a:buClr>
                <a:srgbClr val="000000"/>
              </a:buClr>
              <a:buFont typeface="Proxima Nova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Pushing you to settle your debt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016000" y="3312000"/>
            <a:ext cx="36612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4392000" y="3312000"/>
            <a:ext cx="36612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16" descr=""/>
          <p:cNvPicPr/>
          <p:nvPr/>
        </p:nvPicPr>
        <p:blipFill>
          <a:blip r:embed="rId1"/>
          <a:srcRect l="0" t="326" r="0" b="31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0" y="2574360"/>
            <a:ext cx="4568040" cy="1714320"/>
          </a:xfrm>
          <a:prstGeom prst="rect">
            <a:avLst/>
          </a:prstGeom>
          <a:solidFill>
            <a:srgbClr val="ffffff">
              <a:alpha val="8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2"/>
          <p:cNvSpPr txBox="1"/>
          <p:nvPr/>
        </p:nvSpPr>
        <p:spPr>
          <a:xfrm>
            <a:off x="351720" y="2736720"/>
            <a:ext cx="3997080" cy="1389240"/>
          </a:xfrm>
          <a:prstGeom prst="rect">
            <a:avLst/>
          </a:prstGeom>
          <a:noFill/>
          <a:ln w="76320">
            <a:solidFill>
              <a:srgbClr val="0f9d58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2800" spc="-1" strike="noStrike">
                <a:solidFill>
                  <a:srgbClr val="212121"/>
                </a:solidFill>
                <a:latin typeface="Proxima Nova"/>
                <a:ea typeface="Proxima Nova"/>
              </a:rPr>
              <a:t>BMC Validation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11760" y="920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Revenue Streams &amp; Cost Structure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1760" y="2055240"/>
            <a:ext cx="8520120" cy="26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50000"/>
              </a:lnSpc>
              <a:spcAft>
                <a:spcPts val="1599"/>
              </a:spcAft>
            </a:pP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Implemented as an extension of TD’s mobile presence</a:t>
            </a:r>
            <a:endParaRPr b="0" lang="en-CA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spcAft>
                <a:spcPts val="1599"/>
              </a:spcAft>
            </a:pPr>
            <a:r>
              <a:rPr b="1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Target Demographic: </a:t>
            </a: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Unorganized, Aged 18-30 years old</a:t>
            </a:r>
            <a:endParaRPr b="0" lang="en-CA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spcAft>
                <a:spcPts val="1599"/>
              </a:spcAft>
            </a:pPr>
            <a:r>
              <a:rPr b="1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Costs: </a:t>
            </a: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Server costs, messaging service fee, website URL</a:t>
            </a:r>
            <a:endParaRPr b="0" lang="en-CA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spcAft>
                <a:spcPts val="1599"/>
              </a:spcAft>
            </a:pPr>
            <a:r>
              <a:rPr b="1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What We Can Do for You: </a:t>
            </a:r>
            <a:endParaRPr b="0" lang="en-CA" sz="1800" spc="-1" strike="noStrike">
              <a:latin typeface="Arial"/>
            </a:endParaRPr>
          </a:p>
          <a:p>
            <a:pPr marL="914400" indent="-342720">
              <a:lnSpc>
                <a:spcPct val="150000"/>
              </a:lnSpc>
              <a:spcAft>
                <a:spcPts val="1599"/>
              </a:spcAft>
            </a:pP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Driving Cisco Spark Users</a:t>
            </a:r>
            <a:endParaRPr b="0" lang="en-CA" sz="1800" spc="-1" strike="noStrike">
              <a:latin typeface="Arial"/>
            </a:endParaRPr>
          </a:p>
          <a:p>
            <a:pPr marL="914400" indent="-342720">
              <a:lnSpc>
                <a:spcPct val="150000"/>
              </a:lnSpc>
              <a:spcAft>
                <a:spcPts val="1599"/>
              </a:spcAft>
            </a:pP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Providing TD customers with a great user experience</a:t>
            </a:r>
            <a:endParaRPr b="0" lang="en-CA" sz="1800" spc="-1" strike="noStrike">
              <a:latin typeface="Arial"/>
            </a:endParaRPr>
          </a:p>
          <a:p>
            <a:pPr marL="914400" indent="-342720">
              <a:lnSpc>
                <a:spcPct val="150000"/>
              </a:lnSpc>
              <a:spcAft>
                <a:spcPts val="1599"/>
              </a:spcAft>
            </a:pPr>
            <a:r>
              <a:rPr b="0" lang="en-CA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Data Driven Insights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2018-01-31T19:17:37Z</dcterms:modified>
  <cp:revision>1</cp:revision>
  <dc:subject/>
  <dc:title/>
</cp:coreProperties>
</file>