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9EFE3-432E-20F7-9991-1B6535C6C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04384-DFE7-162F-F9DD-481E1FAA6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549FE-8114-00E4-2F31-DEDC77372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593-17A1-43D9-8704-4E374081C9E5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7A3A1-E135-EE45-5422-FD8BF5DCA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84AEF-EB55-A580-1229-86BD56A25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C632-1FE2-4112-92E5-094F73AD0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53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E9A3-70AC-107F-B3F1-E6A61464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6D455-1B6A-5E34-C28D-79566B5D5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6886B-993D-6CD3-D6FF-533E625C3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593-17A1-43D9-8704-4E374081C9E5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B0399-999C-D794-A332-B52A2DBC8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7719D-C9F0-11E0-25F4-90534AE80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C632-1FE2-4112-92E5-094F73AD0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85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4F4913-1D67-A546-E9F7-A9B192F77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0F92E-0E60-7CE2-8E0D-FEEAB005F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EBE52-07FC-7D73-BAEE-2F39C083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593-17A1-43D9-8704-4E374081C9E5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81C9C-C124-AF99-C145-8C8C9507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D6F34-EA3D-20EC-92DB-CC3A0AD13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C632-1FE2-4112-92E5-094F73AD0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79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B4D89-9342-0608-19B2-112FFFE6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DEB9F-35C2-5DC6-BE08-BD7E044D2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05004-4F0D-E602-BC25-D515365A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593-17A1-43D9-8704-4E374081C9E5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D8421-6A7C-53A9-4597-1752F396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6924E-EA8B-218D-427E-97225488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C632-1FE2-4112-92E5-094F73AD0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76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48DC1-4FA1-3FFF-CA5B-369464119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988DF-39C8-2152-E4DF-C97D8A837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4D683-F600-EBDD-3645-2DD5D8CA7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593-17A1-43D9-8704-4E374081C9E5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AB301-4BB6-EF73-07BC-A3F221CE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503B3-3BB4-9809-FF60-9BE575ED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C632-1FE2-4112-92E5-094F73AD0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19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6263-345F-FD30-EDD9-04D7F8C7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A6ED3-036E-CDB5-A4C4-80E187E3B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30AC6-A94D-6F8F-A2A1-D971590E9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5E04C-D3A1-81E2-2F07-06439E4B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593-17A1-43D9-8704-4E374081C9E5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487D0-F53E-D7A3-3E9A-0B59EABB9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E250D-7101-ACB8-7012-989F7A36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C632-1FE2-4112-92E5-094F73AD0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18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A396-8140-1CBF-B81E-87497AE1C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18078-9246-5502-9C8C-E6C329CB2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F65F1-ED22-AE15-3A62-DF5B67093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A4768-5B2E-ADEC-9F57-B8A0E52E9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B7CC60-77FB-F0AF-40D1-FA2722888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28C020-33AB-5C59-1D7B-CBCC91D4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593-17A1-43D9-8704-4E374081C9E5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B269B5-3471-7C4F-61C6-D86D6BA9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99988-7CD8-C4E4-CC25-EED90B3D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C632-1FE2-4112-92E5-094F73AD0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64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81C47-9758-25C9-6455-24BBA48ED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09C30-8C03-9BFC-3FB4-E4170CEA8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593-17A1-43D9-8704-4E374081C9E5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F5B2B-CEE8-F4F2-AA2C-0A9612A6E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CEE656-5210-D764-B848-834969D7E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C632-1FE2-4112-92E5-094F73AD0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89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A127A3-77C4-730C-BAD4-FF412BBB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593-17A1-43D9-8704-4E374081C9E5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FFEF1F-1ABF-AA8A-77AC-B79746CEF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ABCA4-2924-E5EC-768E-410AFA46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C632-1FE2-4112-92E5-094F73AD0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04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381F-9E05-D981-F619-EDEFAD30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3E022-B484-4888-60BA-530EA2DAC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C1DBE-A04C-F299-9730-BFE75DB2A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280E3-502B-098F-5D4A-19ADF3EF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593-17A1-43D9-8704-4E374081C9E5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74813-7C09-0A67-42E1-FC62BDEA0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9CBB8-310C-CABD-9CC2-C143ED5DB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C632-1FE2-4112-92E5-094F73AD0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76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9BD1A-C2B3-A753-0EBA-BA33340F9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96BC27-E1FF-78F8-ABC1-90A591FE8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72B6B-1CEF-1A3E-BEE0-2D6C57D6C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9ED31-31D9-E248-5C81-155A8DBF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593-17A1-43D9-8704-4E374081C9E5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15703-63C1-B693-E283-1C6DAF06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4E76A-625B-1D2B-0F88-513D76F5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C632-1FE2-4112-92E5-094F73AD0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33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15222-1EEB-923F-D2CE-6D4C145EB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E07F4-6D9A-F24A-55AF-8FA453DD1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C0AB3-C095-337B-ACC5-BB94EB35B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6D593-17A1-43D9-8704-4E374081C9E5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B6160-DB8F-1D73-4383-0D06971F9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E8318-0E01-E322-691E-E86359C45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4C632-1FE2-4112-92E5-094F73AD0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29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FBE7-0A9C-3DE8-FF3A-32308CEE8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568" y="-268545"/>
            <a:ext cx="5092505" cy="618978"/>
          </a:xfrm>
        </p:spPr>
        <p:txBody>
          <a:bodyPr>
            <a:normAutofit/>
          </a:bodyPr>
          <a:lstStyle/>
          <a:p>
            <a:r>
              <a:rPr lang="en-US" sz="2400" i="1" u="sng" dirty="0">
                <a:solidFill>
                  <a:srgbClr val="7030A0"/>
                </a:solidFill>
              </a:rPr>
              <a:t>Movie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i="1" u="sng" dirty="0">
                <a:solidFill>
                  <a:srgbClr val="7030A0"/>
                </a:solidFill>
              </a:rPr>
              <a:t>Rental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i="1" u="sng" dirty="0">
                <a:solidFill>
                  <a:srgbClr val="7030A0"/>
                </a:solidFill>
              </a:rPr>
              <a:t>Analytics</a:t>
            </a:r>
            <a:endParaRPr lang="en-IN" sz="2400" i="1" u="sng" dirty="0">
              <a:solidFill>
                <a:srgbClr val="7030A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C1861-A7B4-3E72-1C9E-51536D3B4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0433"/>
            <a:ext cx="12192000" cy="6507568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8000" dirty="0">
                <a:solidFill>
                  <a:srgbClr val="C00000"/>
                </a:solidFill>
              </a:rPr>
              <a:t>Rental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8000" dirty="0">
                <a:solidFill>
                  <a:srgbClr val="C00000"/>
                </a:solidFill>
              </a:rPr>
              <a:t>Trends Analysis</a:t>
            </a:r>
          </a:p>
          <a:p>
            <a:pPr algn="l"/>
            <a:endParaRPr lang="en-US" sz="2000" dirty="0">
              <a:solidFill>
                <a:srgbClr val="C00000"/>
              </a:solidFill>
            </a:endParaRPr>
          </a:p>
          <a:p>
            <a:pPr algn="l"/>
            <a:endParaRPr lang="en-US" sz="2000" dirty="0">
              <a:solidFill>
                <a:srgbClr val="C00000"/>
              </a:solidFill>
            </a:endParaRPr>
          </a:p>
          <a:p>
            <a:pPr algn="l"/>
            <a:r>
              <a:rPr lang="en-US" sz="8000" dirty="0">
                <a:solidFill>
                  <a:srgbClr val="C00000"/>
                </a:solidFill>
              </a:rPr>
              <a:t>Customer behavior</a:t>
            </a:r>
          </a:p>
          <a:p>
            <a:pPr algn="l"/>
            <a:r>
              <a:rPr lang="en-US" sz="8000" dirty="0">
                <a:solidFill>
                  <a:srgbClr val="C00000"/>
                </a:solidFill>
              </a:rPr>
              <a:t> Analysis </a:t>
            </a:r>
          </a:p>
          <a:p>
            <a:pPr algn="l"/>
            <a:endParaRPr lang="en-US" sz="2000" dirty="0">
              <a:solidFill>
                <a:srgbClr val="C00000"/>
              </a:solidFill>
            </a:endParaRPr>
          </a:p>
          <a:p>
            <a:pPr algn="l"/>
            <a:r>
              <a:rPr lang="en-US" sz="8000" dirty="0">
                <a:solidFill>
                  <a:srgbClr val="C00000"/>
                </a:solidFill>
              </a:rPr>
              <a:t>Customer &amp; Sales</a:t>
            </a:r>
            <a:endParaRPr lang="en-US" sz="2000" dirty="0">
              <a:solidFill>
                <a:srgbClr val="C00000"/>
              </a:solidFill>
            </a:endParaRPr>
          </a:p>
          <a:p>
            <a:pPr algn="l"/>
            <a:endParaRPr lang="en-US" sz="2000" dirty="0">
              <a:solidFill>
                <a:srgbClr val="C00000"/>
              </a:solidFill>
            </a:endParaRPr>
          </a:p>
          <a:p>
            <a:pPr algn="l"/>
            <a:endParaRPr lang="en-US" sz="2000" dirty="0">
              <a:solidFill>
                <a:srgbClr val="C00000"/>
              </a:solidFill>
            </a:endParaRPr>
          </a:p>
          <a:p>
            <a:pPr algn="l"/>
            <a:endParaRPr lang="en-US" sz="8000" dirty="0">
              <a:solidFill>
                <a:srgbClr val="C00000"/>
              </a:solidFill>
            </a:endParaRPr>
          </a:p>
          <a:p>
            <a:pPr algn="l"/>
            <a:r>
              <a:rPr lang="en-IN" sz="8000" dirty="0">
                <a:solidFill>
                  <a:srgbClr val="C00000"/>
                </a:solidFill>
              </a:rPr>
              <a:t>Revenue Analysis</a:t>
            </a:r>
            <a:endParaRPr lang="en-US" sz="80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r>
              <a:rPr lang="en-IN" sz="8000" dirty="0">
                <a:solidFill>
                  <a:srgbClr val="C00000"/>
                </a:solidFill>
              </a:rPr>
              <a:t>Recommendations</a:t>
            </a:r>
            <a:endParaRPr lang="en-US" sz="80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  <a:p>
            <a:pPr algn="l"/>
            <a:r>
              <a:rPr lang="en-US" sz="2800" dirty="0">
                <a:solidFill>
                  <a:srgbClr val="C00000"/>
                </a:solidFill>
              </a:rPr>
              <a:t>Categories &amp; Languages                    </a:t>
            </a:r>
          </a:p>
          <a:p>
            <a:pPr algn="l"/>
            <a:endParaRPr lang="en-US" sz="2000" dirty="0">
              <a:solidFill>
                <a:srgbClr val="C00000"/>
              </a:solidFill>
            </a:endParaRPr>
          </a:p>
          <a:p>
            <a:pPr algn="l"/>
            <a:endParaRPr lang="en-US" sz="2000" dirty="0">
              <a:solidFill>
                <a:srgbClr val="C00000"/>
              </a:solidFill>
            </a:endParaRPr>
          </a:p>
          <a:p>
            <a:pPr algn="l"/>
            <a:endParaRPr lang="en-US" sz="2000" dirty="0">
              <a:solidFill>
                <a:srgbClr val="C00000"/>
              </a:solidFill>
            </a:endParaRPr>
          </a:p>
          <a:p>
            <a:pPr algn="l"/>
            <a:endParaRPr lang="en-US" sz="2000" dirty="0">
              <a:solidFill>
                <a:srgbClr val="C00000"/>
              </a:solidFill>
            </a:endParaRPr>
          </a:p>
          <a:p>
            <a:pPr algn="l"/>
            <a:endParaRPr lang="en-US" sz="2000" dirty="0">
              <a:solidFill>
                <a:srgbClr val="C00000"/>
              </a:solidFill>
            </a:endParaRPr>
          </a:p>
          <a:p>
            <a:pPr algn="l"/>
            <a:r>
              <a:rPr lang="en-US" sz="2000" dirty="0">
                <a:solidFill>
                  <a:srgbClr val="C00000"/>
                </a:solidFill>
              </a:rPr>
              <a:t>                                                                        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0B60D4-898D-D51C-AE72-B57F80A61D70}"/>
              </a:ext>
            </a:extLst>
          </p:cNvPr>
          <p:cNvSpPr/>
          <p:nvPr/>
        </p:nvSpPr>
        <p:spPr>
          <a:xfrm>
            <a:off x="2445489" y="1360967"/>
            <a:ext cx="2892055" cy="1052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02DB62-F26B-FD9A-EBFE-6A3D8D8E5DE1}"/>
              </a:ext>
            </a:extLst>
          </p:cNvPr>
          <p:cNvSpPr/>
          <p:nvPr/>
        </p:nvSpPr>
        <p:spPr>
          <a:xfrm>
            <a:off x="5337524" y="1348176"/>
            <a:ext cx="3051545" cy="1052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Rental Frequency</a:t>
            </a:r>
          </a:p>
          <a:p>
            <a:r>
              <a:rPr lang="en-US" sz="1400" dirty="0"/>
              <a:t>Analyzing how often customers rent DVDs </a:t>
            </a:r>
            <a:r>
              <a:rPr lang="en-US" sz="1400" dirty="0" err="1"/>
              <a:t>prnovides</a:t>
            </a:r>
            <a:r>
              <a:rPr lang="en-US" sz="1400" dirty="0"/>
              <a:t> insights into customer loyalty and </a:t>
            </a:r>
            <a:r>
              <a:rPr lang="en-US" sz="1400" dirty="0" err="1"/>
              <a:t>engagemet</a:t>
            </a:r>
            <a:r>
              <a:rPr lang="en-US" sz="1000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330359-FBB5-08FE-A8F1-460B7E7A47FC}"/>
              </a:ext>
            </a:extLst>
          </p:cNvPr>
          <p:cNvSpPr/>
          <p:nvPr/>
        </p:nvSpPr>
        <p:spPr>
          <a:xfrm>
            <a:off x="8389088" y="1360967"/>
            <a:ext cx="3051545" cy="1052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Rental Duration</a:t>
            </a:r>
          </a:p>
          <a:p>
            <a:r>
              <a:rPr lang="en-US" sz="1200" dirty="0"/>
              <a:t>Understanding the average rental duration helps in optimizing rental policies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9A97DB-FC5E-9ADC-30C7-1D706C0228C1}"/>
              </a:ext>
            </a:extLst>
          </p:cNvPr>
          <p:cNvSpPr/>
          <p:nvPr/>
        </p:nvSpPr>
        <p:spPr>
          <a:xfrm>
            <a:off x="2445489" y="1373817"/>
            <a:ext cx="2892055" cy="10397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r>
              <a:rPr lang="en-US" sz="1100" b="1" dirty="0"/>
              <a:t>Customer Demographics</a:t>
            </a:r>
          </a:p>
          <a:p>
            <a:r>
              <a:rPr lang="en-US" sz="1100" dirty="0"/>
              <a:t>Understanding customer demographics such as age, gender, and location helps in targeting marketing efforts.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62F04-2F40-9DFC-8253-1E5FBBF0A6A8}"/>
              </a:ext>
            </a:extLst>
          </p:cNvPr>
          <p:cNvSpPr/>
          <p:nvPr/>
        </p:nvSpPr>
        <p:spPr>
          <a:xfrm>
            <a:off x="2445489" y="2413591"/>
            <a:ext cx="2892053" cy="10154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dirty="0"/>
              <a:t>Retention Strategy:</a:t>
            </a:r>
            <a:r>
              <a:rPr lang="en-US" sz="1100" dirty="0"/>
              <a:t> Retaining these high-value customers is crucial . Implementing loyalty program personalized recommendations, and exclusive discounts can enhance their rental experience and encourage continued patronage.</a:t>
            </a:r>
            <a:endParaRPr lang="en-IN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C4BDDD-8A52-3E8F-2B0B-1F0F64C5BC7C}"/>
              </a:ext>
            </a:extLst>
          </p:cNvPr>
          <p:cNvSpPr/>
          <p:nvPr/>
        </p:nvSpPr>
        <p:spPr>
          <a:xfrm>
            <a:off x="8389079" y="3442952"/>
            <a:ext cx="3051546" cy="986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Pricing Strategy</a:t>
            </a:r>
          </a:p>
          <a:p>
            <a:r>
              <a:rPr lang="en-US" sz="1100" dirty="0"/>
              <a:t>Evaluating the effectiveness of the current pricing strategy and exploring opportunities for optimization.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417851-FD45-6F7D-8359-E6FC8338B810}"/>
              </a:ext>
            </a:extLst>
          </p:cNvPr>
          <p:cNvSpPr/>
          <p:nvPr/>
        </p:nvSpPr>
        <p:spPr>
          <a:xfrm>
            <a:off x="5337535" y="3429000"/>
            <a:ext cx="3051545" cy="10154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Customer Lifetime Value</a:t>
            </a:r>
          </a:p>
          <a:p>
            <a:r>
              <a:rPr lang="en-US" sz="1400" dirty="0"/>
              <a:t>Calculating the customer lifetime value (CLV) helps in understanding the long-term value of customers.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B52971-64A7-1A89-E0E4-49040FE4AB56}"/>
              </a:ext>
            </a:extLst>
          </p:cNvPr>
          <p:cNvSpPr/>
          <p:nvPr/>
        </p:nvSpPr>
        <p:spPr>
          <a:xfrm>
            <a:off x="2445474" y="3429000"/>
            <a:ext cx="2892053" cy="10001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Revenue Trends</a:t>
            </a:r>
          </a:p>
          <a:p>
            <a:r>
              <a:rPr lang="en-US" sz="1400" dirty="0"/>
              <a:t>Analyzing revenue trends over time helps in understanding the business performance.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762C11-2E18-8DE4-2856-5649B8095561}"/>
              </a:ext>
            </a:extLst>
          </p:cNvPr>
          <p:cNvSpPr/>
          <p:nvPr/>
        </p:nvSpPr>
        <p:spPr>
          <a:xfrm>
            <a:off x="8389086" y="2413591"/>
            <a:ext cx="3051542" cy="10154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Customized Marketing:</a:t>
            </a:r>
            <a:r>
              <a:rPr lang="en-US" sz="1100" dirty="0"/>
              <a:t> Use demographic insights to create targeted marketing campaigns that cater to the specific preferences of different customer segments. Personalized email campaigns and social media advertisements can be effective.</a:t>
            </a:r>
            <a:endParaRPr lang="en-IN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3319F7-2C20-7638-76BE-B93C9C35AF04}"/>
              </a:ext>
            </a:extLst>
          </p:cNvPr>
          <p:cNvSpPr/>
          <p:nvPr/>
        </p:nvSpPr>
        <p:spPr>
          <a:xfrm>
            <a:off x="5337535" y="2415912"/>
            <a:ext cx="3051542" cy="10154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Top 10% Contribution:</a:t>
            </a:r>
            <a:r>
              <a:rPr lang="en-US" sz="1100" dirty="0"/>
              <a:t> The top 10% of customers contribute significantly to the overall revenue, often accounting for more than half of the total sales. These high-value customers show a strong preference for premium genres and tend to rent frequently.</a:t>
            </a:r>
            <a:endParaRPr lang="en-IN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AF3DE1-A2CF-9DA2-6A03-0E6FC0089A9F}"/>
              </a:ext>
            </a:extLst>
          </p:cNvPr>
          <p:cNvSpPr/>
          <p:nvPr/>
        </p:nvSpPr>
        <p:spPr>
          <a:xfrm>
            <a:off x="8389072" y="4440754"/>
            <a:ext cx="3051559" cy="13548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Adjust Pricing Strategy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Dynamic Pricing:</a:t>
            </a:r>
            <a:r>
              <a:rPr lang="en-US" sz="1200" dirty="0"/>
              <a:t> Consider dynamic pricing models based on demand and rental duration.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Promotional Offers:</a:t>
            </a:r>
            <a:r>
              <a:rPr lang="en-US" sz="1200" dirty="0"/>
              <a:t> Introduce time-limited offers to boost rentals during off-peak periods.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8BFE78-7823-BDC0-95E4-0B10143DFB9E}"/>
              </a:ext>
            </a:extLst>
          </p:cNvPr>
          <p:cNvSpPr/>
          <p:nvPr/>
        </p:nvSpPr>
        <p:spPr>
          <a:xfrm>
            <a:off x="5337527" y="4454706"/>
            <a:ext cx="3062546" cy="13548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/>
              <a:t>Improve Customer Engagement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/>
              <a:t>Targeted Marketing:</a:t>
            </a:r>
            <a:r>
              <a:rPr lang="en-US" sz="1400"/>
              <a:t> Use customer demographics to create targeted marketing campaigns.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/>
              <a:t>Loyalty Programs:</a:t>
            </a:r>
            <a:r>
              <a:rPr lang="en-US" sz="1400"/>
              <a:t> Implement loyalty programs to encourage repeat rentals.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964-05F4-C260-EF07-D7CE18EB0ABD}"/>
              </a:ext>
            </a:extLst>
          </p:cNvPr>
          <p:cNvSpPr/>
          <p:nvPr/>
        </p:nvSpPr>
        <p:spPr>
          <a:xfrm>
            <a:off x="2434456" y="4429123"/>
            <a:ext cx="2892053" cy="1428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dirty="0"/>
              <a:t>Enhance Inventory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/>
              <a:t>Optimize Stock Levels:</a:t>
            </a:r>
            <a:r>
              <a:rPr lang="en-US" sz="1100" dirty="0"/>
              <a:t> Based on rental trends, adjust inventory to ensure popular genres and new releases are adequately stocked.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/>
              <a:t>Diversify Content:</a:t>
            </a:r>
            <a:r>
              <a:rPr lang="en-US" sz="1100" dirty="0"/>
              <a:t> Include a variety of genres to cater to a broader audience.</a:t>
            </a:r>
          </a:p>
          <a:p>
            <a:pPr algn="ctr"/>
            <a:endParaRPr lang="en-IN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7D5522-8560-C653-1234-0EF52DE8EA87}"/>
              </a:ext>
            </a:extLst>
          </p:cNvPr>
          <p:cNvSpPr/>
          <p:nvPr/>
        </p:nvSpPr>
        <p:spPr>
          <a:xfrm>
            <a:off x="8389069" y="294391"/>
            <a:ext cx="3051542" cy="1052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r>
              <a:rPr lang="en-US" sz="1100" b="1" dirty="0"/>
              <a:t>Customer Demographics</a:t>
            </a:r>
          </a:p>
          <a:p>
            <a:r>
              <a:rPr lang="en-US" sz="1100" dirty="0"/>
              <a:t>Understanding customer demographics such as age, gender, and location helps in targeting marketing </a:t>
            </a:r>
            <a:r>
              <a:rPr lang="en-US" sz="1100" dirty="0" err="1"/>
              <a:t>efforts.v</a:t>
            </a:r>
            <a:endParaRPr lang="en-US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FC28D8-32D9-A329-68D3-0E7459296B1A}"/>
              </a:ext>
            </a:extLst>
          </p:cNvPr>
          <p:cNvSpPr/>
          <p:nvPr/>
        </p:nvSpPr>
        <p:spPr>
          <a:xfrm>
            <a:off x="5348531" y="282760"/>
            <a:ext cx="3022145" cy="1052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r>
              <a:rPr lang="en-US" sz="1100" b="1" dirty="0"/>
              <a:t>Customer Demographics</a:t>
            </a:r>
          </a:p>
          <a:p>
            <a:r>
              <a:rPr lang="en-US" sz="1100" dirty="0"/>
              <a:t>Understanding customer demographics such as age, gender, and location helps in targeting marketing efforts.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655081-2BBC-48AC-7701-7BE9C8759173}"/>
              </a:ext>
            </a:extLst>
          </p:cNvPr>
          <p:cNvSpPr/>
          <p:nvPr/>
        </p:nvSpPr>
        <p:spPr>
          <a:xfrm>
            <a:off x="2445472" y="288916"/>
            <a:ext cx="2881037" cy="10567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r>
              <a:rPr lang="en-US" sz="1100" b="1" dirty="0"/>
              <a:t>Customer Demographics</a:t>
            </a:r>
          </a:p>
          <a:p>
            <a:r>
              <a:rPr lang="en-US" sz="1100" dirty="0"/>
              <a:t>Understanding customer demographics such as age, gender, and location helps in targeting marketing efforts.</a:t>
            </a:r>
          </a:p>
        </p:txBody>
      </p:sp>
    </p:spTree>
    <p:extLst>
      <p:ext uri="{BB962C8B-B14F-4D97-AF65-F5344CB8AC3E}">
        <p14:creationId xmlns:p14="http://schemas.microsoft.com/office/powerpoint/2010/main" val="2677726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379</Words>
  <Application>Microsoft Office PowerPoint</Application>
  <PresentationFormat>Widescreen</PresentationFormat>
  <Paragraphs>113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Movie Rental Analytics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Karaj Miglani</dc:creator>
  <cp:lastModifiedBy>Karaj Miglani</cp:lastModifiedBy>
  <cp:revision>2</cp:revision>
  <dcterms:created xsi:type="dcterms:W3CDTF">2024-06-25T13:28:35Z</dcterms:created>
  <dcterms:modified xsi:type="dcterms:W3CDTF">2024-06-25T13:55:09Z</dcterms:modified>
</cp:coreProperties>
</file>