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99" r:id="rId4"/>
    <p:sldId id="319" r:id="rId5"/>
    <p:sldId id="295" r:id="rId6"/>
    <p:sldId id="298" r:id="rId7"/>
    <p:sldId id="296" r:id="rId8"/>
    <p:sldId id="300" r:id="rId9"/>
    <p:sldId id="301" r:id="rId10"/>
    <p:sldId id="317" r:id="rId11"/>
    <p:sldId id="316" r:id="rId12"/>
    <p:sldId id="318" r:id="rId13"/>
    <p:sldId id="302" r:id="rId14"/>
    <p:sldId id="304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10"/>
    <a:srgbClr val="4E8F00"/>
    <a:srgbClr val="769117"/>
    <a:srgbClr val="5E7278"/>
    <a:srgbClr val="6F868D"/>
    <a:srgbClr val="0C234B"/>
    <a:srgbClr val="333333"/>
    <a:srgbClr val="C8D9D8"/>
    <a:srgbClr val="AB0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/>
    <p:restoredTop sz="87080"/>
  </p:normalViewPr>
  <p:slideViewPr>
    <p:cSldViewPr snapToGrid="0" snapToObjects="1">
      <p:cViewPr varScale="1">
        <p:scale>
          <a:sx n="83" d="100"/>
          <a:sy n="83" d="100"/>
        </p:scale>
        <p:origin x="19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9F91E-C535-A04A-B9DA-825E0E1A8602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E25AD-C814-CF4A-A479-93A6AF28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last 4.5 years, I have been working on problems in health care IS. Particularly, I focus on digital health and preventive care applications. I use a combination of analytics approaches including network science, Bayes modeling, machine learning and classical approaches such as structural equation modeling, multilevel modeling and data mining methods to solve specific research questions. </a:t>
            </a:r>
          </a:p>
          <a:p>
            <a:endParaRPr lang="en-US" dirty="0"/>
          </a:p>
          <a:p>
            <a:r>
              <a:rPr lang="en-US" dirty="0"/>
              <a:t>My undergraduate degree is in engineering and my masters in management. I have some work experience in software development and automotive and manufacturing analytics.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44697-037A-425D-B47B-F10271CEEF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8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last 4.5 years, I have been working on problems in health care IS. Particularly, I focus on digital health and preventive care applications. I use a combination of analytics approaches including network science, Bayes modeling, machine learning and classical approaches such as structural equation modeling, multilevel modeling and data mining methods to solve specific research questions. </a:t>
            </a:r>
          </a:p>
          <a:p>
            <a:endParaRPr lang="en-US" dirty="0"/>
          </a:p>
          <a:p>
            <a:r>
              <a:rPr lang="en-US" dirty="0"/>
              <a:t>My undergraduate degree is in engineering and my masters in management. I have some work experience in software development and automotive and manufacturing analytics.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44697-037A-425D-B47B-F10271CEEF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Kahoot.it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E25AD-C814-CF4A-A479-93A6AF28C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Everything is derived from mathematics and computer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E25AD-C814-CF4A-A479-93A6AF28C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344319"/>
          </a:xfrm>
        </p:spPr>
        <p:txBody>
          <a:bodyPr/>
          <a:lstStyle>
            <a:lvl1pPr marL="0" indent="0" algn="ctr">
              <a:buNone/>
              <a:defRPr>
                <a:solidFill>
                  <a:srgbClr val="6F868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Sample text or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6812" y="5729514"/>
            <a:ext cx="2256972" cy="1128486"/>
          </a:xfrm>
          <a:prstGeom prst="rect">
            <a:avLst/>
          </a:prstGeom>
        </p:spPr>
      </p:pic>
      <p:pic>
        <p:nvPicPr>
          <p:cNvPr id="8" name="Picture 7" descr="triangles_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23" y="1977326"/>
            <a:ext cx="606552" cy="82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6D338-1F07-3746-8247-25495E281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65443" y="2240801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4723271" y="2240801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2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291" y="0"/>
            <a:ext cx="7772400" cy="110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>
                <a:solidFill>
                  <a:srgbClr val="0C234B"/>
                </a:solidFill>
              </a:rPr>
              <a:t>SAMPLE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930172" y="2696278"/>
            <a:ext cx="3845859" cy="141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909957" y="2355445"/>
            <a:ext cx="3845859" cy="35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>
                <a:solidFill>
                  <a:srgbClr val="AB052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PARAGRAPH TITLE</a:t>
            </a:r>
          </a:p>
        </p:txBody>
      </p:sp>
    </p:spTree>
    <p:extLst>
      <p:ext uri="{BB962C8B-B14F-4D97-AF65-F5344CB8AC3E}">
        <p14:creationId xmlns:p14="http://schemas.microsoft.com/office/powerpoint/2010/main" val="25759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5291" y="0"/>
            <a:ext cx="7772400" cy="110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>
                <a:solidFill>
                  <a:srgbClr val="0C234B"/>
                </a:solidFill>
              </a:rPr>
              <a:t>SAMPLE HEADER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987377" y="2003330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3" hasCustomPrompt="1"/>
          </p:nvPr>
        </p:nvSpPr>
        <p:spPr>
          <a:xfrm>
            <a:off x="4772589" y="2003330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291" y="0"/>
            <a:ext cx="7772400" cy="110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>
                <a:solidFill>
                  <a:srgbClr val="0C234B"/>
                </a:solidFill>
              </a:rPr>
              <a:t>SAMPLE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209963" y="2875352"/>
            <a:ext cx="6467763" cy="131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291" y="0"/>
            <a:ext cx="7772400" cy="110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>
                <a:solidFill>
                  <a:srgbClr val="0C234B"/>
                </a:solidFill>
              </a:rPr>
              <a:t>SAMPLE HEADER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944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938724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3560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79135" y="1843553"/>
            <a:ext cx="2255330" cy="221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3049915" y="192167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49915" y="5030957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912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riangle_page#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6619893"/>
            <a:ext cx="435864" cy="2407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512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163" y="3885257"/>
            <a:ext cx="6946430" cy="144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1576" y="6558724"/>
            <a:ext cx="398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F1214C19-7B70-E548-A608-340680BFD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4DD82C5-8C06-5244-826E-AD6F5C825BB8}"/>
              </a:ext>
            </a:extLst>
          </p:cNvPr>
          <p:cNvSpPr txBox="1">
            <a:spLocks/>
          </p:cNvSpPr>
          <p:nvPr userDrawn="1"/>
        </p:nvSpPr>
        <p:spPr>
          <a:xfrm>
            <a:off x="5159828" y="6492875"/>
            <a:ext cx="3984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Bookman Old Style Regular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Introductory workshop on data science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7376D52-9609-5543-A590-05EC7EA5D023}"/>
              </a:ext>
            </a:extLst>
          </p:cNvPr>
          <p:cNvSpPr txBox="1">
            <a:spLocks/>
          </p:cNvSpPr>
          <p:nvPr userDrawn="1"/>
        </p:nvSpPr>
        <p:spPr>
          <a:xfrm>
            <a:off x="91440" y="6492875"/>
            <a:ext cx="3714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Bookman Old Style Regular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 1 – Session 1</a:t>
            </a:r>
          </a:p>
        </p:txBody>
      </p:sp>
    </p:spTree>
    <p:extLst>
      <p:ext uri="{BB962C8B-B14F-4D97-AF65-F5344CB8AC3E}">
        <p14:creationId xmlns:p14="http://schemas.microsoft.com/office/powerpoint/2010/main" val="18025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C234B"/>
          </a:solidFill>
          <a:latin typeface="Verdana"/>
          <a:ea typeface="+mj-ea"/>
          <a:cs typeface="Verdana"/>
        </a:defRPr>
      </a:lvl1pPr>
    </p:titleStyle>
    <p:bodyStyle>
      <a:lvl1pPr marL="342900" indent="-342900" algn="ctr" defTabSz="457200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2000" kern="1200">
          <a:solidFill>
            <a:srgbClr val="6F868D"/>
          </a:solidFill>
          <a:latin typeface="Verdana"/>
          <a:ea typeface="+mn-ea"/>
          <a:cs typeface="Verdana"/>
        </a:defRPr>
      </a:lvl1pPr>
      <a:lvl2pPr marL="742950" indent="-285750" algn="ctr" defTabSz="457200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1600" kern="1200">
          <a:solidFill>
            <a:srgbClr val="6F868D"/>
          </a:solidFill>
          <a:latin typeface="Verdana"/>
          <a:ea typeface="+mn-ea"/>
          <a:cs typeface="Verdana"/>
        </a:defRPr>
      </a:lvl2pPr>
      <a:lvl3pPr marL="1143000" indent="-228600" algn="ctr" defTabSz="457200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1200" kern="1200">
          <a:solidFill>
            <a:srgbClr val="6F868D"/>
          </a:solidFill>
          <a:latin typeface="Verdana"/>
          <a:ea typeface="+mn-ea"/>
          <a:cs typeface="Verdana"/>
        </a:defRPr>
      </a:lvl3pPr>
      <a:lvl4pPr marL="1600200" indent="-228600" algn="ctr" defTabSz="457200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1200" kern="1200">
          <a:solidFill>
            <a:srgbClr val="6F868D"/>
          </a:solidFill>
          <a:latin typeface="Verdana"/>
          <a:ea typeface="+mn-ea"/>
          <a:cs typeface="Verdana"/>
        </a:defRPr>
      </a:lvl4pPr>
      <a:lvl5pPr marL="2057400" indent="-228600" algn="ctr" defTabSz="457200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1200" kern="1200">
          <a:solidFill>
            <a:srgbClr val="6F868D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rthiks@email.arizon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" TargetMode="External"/><Relationship Id="rId13" Type="http://schemas.openxmlformats.org/officeDocument/2006/relationships/hyperlink" Target="https://www.anaconda.com/download/#macos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colab.research.google.com/notebooks/welcome.ipynb" TargetMode="External"/><Relationship Id="rId12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loud.google.com/" TargetMode="External"/><Relationship Id="rId11" Type="http://schemas.openxmlformats.org/officeDocument/2006/relationships/hyperlink" Target="https://www.rstudio.com/" TargetMode="External"/><Relationship Id="rId5" Type="http://schemas.openxmlformats.org/officeDocument/2006/relationships/hyperlink" Target="https://community.cloud.databricks.com/" TargetMode="External"/><Relationship Id="rId15" Type="http://schemas.openxmlformats.org/officeDocument/2006/relationships/hyperlink" Target="https://www.cloudera.com/downloads/quickstart_vms/5-13.html" TargetMode="External"/><Relationship Id="rId10" Type="http://schemas.openxmlformats.org/officeDocument/2006/relationships/hyperlink" Target="https://cran.r-project.org/mirrors.html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://pythonanywhere.com/" TargetMode="External"/><Relationship Id="rId14" Type="http://schemas.openxmlformats.org/officeDocument/2006/relationships/hyperlink" Target="https://jupyter.org/instal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pad.net/p/IntroDataScience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6055" y="3611632"/>
            <a:ext cx="7784756" cy="134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Karthik Srinivasan</a:t>
            </a:r>
          </a:p>
          <a:p>
            <a:r>
              <a:rPr lang="en-US" sz="1600" dirty="0">
                <a:hlinkClick r:id="rId2"/>
              </a:rPr>
              <a:t>karthiks@email.arizona.edu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E744C56-A0EA-044E-8F6B-EBE4FE380855}"/>
              </a:ext>
            </a:extLst>
          </p:cNvPr>
          <p:cNvSpPr txBox="1">
            <a:spLocks/>
          </p:cNvSpPr>
          <p:nvPr/>
        </p:nvSpPr>
        <p:spPr>
          <a:xfrm>
            <a:off x="556055" y="236242"/>
            <a:ext cx="7784756" cy="8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</a:rPr>
              <a:t>Department of Management Information Systems 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Eller College of Management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University of Arizona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F887F2-0FA6-CE4A-9AF4-D4312E5EA9ED}"/>
              </a:ext>
            </a:extLst>
          </p:cNvPr>
          <p:cNvSpPr txBox="1">
            <a:spLocks/>
          </p:cNvSpPr>
          <p:nvPr/>
        </p:nvSpPr>
        <p:spPr>
          <a:xfrm>
            <a:off x="612166" y="1928442"/>
            <a:ext cx="7902145" cy="1518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rgbClr val="0C234B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800" dirty="0"/>
              <a:t>Session 1 – Topics in Data Science</a:t>
            </a:r>
            <a:br>
              <a:rPr lang="en-US" sz="2800" dirty="0"/>
            </a:br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DC17D-CC29-CB4F-BA66-5E671B99865B}"/>
              </a:ext>
            </a:extLst>
          </p:cNvPr>
          <p:cNvSpPr txBox="1">
            <a:spLocks/>
          </p:cNvSpPr>
          <p:nvPr/>
        </p:nvSpPr>
        <p:spPr>
          <a:xfrm>
            <a:off x="670861" y="1261266"/>
            <a:ext cx="7784756" cy="50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Day 1 – Introductory Workshop on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2632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190BD-5722-2D41-BA61-B14DE6F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5145-FE5D-BA4C-A866-B47898455F79}"/>
              </a:ext>
            </a:extLst>
          </p:cNvPr>
          <p:cNvSpPr txBox="1"/>
          <p:nvPr/>
        </p:nvSpPr>
        <p:spPr>
          <a:xfrm>
            <a:off x="985263" y="235538"/>
            <a:ext cx="715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Questions/problems and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3411-25B7-C74B-93A2-541F2C8789E2}"/>
              </a:ext>
            </a:extLst>
          </p:cNvPr>
          <p:cNvSpPr txBox="1"/>
          <p:nvPr/>
        </p:nvSpPr>
        <p:spPr>
          <a:xfrm>
            <a:off x="568563" y="1941103"/>
            <a:ext cx="5320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and data warehouse (OLTP/OLAP) based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the top 10 customers whose whose name starts with ‘P’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average values of salaries in each city of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Native Indian community has highest population in Alabama above the age of 35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commonly called as analytics in industry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3A2C6-46D5-0D44-9A99-5A3ABECA25C0}"/>
              </a:ext>
            </a:extLst>
          </p:cNvPr>
          <p:cNvSpPr txBox="1"/>
          <p:nvPr/>
        </p:nvSpPr>
        <p:spPr>
          <a:xfrm>
            <a:off x="6197323" y="4422475"/>
            <a:ext cx="25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Business intelligence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20A7-F501-F04A-84C4-118974093B06}"/>
              </a:ext>
            </a:extLst>
          </p:cNvPr>
          <p:cNvSpPr txBox="1"/>
          <p:nvPr/>
        </p:nvSpPr>
        <p:spPr>
          <a:xfrm>
            <a:off x="2774197" y="1041234"/>
            <a:ext cx="32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Querying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B840B-BC9F-6F49-8BC4-7297B9C0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82" y="2455896"/>
            <a:ext cx="2379594" cy="1759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94E07-9204-6F4D-9D8D-68C27543E89E}"/>
              </a:ext>
            </a:extLst>
          </p:cNvPr>
          <p:cNvSpPr txBox="1"/>
          <p:nvPr/>
        </p:nvSpPr>
        <p:spPr>
          <a:xfrm>
            <a:off x="568563" y="5549407"/>
            <a:ext cx="8214102" cy="783193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answer is already in the data. No complicated mathematical function or algorithm need to be applied. Question can be framed 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37833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190BD-5722-2D41-BA61-B14DE6F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5145-FE5D-BA4C-A866-B47898455F79}"/>
              </a:ext>
            </a:extLst>
          </p:cNvPr>
          <p:cNvSpPr txBox="1"/>
          <p:nvPr/>
        </p:nvSpPr>
        <p:spPr>
          <a:xfrm>
            <a:off x="985263" y="235538"/>
            <a:ext cx="715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Questions/problems and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3411-25B7-C74B-93A2-541F2C8789E2}"/>
              </a:ext>
            </a:extLst>
          </p:cNvPr>
          <p:cNvSpPr txBox="1"/>
          <p:nvPr/>
        </p:nvSpPr>
        <p:spPr>
          <a:xfrm>
            <a:off x="903928" y="1795808"/>
            <a:ext cx="483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Maximize/Minimize subject to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best value in limited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Finding optimal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3A2C6-46D5-0D44-9A99-5A3ABECA25C0}"/>
              </a:ext>
            </a:extLst>
          </p:cNvPr>
          <p:cNvSpPr txBox="1"/>
          <p:nvPr/>
        </p:nvSpPr>
        <p:spPr>
          <a:xfrm>
            <a:off x="5996483" y="3192521"/>
            <a:ext cx="28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776-433C-E14C-A54B-FCC240DE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83" y="1054966"/>
            <a:ext cx="2794000" cy="223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61E98-9426-6E49-8A2B-48C0B64C665F}"/>
              </a:ext>
            </a:extLst>
          </p:cNvPr>
          <p:cNvSpPr txBox="1"/>
          <p:nvPr/>
        </p:nvSpPr>
        <p:spPr>
          <a:xfrm>
            <a:off x="832824" y="3870864"/>
            <a:ext cx="5381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relation between X and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much does Y change for a unit change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factors causing change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factors differentiating group A and group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D6073-97DD-EA47-A869-862721DF997D}"/>
              </a:ext>
            </a:extLst>
          </p:cNvPr>
          <p:cNvSpPr txBox="1"/>
          <p:nvPr/>
        </p:nvSpPr>
        <p:spPr>
          <a:xfrm>
            <a:off x="5905076" y="5440524"/>
            <a:ext cx="28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Statistics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41F07-A2F5-3A48-82F0-8B8EA1BC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06" y="3599177"/>
            <a:ext cx="2536943" cy="1910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B9409-3C4A-2942-80CA-190FE588E581}"/>
              </a:ext>
            </a:extLst>
          </p:cNvPr>
          <p:cNvSpPr txBox="1"/>
          <p:nvPr/>
        </p:nvSpPr>
        <p:spPr>
          <a:xfrm>
            <a:off x="2428941" y="926952"/>
            <a:ext cx="426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Quantitative modeling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A652B-17DA-EB4B-A7A3-1DDD09FC353B}"/>
              </a:ext>
            </a:extLst>
          </p:cNvPr>
          <p:cNvSpPr txBox="1"/>
          <p:nvPr/>
        </p:nvSpPr>
        <p:spPr>
          <a:xfrm>
            <a:off x="576381" y="5947880"/>
            <a:ext cx="8214102" cy="442674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Identify patterns and quantify using numbers, equations and inequations  </a:t>
            </a:r>
          </a:p>
        </p:txBody>
      </p:sp>
    </p:spTree>
    <p:extLst>
      <p:ext uri="{BB962C8B-B14F-4D97-AF65-F5344CB8AC3E}">
        <p14:creationId xmlns:p14="http://schemas.microsoft.com/office/powerpoint/2010/main" val="408058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190BD-5722-2D41-BA61-B14DE6F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5145-FE5D-BA4C-A866-B47898455F79}"/>
              </a:ext>
            </a:extLst>
          </p:cNvPr>
          <p:cNvSpPr txBox="1"/>
          <p:nvPr/>
        </p:nvSpPr>
        <p:spPr>
          <a:xfrm>
            <a:off x="985263" y="235538"/>
            <a:ext cx="715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Questions/problems and approaches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07152-DF92-D541-96DA-6A285244C8F5}"/>
              </a:ext>
            </a:extLst>
          </p:cNvPr>
          <p:cNvSpPr txBox="1"/>
          <p:nvPr/>
        </p:nvSpPr>
        <p:spPr>
          <a:xfrm>
            <a:off x="245251" y="2127531"/>
            <a:ext cx="4515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frequent patterns of commonly bought products in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given data, predict value of Y in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the dog in the image of a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a person’s movie watching pattern, what is the next movie she would want to 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groups of customers with similar purchase patterns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9AE4D-B845-494A-A46B-6B5C11B39FAF}"/>
              </a:ext>
            </a:extLst>
          </p:cNvPr>
          <p:cNvSpPr txBox="1"/>
          <p:nvPr/>
        </p:nvSpPr>
        <p:spPr>
          <a:xfrm>
            <a:off x="5258256" y="5135764"/>
            <a:ext cx="371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mining, deep learning, predictive modeling, pattern mining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20A7-F501-F04A-84C4-118974093B06}"/>
              </a:ext>
            </a:extLst>
          </p:cNvPr>
          <p:cNvSpPr txBox="1"/>
          <p:nvPr/>
        </p:nvSpPr>
        <p:spPr>
          <a:xfrm>
            <a:off x="3456845" y="1112659"/>
            <a:ext cx="25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Algorithmic modeling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6FF2A54-3B8E-3E44-8615-C80E0BCFE8CA}"/>
              </a:ext>
            </a:extLst>
          </p:cNvPr>
          <p:cNvGrpSpPr>
            <a:grpSpLocks/>
          </p:cNvGrpSpPr>
          <p:nvPr/>
        </p:nvGrpSpPr>
        <p:grpSpPr bwMode="auto">
          <a:xfrm>
            <a:off x="5005372" y="1863754"/>
            <a:ext cx="4064668" cy="3300043"/>
            <a:chOff x="0" y="0"/>
            <a:chExt cx="5200" cy="448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17218B4-62E2-2C45-BB31-D543FCEAA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9" t="381" r="6496" b="954"/>
            <a:stretch>
              <a:fillRect/>
            </a:stretch>
          </p:blipFill>
          <p:spPr bwMode="auto">
            <a:xfrm>
              <a:off x="128" y="96"/>
              <a:ext cx="4944" cy="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9530D96-9A6C-2B4E-A724-08C75CA4B2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00" cy="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A7F76B-D51E-9640-AAE7-9FDDB69AA19E}"/>
              </a:ext>
            </a:extLst>
          </p:cNvPr>
          <p:cNvSpPr txBox="1"/>
          <p:nvPr/>
        </p:nvSpPr>
        <p:spPr>
          <a:xfrm>
            <a:off x="552713" y="5877196"/>
            <a:ext cx="8393605" cy="783193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Iterative procedures is used to mine ‘what is’ to find ‘what will be’ in similar situations</a:t>
            </a:r>
          </a:p>
        </p:txBody>
      </p:sp>
    </p:spTree>
    <p:extLst>
      <p:ext uri="{BB962C8B-B14F-4D97-AF65-F5344CB8AC3E}">
        <p14:creationId xmlns:p14="http://schemas.microsoft.com/office/powerpoint/2010/main" val="237472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3B8E5-CFF0-BA42-BBDB-31029E5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A5D35-1132-C14C-9FB3-101D273C4D29}"/>
              </a:ext>
            </a:extLst>
          </p:cNvPr>
          <p:cNvSpPr txBox="1">
            <a:spLocks/>
          </p:cNvSpPr>
          <p:nvPr/>
        </p:nvSpPr>
        <p:spPr>
          <a:xfrm>
            <a:off x="304715" y="957720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97F-7A1C-C74B-BC12-BFFD3A12EA2B}"/>
              </a:ext>
            </a:extLst>
          </p:cNvPr>
          <p:cNvSpPr txBox="1"/>
          <p:nvPr/>
        </p:nvSpPr>
        <p:spPr>
          <a:xfrm>
            <a:off x="876623" y="189043"/>
            <a:ext cx="674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973EB-790E-4A43-BCD7-3C75A7DCC326}"/>
              </a:ext>
            </a:extLst>
          </p:cNvPr>
          <p:cNvSpPr txBox="1"/>
          <p:nvPr/>
        </p:nvSpPr>
        <p:spPr>
          <a:xfrm>
            <a:off x="687201" y="957720"/>
            <a:ext cx="77476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5 minutes, go through the questions we discussed in the previous 3 slides. Try to remember the pattern. </a:t>
            </a:r>
          </a:p>
          <a:p>
            <a:endParaRPr lang="en-US" sz="2400" dirty="0"/>
          </a:p>
          <a:p>
            <a:r>
              <a:rPr lang="en-US" sz="2400" dirty="0"/>
              <a:t>Imagine that a patient is admitted to the inpatient ward of a hospital. The healthcare information systems (HIS) consists of several tools used by the doctors and nurses for aiding decision-making and documenting treatment process. Assume that each time the doctor uses a system, a query is sent the HIS server.</a:t>
            </a:r>
          </a:p>
          <a:p>
            <a:endParaRPr lang="en-US" sz="2400" dirty="0"/>
          </a:p>
          <a:p>
            <a:r>
              <a:rPr lang="en-US" sz="2400" dirty="0"/>
              <a:t>Identify the approach to be used in the HIS to retrieve each  of the following queries in the quiz. Click on the below link to respond: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kahoot.it</a:t>
            </a:r>
            <a:r>
              <a:rPr lang="en-US" sz="2400" dirty="0"/>
              <a:t>/ (Game pin: </a:t>
            </a:r>
            <a:r>
              <a:rPr lang="en-US" sz="2400" b="1" dirty="0"/>
              <a:t>812760)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60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3B8E5-CFF0-BA42-BBDB-31029E5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A5D35-1132-C14C-9FB3-101D273C4D2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685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97F-7A1C-C74B-BC12-BFFD3A12EA2B}"/>
              </a:ext>
            </a:extLst>
          </p:cNvPr>
          <p:cNvSpPr txBox="1"/>
          <p:nvPr/>
        </p:nvSpPr>
        <p:spPr>
          <a:xfrm>
            <a:off x="876623" y="189043"/>
            <a:ext cx="674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Preparing for Day 2 – Session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30A57-CB0E-1C46-87B6-9D5BB5F260E3}"/>
              </a:ext>
            </a:extLst>
          </p:cNvPr>
          <p:cNvSpPr txBox="1"/>
          <p:nvPr/>
        </p:nvSpPr>
        <p:spPr>
          <a:xfrm>
            <a:off x="548328" y="926413"/>
            <a:ext cx="82857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accounts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Github</a:t>
            </a:r>
            <a:r>
              <a:rPr lang="en-US" sz="2400" dirty="0"/>
              <a:t> (or bitbucket) to share and archive your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Stackoverflow</a:t>
            </a:r>
            <a:r>
              <a:rPr lang="en-US" sz="2400" dirty="0"/>
              <a:t> to ask questions, contribute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Kaggle</a:t>
            </a:r>
            <a:r>
              <a:rPr lang="en-US" sz="2400" dirty="0"/>
              <a:t> to download great datasets, learn, compete, interact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Databricks community platform</a:t>
            </a:r>
            <a:r>
              <a:rPr lang="en-US" sz="2400" dirty="0"/>
              <a:t> to run spark programs </a:t>
            </a:r>
            <a:r>
              <a:rPr lang="en-US" sz="2400" dirty="0">
                <a:hlinkClick r:id="rId6"/>
              </a:rPr>
              <a:t>Google cloud platform</a:t>
            </a:r>
            <a:r>
              <a:rPr lang="en-US" sz="2400" dirty="0"/>
              <a:t> for setting up multi-cluster Hadoop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Google colaboratory </a:t>
            </a:r>
            <a:r>
              <a:rPr lang="en-US" sz="2400" dirty="0"/>
              <a:t>for programming and deep learning tutorials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 Studio Cloud</a:t>
            </a:r>
            <a:r>
              <a:rPr lang="en-US" sz="2400" dirty="0"/>
              <a:t>, </a:t>
            </a:r>
            <a:r>
              <a:rPr lang="en-US" sz="2400" dirty="0">
                <a:hlinkClick r:id="rId9"/>
              </a:rPr>
              <a:t>Python Anywhere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Download: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10"/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hlinkClick r:id="rId11"/>
              </a:rPr>
              <a:t>Rstudio</a:t>
            </a:r>
            <a:r>
              <a:rPr lang="en-US" sz="2400" dirty="0"/>
              <a:t>, </a:t>
            </a:r>
            <a:r>
              <a:rPr lang="en-US" sz="2400" dirty="0">
                <a:hlinkClick r:id="rId12"/>
              </a:rPr>
              <a:t>Python</a:t>
            </a:r>
            <a:r>
              <a:rPr lang="en-US" sz="2400" dirty="0"/>
              <a:t>, </a:t>
            </a:r>
            <a:r>
              <a:rPr lang="en-US" sz="2400" dirty="0">
                <a:hlinkClick r:id="rId13"/>
              </a:rPr>
              <a:t>Anaconda</a:t>
            </a:r>
            <a:r>
              <a:rPr lang="en-US" sz="2400" dirty="0"/>
              <a:t>, </a:t>
            </a:r>
            <a:r>
              <a:rPr lang="en-US" sz="2400" dirty="0">
                <a:hlinkClick r:id="rId14"/>
              </a:rPr>
              <a:t>Jupyter notebook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15"/>
              </a:rPr>
              <a:t>Cloudera quickstart VM</a:t>
            </a:r>
            <a:r>
              <a:rPr lang="en-US" sz="2400" dirty="0"/>
              <a:t> to run a singe node Hadoop cluster on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84678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64" y="2936511"/>
            <a:ext cx="7772400" cy="1103313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4B884-7AF1-7444-8F9D-05617244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B1A08-C33C-B74D-A0F3-1EB6CE0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E2F4-0692-3B45-A18A-3B19585E8BA9}"/>
              </a:ext>
            </a:extLst>
          </p:cNvPr>
          <p:cNvSpPr txBox="1"/>
          <p:nvPr/>
        </p:nvSpPr>
        <p:spPr>
          <a:xfrm>
            <a:off x="1750492" y="173545"/>
            <a:ext cx="562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 for this 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96E14-DBC3-F249-887B-8F6F0E168D53}"/>
              </a:ext>
            </a:extLst>
          </p:cNvPr>
          <p:cNvSpPr txBox="1"/>
          <p:nvPr/>
        </p:nvSpPr>
        <p:spPr>
          <a:xfrm>
            <a:off x="286606" y="2030699"/>
            <a:ext cx="8175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1 – Topics in Data Science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(5-6 pm)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2 – Introduction to Text Mining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(6-7 pm)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5631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1 – Topics in Text Mining and Web Mining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(5-6 pm)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2 – Hadoop-based software, Programming in data science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(6-7 pm)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5631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8CB58-1C0D-D243-BEFF-F1F636E4746C}"/>
              </a:ext>
            </a:extLst>
          </p:cNvPr>
          <p:cNvSpPr/>
          <p:nvPr/>
        </p:nvSpPr>
        <p:spPr>
          <a:xfrm>
            <a:off x="2075576" y="4939400"/>
            <a:ext cx="6154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Sessions by Karthik Srinivasan</a:t>
            </a:r>
          </a:p>
          <a:p>
            <a:pPr lvl="1"/>
            <a:r>
              <a:rPr lang="en-US" sz="2000" dirty="0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by </a:t>
            </a:r>
            <a:r>
              <a:rPr lang="en-US" sz="2000" dirty="0" err="1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Jiaheng</a:t>
            </a:r>
            <a:r>
              <a:rPr lang="en-US" sz="2000" dirty="0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5631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Xie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4C019-C03D-DF49-9B72-6EB4FF9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C280656-1214-0A45-8D75-04FB45F1CAC0}"/>
              </a:ext>
            </a:extLst>
          </p:cNvPr>
          <p:cNvSpPr txBox="1">
            <a:spLocks/>
          </p:cNvSpPr>
          <p:nvPr/>
        </p:nvSpPr>
        <p:spPr>
          <a:xfrm>
            <a:off x="617663" y="991892"/>
            <a:ext cx="7886700" cy="53004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dirty="0">
                <a:solidFill>
                  <a:schemeClr val="tx1"/>
                </a:solidFill>
              </a:rPr>
              <a:t>Session 1 (5-6pm)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day in the life of a data scientist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Collaborative group task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Topics in data science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Quiz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Preparing for Day 2 – Session 1 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/>
                </a:solidFill>
              </a:rPr>
              <a:t>Session 2 (6-7pm)</a:t>
            </a:r>
          </a:p>
          <a:p>
            <a:pPr marL="0" indent="0" algn="l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229A-041B-4C4E-8916-2EDE13CCEFFB}"/>
              </a:ext>
            </a:extLst>
          </p:cNvPr>
          <p:cNvSpPr txBox="1"/>
          <p:nvPr/>
        </p:nvSpPr>
        <p:spPr>
          <a:xfrm>
            <a:off x="1750492" y="173545"/>
            <a:ext cx="562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1 Contents</a:t>
            </a:r>
          </a:p>
        </p:txBody>
      </p:sp>
    </p:spTree>
    <p:extLst>
      <p:ext uri="{BB962C8B-B14F-4D97-AF65-F5344CB8AC3E}">
        <p14:creationId xmlns:p14="http://schemas.microsoft.com/office/powerpoint/2010/main" val="14865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4C019-C03D-DF49-9B72-6EB4FF9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C280656-1214-0A45-8D75-04FB45F1CAC0}"/>
              </a:ext>
            </a:extLst>
          </p:cNvPr>
          <p:cNvSpPr txBox="1">
            <a:spLocks/>
          </p:cNvSpPr>
          <p:nvPr/>
        </p:nvSpPr>
        <p:spPr>
          <a:xfrm>
            <a:off x="617663" y="991892"/>
            <a:ext cx="7886700" cy="53004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dirty="0">
                <a:solidFill>
                  <a:schemeClr val="tx1"/>
                </a:solidFill>
              </a:rPr>
              <a:t>Session 1 (5-6pm)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/>
                </a:solidFill>
              </a:rPr>
              <a:t>Session 2 (6-7pm)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Introduction to Hadoop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Collaborative group task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Hadoop based software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Programming in R/Python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Summarizing what we learnt</a:t>
            </a:r>
          </a:p>
          <a:p>
            <a:pPr marL="0" indent="0" algn="l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229A-041B-4C4E-8916-2EDE13CCEFFB}"/>
              </a:ext>
            </a:extLst>
          </p:cNvPr>
          <p:cNvSpPr txBox="1"/>
          <p:nvPr/>
        </p:nvSpPr>
        <p:spPr>
          <a:xfrm>
            <a:off x="1750492" y="173545"/>
            <a:ext cx="562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2 Contents</a:t>
            </a:r>
          </a:p>
        </p:txBody>
      </p:sp>
    </p:spTree>
    <p:extLst>
      <p:ext uri="{BB962C8B-B14F-4D97-AF65-F5344CB8AC3E}">
        <p14:creationId xmlns:p14="http://schemas.microsoft.com/office/powerpoint/2010/main" val="41119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D6B5-6F14-EC43-9838-40F1334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E-5DFE-4E8C-9F26-22976DCF52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26BDB-478E-C34D-872C-F8A755A332EC}"/>
              </a:ext>
            </a:extLst>
          </p:cNvPr>
          <p:cNvSpPr txBox="1"/>
          <p:nvPr/>
        </p:nvSpPr>
        <p:spPr>
          <a:xfrm>
            <a:off x="2185987" y="173545"/>
            <a:ext cx="42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Instructor – Karthik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283789C-7670-6742-AF5E-25B6E26BB96B}"/>
              </a:ext>
            </a:extLst>
          </p:cNvPr>
          <p:cNvSpPr>
            <a:spLocks noGrp="1"/>
          </p:cNvSpPr>
          <p:nvPr/>
        </p:nvSpPr>
        <p:spPr>
          <a:xfrm>
            <a:off x="3999622" y="3579442"/>
            <a:ext cx="4354479" cy="1141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7E9E2-899A-1C4C-BDF6-178ACF9A942A}"/>
              </a:ext>
            </a:extLst>
          </p:cNvPr>
          <p:cNvSpPr/>
          <p:nvPr/>
        </p:nvSpPr>
        <p:spPr>
          <a:xfrm>
            <a:off x="478628" y="913536"/>
            <a:ext cx="341471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interests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9FDDA-9577-F34F-A652-0E3C6C7005D3}"/>
              </a:ext>
            </a:extLst>
          </p:cNvPr>
          <p:cNvSpPr/>
          <p:nvPr/>
        </p:nvSpPr>
        <p:spPr>
          <a:xfrm>
            <a:off x="478628" y="3692010"/>
            <a:ext cx="377964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C1B7E568-CA77-8148-B215-948A5FDC9F1F}"/>
              </a:ext>
            </a:extLst>
          </p:cNvPr>
          <p:cNvSpPr>
            <a:spLocks noGrp="1"/>
          </p:cNvSpPr>
          <p:nvPr/>
        </p:nvSpPr>
        <p:spPr>
          <a:xfrm>
            <a:off x="478628" y="4421456"/>
            <a:ext cx="8108950" cy="99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Telecom. Engineering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(degree)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Software Development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Management (degree)  Automotive &amp; Manufacturing Analytics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PhD in MIS with focus on Health care IS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9FAE902-E6F3-A54B-AAE4-980CAE643DB2}"/>
              </a:ext>
            </a:extLst>
          </p:cNvPr>
          <p:cNvSpPr/>
          <p:nvPr/>
        </p:nvSpPr>
        <p:spPr>
          <a:xfrm>
            <a:off x="1035311" y="1738701"/>
            <a:ext cx="3222960" cy="1670676"/>
          </a:xfrm>
          <a:prstGeom prst="roundRect">
            <a:avLst/>
          </a:prstGeom>
          <a:solidFill>
            <a:srgbClr val="D5FC7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rtlCol="0" anchor="t" anchorCtr="0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domain</a:t>
            </a:r>
          </a:p>
          <a:p>
            <a:pPr marL="400050" lvl="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Healthcare 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Health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Preventive care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B86EF2-ECA5-7342-8D56-D11616A5066A}"/>
              </a:ext>
            </a:extLst>
          </p:cNvPr>
          <p:cNvSpPr/>
          <p:nvPr/>
        </p:nvSpPr>
        <p:spPr>
          <a:xfrm>
            <a:off x="4475882" y="1738701"/>
            <a:ext cx="3401957" cy="1670676"/>
          </a:xfrm>
          <a:prstGeom prst="roundRect">
            <a:avLst/>
          </a:prstGeom>
          <a:solidFill>
            <a:srgbClr val="76D6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marL="4000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science</a:t>
            </a:r>
          </a:p>
          <a:p>
            <a:pPr marL="4000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 modeling</a:t>
            </a:r>
          </a:p>
          <a:p>
            <a:pPr marL="4000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</a:p>
          <a:p>
            <a:pPr marL="4000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Classical approaches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831E6-DBDD-2B47-9EEC-4D8A2123DBB5}"/>
              </a:ext>
            </a:extLst>
          </p:cNvPr>
          <p:cNvGrpSpPr/>
          <p:nvPr/>
        </p:nvGrpSpPr>
        <p:grpSpPr>
          <a:xfrm>
            <a:off x="1161182" y="5404249"/>
            <a:ext cx="6629400" cy="914028"/>
            <a:chOff x="891667" y="5387313"/>
            <a:chExt cx="6629400" cy="9511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21C49B-81DC-574B-97D7-9E2A224670EE}"/>
                </a:ext>
              </a:extLst>
            </p:cNvPr>
            <p:cNvGrpSpPr/>
            <p:nvPr/>
          </p:nvGrpSpPr>
          <p:grpSpPr>
            <a:xfrm>
              <a:off x="891667" y="5387313"/>
              <a:ext cx="6629400" cy="951162"/>
              <a:chOff x="891667" y="5387313"/>
              <a:chExt cx="6629400" cy="95116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6A17FC-6B4D-6446-940D-3DD262576BC8}"/>
                  </a:ext>
                </a:extLst>
              </p:cNvPr>
              <p:cNvGrpSpPr/>
              <p:nvPr/>
            </p:nvGrpSpPr>
            <p:grpSpPr>
              <a:xfrm>
                <a:off x="891667" y="5387313"/>
                <a:ext cx="6629400" cy="951162"/>
                <a:chOff x="457200" y="4616297"/>
                <a:chExt cx="11094721" cy="178450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B8074E-8402-CE43-9BCF-1B5F1C0A88A7}"/>
                    </a:ext>
                  </a:extLst>
                </p:cNvPr>
                <p:cNvSpPr/>
                <p:nvPr/>
              </p:nvSpPr>
              <p:spPr>
                <a:xfrm>
                  <a:off x="457200" y="4616297"/>
                  <a:ext cx="11094721" cy="1784503"/>
                </a:xfrm>
                <a:prstGeom prst="rect">
                  <a:avLst/>
                </a:prstGeom>
                <a:solidFill>
                  <a:schemeClr val="bg2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C978330-7202-C947-914D-C77D49FCBEFD}"/>
                    </a:ext>
                  </a:extLst>
                </p:cNvPr>
                <p:cNvGrpSpPr/>
                <p:nvPr/>
              </p:nvGrpSpPr>
              <p:grpSpPr>
                <a:xfrm>
                  <a:off x="2691961" y="4834389"/>
                  <a:ext cx="4223222" cy="1418681"/>
                  <a:chOff x="3184991" y="5074657"/>
                  <a:chExt cx="4578934" cy="1418681"/>
                </a:xfrm>
              </p:grpSpPr>
              <p:pic>
                <p:nvPicPr>
                  <p:cNvPr id="27" name="Picture 26" descr="https://www.somaiya.edu/media/images/cropadd0c5d9-6273-4047-898e-61a0079134b6.jpg">
                    <a:extLst>
                      <a:ext uri="{FF2B5EF4-FFF2-40B4-BE49-F238E27FC236}">
                        <a16:creationId xmlns:a16="http://schemas.microsoft.com/office/drawing/2014/main" id="{7A06D387-DC22-524A-94D4-BF25524CE0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40897" y="5877836"/>
                    <a:ext cx="491446" cy="615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" name="Picture 27" descr="http://logok.org/wp-content/uploads/2014/03/Accenture-logo-1024x768.png">
                    <a:extLst>
                      <a:ext uri="{FF2B5EF4-FFF2-40B4-BE49-F238E27FC236}">
                        <a16:creationId xmlns:a16="http://schemas.microsoft.com/office/drawing/2014/main" id="{364E0EF8-C301-8649-B74B-4016A2F55E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6474" b="27934"/>
                  <a:stretch/>
                </p:blipFill>
                <p:spPr bwMode="auto">
                  <a:xfrm>
                    <a:off x="6396208" y="5096930"/>
                    <a:ext cx="1320233" cy="451438"/>
                  </a:xfrm>
                  <a:prstGeom prst="rect">
                    <a:avLst/>
                  </a:prstGeom>
                  <a:solidFill>
                    <a:srgbClr val="FFFFFF"/>
                  </a:solidFill>
                  <a:extLst/>
                </p:spPr>
              </p:pic>
              <p:pic>
                <p:nvPicPr>
                  <p:cNvPr id="29" name="Picture 28" descr="http://pallab.serc.iisc.ernet.in/probe/image/iisc_logo.png">
                    <a:extLst>
                      <a:ext uri="{FF2B5EF4-FFF2-40B4-BE49-F238E27FC236}">
                        <a16:creationId xmlns:a16="http://schemas.microsoft.com/office/drawing/2014/main" id="{49D1D1DC-F574-8448-BBFE-4A8D7BA279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4991" y="5074657"/>
                    <a:ext cx="835554" cy="7812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5E157F8-EC74-A54C-8227-5F7BF74DBD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98371" y="5945116"/>
                    <a:ext cx="1765554" cy="41654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2C28EEC-269F-F647-868C-48CFB3640A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1262" b="16931"/>
              <a:stretch/>
            </p:blipFill>
            <p:spPr>
              <a:xfrm>
                <a:off x="6128982" y="5509332"/>
                <a:ext cx="916627" cy="21553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E903B7E-6AA4-9049-9C79-E3E5ADDB4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935" y="5846817"/>
                <a:ext cx="442264" cy="414908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A08B0A-6AED-BF4C-8416-F63C65E91B29}"/>
                </a:ext>
              </a:extLst>
            </p:cNvPr>
            <p:cNvSpPr txBox="1"/>
            <p:nvPr/>
          </p:nvSpPr>
          <p:spPr>
            <a:xfrm>
              <a:off x="1105387" y="5873641"/>
              <a:ext cx="897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Mumbai University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53BD83-D699-7943-9378-111C388777BB}"/>
                </a:ext>
              </a:extLst>
            </p:cNvPr>
            <p:cNvSpPr txBox="1"/>
            <p:nvPr/>
          </p:nvSpPr>
          <p:spPr>
            <a:xfrm>
              <a:off x="1069201" y="5465170"/>
              <a:ext cx="1104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Indian Institute of Science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542CC5-3FBA-6749-BD9F-628EF0506BD8}"/>
                </a:ext>
              </a:extLst>
            </p:cNvPr>
            <p:cNvSpPr txBox="1"/>
            <p:nvPr/>
          </p:nvSpPr>
          <p:spPr>
            <a:xfrm>
              <a:off x="2858872" y="5439817"/>
              <a:ext cx="8909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Robert Bosch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28F9FC-B393-7B49-9EE5-42E61FF112E4}"/>
                </a:ext>
              </a:extLst>
            </p:cNvPr>
            <p:cNvSpPr txBox="1"/>
            <p:nvPr/>
          </p:nvSpPr>
          <p:spPr>
            <a:xfrm>
              <a:off x="2851120" y="5862893"/>
              <a:ext cx="926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Accenture Services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4826F1-9AEF-8646-AAB3-3D8DFBAA019D}"/>
                </a:ext>
              </a:extLst>
            </p:cNvPr>
            <p:cNvSpPr txBox="1"/>
            <p:nvPr/>
          </p:nvSpPr>
          <p:spPr>
            <a:xfrm>
              <a:off x="5003282" y="5497242"/>
              <a:ext cx="1125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ICICI bank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370D53-1B3E-9840-8FED-5D12D53E6186}"/>
                </a:ext>
              </a:extLst>
            </p:cNvPr>
            <p:cNvSpPr txBox="1"/>
            <p:nvPr/>
          </p:nvSpPr>
          <p:spPr>
            <a:xfrm>
              <a:off x="5014371" y="5879264"/>
              <a:ext cx="1340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Babha Atomic Research 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8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D6B5-6F14-EC43-9838-40F1334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E-5DFE-4E8C-9F26-22976DCF52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26BDB-478E-C34D-872C-F8A755A332EC}"/>
              </a:ext>
            </a:extLst>
          </p:cNvPr>
          <p:cNvSpPr txBox="1"/>
          <p:nvPr/>
        </p:nvSpPr>
        <p:spPr>
          <a:xfrm>
            <a:off x="2185987" y="173545"/>
            <a:ext cx="42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Instructor – </a:t>
            </a:r>
            <a:r>
              <a:rPr lang="en-US" sz="28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Jiaheng</a:t>
            </a:r>
            <a:endParaRPr lang="en-US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8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3B8E5-CFF0-BA42-BBDB-31029E5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A5D35-1132-C14C-9FB3-101D273C4D29}"/>
              </a:ext>
            </a:extLst>
          </p:cNvPr>
          <p:cNvSpPr txBox="1">
            <a:spLocks/>
          </p:cNvSpPr>
          <p:nvPr/>
        </p:nvSpPr>
        <p:spPr>
          <a:xfrm>
            <a:off x="109789" y="2058100"/>
            <a:ext cx="3462533" cy="33353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000" dirty="0">
                <a:solidFill>
                  <a:schemeClr val="tx1"/>
                </a:solidFill>
              </a:rPr>
              <a:t>Programming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Reading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Online search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Writing 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Presenting your findings 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Online 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97F-7A1C-C74B-BC12-BFFD3A12EA2B}"/>
              </a:ext>
            </a:extLst>
          </p:cNvPr>
          <p:cNvSpPr txBox="1"/>
          <p:nvPr/>
        </p:nvSpPr>
        <p:spPr>
          <a:xfrm>
            <a:off x="876623" y="189043"/>
            <a:ext cx="674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day in the life of a data scientist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9612E-61ED-584C-8D86-CC46E456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22" y="1918616"/>
            <a:ext cx="5571678" cy="3187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BF817-33D2-814F-9F10-BC58549614AD}"/>
              </a:ext>
            </a:extLst>
          </p:cNvPr>
          <p:cNvSpPr txBox="1"/>
          <p:nvPr/>
        </p:nvSpPr>
        <p:spPr>
          <a:xfrm>
            <a:off x="5362414" y="4910740"/>
            <a:ext cx="378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Photo credits: </a:t>
            </a:r>
            <a:r>
              <a:rPr lang="en-US" sz="1400" dirty="0" err="1"/>
              <a:t>gigaom.com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126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3B8E5-CFF0-BA42-BBDB-31029E5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A5D35-1132-C14C-9FB3-101D273C4D29}"/>
              </a:ext>
            </a:extLst>
          </p:cNvPr>
          <p:cNvSpPr txBox="1">
            <a:spLocks/>
          </p:cNvSpPr>
          <p:nvPr/>
        </p:nvSpPr>
        <p:spPr>
          <a:xfrm>
            <a:off x="617663" y="1072367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20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1pPr>
            <a:lvl2pPr marL="742950" indent="-28575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6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2pPr>
            <a:lvl3pPr marL="11430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3pPr>
            <a:lvl4pPr marL="16002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4pPr>
            <a:lvl5pPr marL="2057400" indent="-228600" algn="ctr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/>
              <a:buChar char="•"/>
              <a:defRPr sz="1200" kern="1200">
                <a:solidFill>
                  <a:srgbClr val="6F868D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Make groups of 3-5 members each. Discuss among yourselves (for 10 minutes) about the following questions: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What is Data science?</a:t>
            </a:r>
          </a:p>
          <a:p>
            <a:pPr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What are the topics in data science? </a:t>
            </a:r>
          </a:p>
          <a:p>
            <a:pPr algn="l">
              <a:buAutoNum type="arabicParenR"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Summarize your understanding in one slide (each group). You may place images, bulleted list of points or use infographics such as concept maps.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Link for the google slide is shared in this </a:t>
            </a:r>
            <a:r>
              <a:rPr lang="en-US" dirty="0" err="1">
                <a:solidFill>
                  <a:schemeClr val="tx1"/>
                </a:solidFill>
              </a:rPr>
              <a:t>etherpad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https://etherpad.net/p/IntroDataScience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97F-7A1C-C74B-BC12-BFFD3A12EA2B}"/>
              </a:ext>
            </a:extLst>
          </p:cNvPr>
          <p:cNvSpPr txBox="1"/>
          <p:nvPr/>
        </p:nvSpPr>
        <p:spPr>
          <a:xfrm>
            <a:off x="876623" y="189043"/>
            <a:ext cx="674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activity </a:t>
            </a:r>
          </a:p>
        </p:txBody>
      </p:sp>
    </p:spTree>
    <p:extLst>
      <p:ext uri="{BB962C8B-B14F-4D97-AF65-F5344CB8AC3E}">
        <p14:creationId xmlns:p14="http://schemas.microsoft.com/office/powerpoint/2010/main" val="31606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3B8E5-CFF0-BA42-BBDB-31029E5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A497F-7A1C-C74B-BC12-BFFD3A12EA2B}"/>
              </a:ext>
            </a:extLst>
          </p:cNvPr>
          <p:cNvSpPr txBox="1"/>
          <p:nvPr/>
        </p:nvSpPr>
        <p:spPr>
          <a:xfrm>
            <a:off x="876623" y="189043"/>
            <a:ext cx="674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Topics in data science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67F781-450C-0349-B4F6-B3BBA5ACADB0}"/>
              </a:ext>
            </a:extLst>
          </p:cNvPr>
          <p:cNvGrpSpPr/>
          <p:nvPr/>
        </p:nvGrpSpPr>
        <p:grpSpPr>
          <a:xfrm>
            <a:off x="570715" y="1318453"/>
            <a:ext cx="7782871" cy="5005716"/>
            <a:chOff x="-142535" y="1659416"/>
            <a:chExt cx="7782871" cy="500571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B03566-8227-C449-AD2D-22E5D642CCFC}"/>
                </a:ext>
              </a:extLst>
            </p:cNvPr>
            <p:cNvSpPr/>
            <p:nvPr/>
          </p:nvSpPr>
          <p:spPr>
            <a:xfrm>
              <a:off x="712922" y="2165576"/>
              <a:ext cx="2873873" cy="1596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Content Placeholder 4">
              <a:extLst>
                <a:ext uri="{FF2B5EF4-FFF2-40B4-BE49-F238E27FC236}">
                  <a16:creationId xmlns:a16="http://schemas.microsoft.com/office/drawing/2014/main" id="{806A5D35-1132-C14C-9FB3-101D273C4D29}"/>
                </a:ext>
              </a:extLst>
            </p:cNvPr>
            <p:cNvSpPr txBox="1">
              <a:spLocks/>
            </p:cNvSpPr>
            <p:nvPr/>
          </p:nvSpPr>
          <p:spPr>
            <a:xfrm>
              <a:off x="230841" y="1803826"/>
              <a:ext cx="2264386" cy="437313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ctr" defTabSz="457200" rtl="0" eaLnBrk="1" latinLnBrk="0" hangingPunct="1">
                <a:spcBef>
                  <a:spcPct val="20000"/>
                </a:spcBef>
                <a:buClr>
                  <a:srgbClr val="AB0520"/>
                </a:buClr>
                <a:buFont typeface="Arial"/>
                <a:buChar char="•"/>
                <a:defRPr sz="2000" kern="1200">
                  <a:solidFill>
                    <a:srgbClr val="6F868D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ctr" defTabSz="457200" rtl="0" eaLnBrk="1" latinLnBrk="0" hangingPunct="1">
                <a:spcBef>
                  <a:spcPct val="20000"/>
                </a:spcBef>
                <a:buClr>
                  <a:srgbClr val="AB0520"/>
                </a:buClr>
                <a:buFont typeface="Arial"/>
                <a:buChar char="•"/>
                <a:defRPr sz="1600" kern="1200">
                  <a:solidFill>
                    <a:srgbClr val="6F868D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ctr" defTabSz="457200" rtl="0" eaLnBrk="1" latinLnBrk="0" hangingPunct="1">
                <a:spcBef>
                  <a:spcPct val="20000"/>
                </a:spcBef>
                <a:buClr>
                  <a:srgbClr val="AB0520"/>
                </a:buClr>
                <a:buFont typeface="Arial"/>
                <a:buChar char="•"/>
                <a:defRPr sz="1200" kern="1200">
                  <a:solidFill>
                    <a:srgbClr val="6F868D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ctr" defTabSz="457200" rtl="0" eaLnBrk="1" latinLnBrk="0" hangingPunct="1">
                <a:spcBef>
                  <a:spcPct val="20000"/>
                </a:spcBef>
                <a:buClr>
                  <a:srgbClr val="AB0520"/>
                </a:buClr>
                <a:buFont typeface="Arial"/>
                <a:buChar char="•"/>
                <a:defRPr sz="1200" kern="1200">
                  <a:solidFill>
                    <a:srgbClr val="6F868D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ctr" defTabSz="457200" rtl="0" eaLnBrk="1" latinLnBrk="0" hangingPunct="1">
                <a:spcBef>
                  <a:spcPct val="20000"/>
                </a:spcBef>
                <a:buClr>
                  <a:srgbClr val="AB0520"/>
                </a:buClr>
                <a:buFont typeface="Arial"/>
                <a:buChar char="•"/>
                <a:defRPr sz="1200" kern="1200">
                  <a:solidFill>
                    <a:srgbClr val="6F868D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938FBF-478C-0842-93C4-852E7DBFF963}"/>
                </a:ext>
              </a:extLst>
            </p:cNvPr>
            <p:cNvGrpSpPr/>
            <p:nvPr/>
          </p:nvGrpSpPr>
          <p:grpSpPr>
            <a:xfrm>
              <a:off x="1132989" y="1769097"/>
              <a:ext cx="6507347" cy="4281392"/>
              <a:chOff x="318059" y="2380969"/>
              <a:chExt cx="4988099" cy="426005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FC7DEF-48C6-504E-85AC-94694B9DD6BD}"/>
                  </a:ext>
                </a:extLst>
              </p:cNvPr>
              <p:cNvSpPr/>
              <p:nvPr/>
            </p:nvSpPr>
            <p:spPr>
              <a:xfrm>
                <a:off x="318059" y="3637979"/>
                <a:ext cx="3545724" cy="3003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F5319A-5E73-F14C-AC6C-1ADBBCFD28F0}"/>
                  </a:ext>
                </a:extLst>
              </p:cNvPr>
              <p:cNvSpPr/>
              <p:nvPr/>
            </p:nvSpPr>
            <p:spPr>
              <a:xfrm>
                <a:off x="1033902" y="3775763"/>
                <a:ext cx="2566952" cy="19655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69610F-05D2-5247-8226-7D8C7AD58410}"/>
                  </a:ext>
                </a:extLst>
              </p:cNvPr>
              <p:cNvSpPr/>
              <p:nvPr/>
            </p:nvSpPr>
            <p:spPr>
              <a:xfrm>
                <a:off x="2690855" y="3444261"/>
                <a:ext cx="2615303" cy="199563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8715DF3-B588-A74A-A461-3B20CF53B8D7}"/>
                  </a:ext>
                </a:extLst>
              </p:cNvPr>
              <p:cNvSpPr/>
              <p:nvPr/>
            </p:nvSpPr>
            <p:spPr>
              <a:xfrm>
                <a:off x="1910103" y="2380969"/>
                <a:ext cx="1896493" cy="219642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47652D-2759-624A-80D3-9F823BE91FD1}"/>
                  </a:ext>
                </a:extLst>
              </p:cNvPr>
              <p:cNvSpPr/>
              <p:nvPr/>
            </p:nvSpPr>
            <p:spPr>
              <a:xfrm>
                <a:off x="2454982" y="4236195"/>
                <a:ext cx="806751" cy="877428"/>
              </a:xfrm>
              <a:prstGeom prst="ellipse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EDDE7-E8D5-8240-9C46-E4B6C58FF57D}"/>
                </a:ext>
              </a:extLst>
            </p:cNvPr>
            <p:cNvSpPr txBox="1"/>
            <p:nvPr/>
          </p:nvSpPr>
          <p:spPr>
            <a:xfrm>
              <a:off x="3305879" y="4484757"/>
              <a:ext cx="1556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b="1" dirty="0"/>
                <a:t>Machine learning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84237-5558-3F45-89CD-BF00A4E37D31}"/>
                </a:ext>
              </a:extLst>
            </p:cNvPr>
            <p:cNvSpPr txBox="1"/>
            <p:nvPr/>
          </p:nvSpPr>
          <p:spPr>
            <a:xfrm>
              <a:off x="3209928" y="5222654"/>
              <a:ext cx="133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b="1" dirty="0"/>
                <a:t>Artificial intelligence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4742DC-E513-5043-AC74-A73EBADC5A28}"/>
                </a:ext>
              </a:extLst>
            </p:cNvPr>
            <p:cNvSpPr txBox="1"/>
            <p:nvPr/>
          </p:nvSpPr>
          <p:spPr>
            <a:xfrm>
              <a:off x="4035056" y="3779083"/>
              <a:ext cx="979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b="1" dirty="0"/>
                <a:t>Data mining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50D71-1A15-C14F-A17A-6F515D99793A}"/>
                </a:ext>
              </a:extLst>
            </p:cNvPr>
            <p:cNvSpPr txBox="1"/>
            <p:nvPr/>
          </p:nvSpPr>
          <p:spPr>
            <a:xfrm>
              <a:off x="5324258" y="3130207"/>
              <a:ext cx="2171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Optimization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8FE88-FA2B-D24D-B6DF-5CA60EFF7D42}"/>
                </a:ext>
              </a:extLst>
            </p:cNvPr>
            <p:cNvSpPr txBox="1"/>
            <p:nvPr/>
          </p:nvSpPr>
          <p:spPr>
            <a:xfrm>
              <a:off x="3626792" y="2539548"/>
              <a:ext cx="1209317" cy="37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6A49F3-808E-1846-9DF5-8BE64EA988C3}"/>
                </a:ext>
              </a:extLst>
            </p:cNvPr>
            <p:cNvSpPr txBox="1"/>
            <p:nvPr/>
          </p:nvSpPr>
          <p:spPr>
            <a:xfrm>
              <a:off x="1132989" y="2399401"/>
              <a:ext cx="1893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Databases and Business Intelligence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2A92C2-D52E-3F4F-A1FF-F7285674E061}"/>
                </a:ext>
              </a:extLst>
            </p:cNvPr>
            <p:cNvSpPr/>
            <p:nvPr/>
          </p:nvSpPr>
          <p:spPr>
            <a:xfrm>
              <a:off x="2279915" y="3452359"/>
              <a:ext cx="2081661" cy="12400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Neuro-computing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2360E-F8C8-AB4F-ADEC-54F8E237A897}"/>
                </a:ext>
              </a:extLst>
            </p:cNvPr>
            <p:cNvSpPr txBox="1"/>
            <p:nvPr/>
          </p:nvSpPr>
          <p:spPr>
            <a:xfrm>
              <a:off x="2320945" y="4336125"/>
              <a:ext cx="1354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Imaging, text mining, etc.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41803-ED6C-9F47-B006-2E4E81976B7F}"/>
                </a:ext>
              </a:extLst>
            </p:cNvPr>
            <p:cNvSpPr txBox="1"/>
            <p:nvPr/>
          </p:nvSpPr>
          <p:spPr>
            <a:xfrm>
              <a:off x="5618240" y="1769096"/>
              <a:ext cx="1820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Quantitative modeling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E55582-FF3E-A84D-8FB3-3E6B5316C44F}"/>
                </a:ext>
              </a:extLst>
            </p:cNvPr>
            <p:cNvSpPr txBox="1"/>
            <p:nvPr/>
          </p:nvSpPr>
          <p:spPr>
            <a:xfrm>
              <a:off x="2009980" y="6018801"/>
              <a:ext cx="1820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Algorithmic modeling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AC709B-35DC-C547-9B29-31CED0C98D48}"/>
                </a:ext>
              </a:extLst>
            </p:cNvPr>
            <p:cNvSpPr txBox="1"/>
            <p:nvPr/>
          </p:nvSpPr>
          <p:spPr>
            <a:xfrm>
              <a:off x="-142535" y="1659416"/>
              <a:ext cx="1820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Conceptual modeling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586C43-BA7A-2342-9578-CABF4DAB094B}"/>
              </a:ext>
            </a:extLst>
          </p:cNvPr>
          <p:cNvSpPr txBox="1"/>
          <p:nvPr/>
        </p:nvSpPr>
        <p:spPr>
          <a:xfrm>
            <a:off x="2237850" y="4502926"/>
            <a:ext cx="122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Expert rules, Automata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AADA16-F188-1744-B276-90FD88F85768}"/>
              </a:ext>
            </a:extLst>
          </p:cNvPr>
          <p:cNvSpPr txBox="1"/>
          <p:nvPr/>
        </p:nvSpPr>
        <p:spPr>
          <a:xfrm>
            <a:off x="6389890" y="3280250"/>
            <a:ext cx="1760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Game theory, operations research, decision science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E37201-9CCF-9D47-876E-970D4D2B6079}"/>
              </a:ext>
            </a:extLst>
          </p:cNvPr>
          <p:cNvSpPr txBox="1"/>
          <p:nvPr/>
        </p:nvSpPr>
        <p:spPr>
          <a:xfrm>
            <a:off x="4300045" y="1620474"/>
            <a:ext cx="182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Econometrics, design of Experiments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79DEED-2999-F34F-9A92-D389F68C06DE}"/>
              </a:ext>
            </a:extLst>
          </p:cNvPr>
          <p:cNvSpPr txBox="1"/>
          <p:nvPr/>
        </p:nvSpPr>
        <p:spPr>
          <a:xfrm>
            <a:off x="4128740" y="3024028"/>
            <a:ext cx="155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7636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1084</Words>
  <Application>Microsoft Macintosh PowerPoint</Application>
  <PresentationFormat>On-screen Show (4:3)</PresentationFormat>
  <Paragraphs>171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 Regular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urdesign</dc:creator>
  <cp:lastModifiedBy>Srinivasan, Karthik - (karthiks)</cp:lastModifiedBy>
  <cp:revision>125</cp:revision>
  <dcterms:created xsi:type="dcterms:W3CDTF">2014-09-04T21:39:25Z</dcterms:created>
  <dcterms:modified xsi:type="dcterms:W3CDTF">2018-09-17T21:15:58Z</dcterms:modified>
</cp:coreProperties>
</file>