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31" r:id="rId3"/>
    <p:sldId id="330" r:id="rId4"/>
    <p:sldId id="282" r:id="rId5"/>
    <p:sldId id="283" r:id="rId6"/>
    <p:sldId id="285" r:id="rId7"/>
    <p:sldId id="336" r:id="rId8"/>
    <p:sldId id="284" r:id="rId9"/>
    <p:sldId id="319" r:id="rId10"/>
    <p:sldId id="286" r:id="rId11"/>
    <p:sldId id="334" r:id="rId12"/>
    <p:sldId id="287" r:id="rId13"/>
    <p:sldId id="288" r:id="rId14"/>
    <p:sldId id="333" r:id="rId15"/>
    <p:sldId id="289" r:id="rId16"/>
    <p:sldId id="290" r:id="rId17"/>
    <p:sldId id="291" r:id="rId18"/>
    <p:sldId id="337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35" r:id="rId27"/>
    <p:sldId id="320" r:id="rId28"/>
    <p:sldId id="322" r:id="rId29"/>
    <p:sldId id="327" r:id="rId30"/>
    <p:sldId id="33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74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4" autoAdjust="0"/>
    <p:restoredTop sz="93095"/>
  </p:normalViewPr>
  <p:slideViewPr>
    <p:cSldViewPr>
      <p:cViewPr varScale="1">
        <p:scale>
          <a:sx n="60" d="100"/>
          <a:sy n="60" d="100"/>
        </p:scale>
        <p:origin x="9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Bookman Old Style Regular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 smtClean="0">
                <a:latin typeface="Bookman Old Style Regular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 smtClean="0"/>
              <a:pPr>
                <a:defRPr/>
              </a:pPr>
              <a:t>12/5/18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Bookman Old Style Regular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 smtClean="0">
                <a:latin typeface="Bookman Old Style Regular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ookman Old Style Regular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ookman Old Style Regular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ookman Old Style Regular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ookman Old Style Regular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ookman Old Style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Miniworld are also called as universe of discourse.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0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record is also</a:t>
            </a:r>
            <a:r>
              <a:rPr lang="en-US" baseline="0" dirty="0"/>
              <a:t> called </a:t>
            </a:r>
            <a:r>
              <a:rPr lang="en-US" sz="1200" dirty="0"/>
              <a:t>instance/tuple/entry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record is also</a:t>
            </a:r>
            <a:r>
              <a:rPr lang="en-US" baseline="0" dirty="0"/>
              <a:t> called </a:t>
            </a:r>
            <a:r>
              <a:rPr lang="en-US" sz="1200" dirty="0"/>
              <a:t>instance/tuple/entry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3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record is </a:t>
            </a:r>
            <a:r>
              <a:rPr lang="en-US"/>
              <a:t>also</a:t>
            </a:r>
            <a:r>
              <a:rPr lang="en-US" baseline="0"/>
              <a:t> called </a:t>
            </a:r>
            <a:r>
              <a:rPr lang="en-US" sz="1200"/>
              <a:t>instance/tuple/entry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1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record is </a:t>
            </a:r>
            <a:r>
              <a:rPr lang="en-US"/>
              <a:t>also</a:t>
            </a:r>
            <a:r>
              <a:rPr lang="en-US" baseline="0"/>
              <a:t> called </a:t>
            </a:r>
            <a:r>
              <a:rPr lang="en-US" sz="1200"/>
              <a:t>instance/tuple/entry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6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the</a:t>
            </a:r>
            <a:r>
              <a:rPr lang="en-US" baseline="0" dirty="0"/>
              <a:t> reference textbook for more worked out examples. More practice is always recommended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6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bg1"/>
              </a:solidFill>
              <a:latin typeface="Bookman Old Style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bg1"/>
              </a:solidFill>
              <a:latin typeface="Bookman Old Style Regular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30480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Bookman Old Style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DDC7CE-D4AC-477E-B94C-A34139562D30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814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53F86-650C-4D99-B3AC-C794F5061B1B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ookman Old Style Regular"/>
              </a:defRPr>
            </a:lvl1pPr>
          </a:lstStyle>
          <a:p>
            <a:pPr>
              <a:defRPr/>
            </a:pPr>
            <a:r>
              <a:rPr lang="en-US" dirty="0"/>
              <a:t>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0790-6769-4AC0-B126-B4D0A2148683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ookman Old Style Regular"/>
              </a:defRPr>
            </a:lvl1pPr>
          </a:lstStyle>
          <a:p>
            <a:pPr>
              <a:defRPr/>
            </a:pPr>
            <a:r>
              <a:rPr lang="en-US" dirty="0"/>
              <a:t>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bg1"/>
              </a:solidFill>
              <a:latin typeface="Bookman Old Style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bg1"/>
              </a:solidFill>
              <a:latin typeface="Bookman Old Style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Bookman Old Style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F816B40-D9CB-4BB7-B02E-931C7FA0BEBE}" type="datetime1">
              <a:rPr lang="en-US" smtClean="0"/>
              <a:t>12/5/18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533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6FBB263-2F75-F74E-8188-A83D2FE9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814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F6A91-C43A-403F-AE66-18C22ADC58EA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ookman Old Style Regular"/>
              </a:defRPr>
            </a:lvl1pPr>
          </a:lstStyle>
          <a:p>
            <a:pPr>
              <a:defRPr/>
            </a:pPr>
            <a:r>
              <a:rPr lang="en-US" dirty="0"/>
              <a:t>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bg1"/>
              </a:solidFill>
              <a:latin typeface="Bookman Old Style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bg1"/>
              </a:solidFill>
              <a:latin typeface="Bookman Old Style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Bookman Old Style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1E8F9D5-6A70-49F7-A4DC-F82A8BB6478A}" type="datetime1">
              <a:rPr lang="en-US" smtClean="0"/>
              <a:t>12/5/18</a:t>
            </a:fld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067F7A3-F858-CB4F-A44C-A1BB44C0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814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bg1"/>
              </a:solidFill>
              <a:latin typeface="Bookman Old Style Regula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bg1"/>
              </a:solidFill>
              <a:latin typeface="Bookman Old Style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Bookman Old Style Regular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DED4BA1-1A3F-4807-9F71-2F3E4E2C8DB9}" type="datetime1">
              <a:rPr lang="en-US" smtClean="0"/>
              <a:t>12/5/18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26C6D7F-18DA-6640-97C3-BB451A0C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814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Bookman Old Style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bg1"/>
              </a:solidFill>
              <a:latin typeface="Bookman Old Style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bg1"/>
              </a:solidFill>
              <a:latin typeface="Bookman Old Style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CDA78B-527A-4871-B423-BE23E88C39F2}" type="datetime1">
              <a:rPr lang="en-US" smtClean="0"/>
              <a:t>12/5/18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382000" y="6492875"/>
            <a:ext cx="762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7052F92-9F49-CF4E-8E86-D0E515ED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814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bg1"/>
              </a:solidFill>
              <a:latin typeface="Bookman Old Style Regular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bg1"/>
              </a:solidFill>
              <a:latin typeface="Bookman Old Style Regular"/>
            </a:endParaRP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BFED29-7082-4B29-B9DD-120C79023C58}" type="datetime1">
              <a:rPr lang="en-US" smtClean="0"/>
              <a:t>12/5/18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305800" y="6492875"/>
            <a:ext cx="8382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D8806AB-375C-0243-8EB5-D9E197F6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814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1FBA6-19F2-48F7-9CB2-79F8239C17D8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ookman Old Style Regular"/>
              </a:defRPr>
            </a:lvl1pPr>
          </a:lstStyle>
          <a:p>
            <a:pPr>
              <a:defRPr/>
            </a:pPr>
            <a:r>
              <a:rPr lang="en-US" dirty="0"/>
              <a:t>Database Management 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ACD98-9216-4E28-A67B-936787D4F898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ookman Old Style Regular"/>
              </a:defRPr>
            </a:lvl1pPr>
          </a:lstStyle>
          <a:p>
            <a:pPr>
              <a:defRPr/>
            </a:pPr>
            <a:r>
              <a:rPr lang="en-US" dirty="0"/>
              <a:t>Database Management 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tx1">
                    <a:tint val="75000"/>
                  </a:schemeClr>
                </a:solidFill>
                <a:latin typeface="Bookman Old Style Regular"/>
                <a:cs typeface="+mn-cs"/>
              </a:defRPr>
            </a:lvl1pPr>
          </a:lstStyle>
          <a:p>
            <a:pPr>
              <a:defRPr/>
            </a:pPr>
            <a:fld id="{098C1D08-3F85-42B7-A507-CB78788191FD}" type="datetime1">
              <a:rPr lang="en-US" smtClean="0"/>
              <a:pPr>
                <a:defRPr/>
              </a:pPr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tx1">
                    <a:tint val="75000"/>
                  </a:schemeClr>
                </a:solidFill>
                <a:latin typeface="Bookman Old Style Regular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486400" y="635672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0" i="0" dirty="0">
                <a:latin typeface="Bookman Old Style Regular"/>
              </a:rPr>
              <a:t>A sample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 i="0" kern="1200">
          <a:solidFill>
            <a:schemeClr val="tx1"/>
          </a:solidFill>
          <a:latin typeface="Bookman Old Style Regular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Bookman Old Style Regular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Bookman Old Style Regular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Bookman Old Style Regular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Bookman Old Style Regular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Bookman Old Style Regular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Conceptual modeling of databases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3339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/>
              <a:t>Instructor: Karthik Srinivasan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9B954-2982-4192-878C-DFB326B23F69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5900" y="2503096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</a:rPr>
              <a:t>Database Management Systems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2133600"/>
          </a:xfrm>
        </p:spPr>
        <p:txBody>
          <a:bodyPr/>
          <a:lstStyle/>
          <a:p>
            <a:r>
              <a:rPr lang="en-US" sz="2800" b="1" dirty="0"/>
              <a:t>Entity class:</a:t>
            </a:r>
            <a:r>
              <a:rPr lang="en-US" sz="2800" dirty="0"/>
              <a:t> An abstract representation of a person, place, thing, or event about which information is maintained</a:t>
            </a:r>
          </a:p>
          <a:p>
            <a:pPr lvl="1"/>
            <a:r>
              <a:rPr lang="en-US" sz="2400" dirty="0"/>
              <a:t>e.g., Customer, Product, Company</a:t>
            </a:r>
          </a:p>
          <a:p>
            <a:r>
              <a:rPr lang="en-US" sz="2800" b="1" dirty="0"/>
              <a:t>Instance: </a:t>
            </a:r>
            <a:r>
              <a:rPr lang="en-US" sz="2800" dirty="0"/>
              <a:t>A specific person, place, thing, or event; a </a:t>
            </a:r>
            <a:r>
              <a:rPr lang="en-US" sz="2800" i="1" dirty="0"/>
              <a:t>single representation</a:t>
            </a:r>
            <a:r>
              <a:rPr lang="en-US" sz="2800" dirty="0"/>
              <a:t> of an entity </a:t>
            </a:r>
          </a:p>
          <a:p>
            <a:pPr lvl="1"/>
            <a:r>
              <a:rPr lang="en-US" sz="2400" dirty="0"/>
              <a:t>e.g., John (Customer), iPhone X (Product), Intel (Company) </a:t>
            </a:r>
          </a:p>
          <a:p>
            <a:r>
              <a:rPr lang="en-US" sz="2800" b="1" dirty="0"/>
              <a:t>Attribute: </a:t>
            </a:r>
            <a:r>
              <a:rPr lang="en-US" sz="2800" dirty="0"/>
              <a:t>A characteristic or quality of an entity</a:t>
            </a:r>
          </a:p>
          <a:p>
            <a:pPr lvl="1"/>
            <a:r>
              <a:rPr lang="en-US" sz="2400" dirty="0"/>
              <a:t>e.g., Age (Customer), Cost (Product), Turnover (Company)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Entity class, instance and attribute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0E4475-33EE-41C4-8826-DEB993F53BAE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50908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9490" y="1760537"/>
            <a:ext cx="8153400" cy="3733801"/>
          </a:xfrm>
        </p:spPr>
        <p:txBody>
          <a:bodyPr/>
          <a:lstStyle/>
          <a:p>
            <a:r>
              <a:rPr lang="en-US" sz="2800" b="1" dirty="0"/>
              <a:t>Entity class </a:t>
            </a:r>
            <a:r>
              <a:rPr lang="en-US" sz="2800" dirty="0"/>
              <a:t>often corresponds to a table in a database</a:t>
            </a:r>
          </a:p>
          <a:p>
            <a:pPr lvl="1"/>
            <a:r>
              <a:rPr lang="en-US" sz="2400" dirty="0"/>
              <a:t>e.g., Customers table, Products table, Companies table</a:t>
            </a:r>
          </a:p>
          <a:p>
            <a:r>
              <a:rPr lang="en-US" sz="2800" b="1" dirty="0"/>
              <a:t>Instances </a:t>
            </a:r>
            <a:r>
              <a:rPr lang="en-US" sz="2800" dirty="0"/>
              <a:t>correspond to rows in the table represented by an entity class</a:t>
            </a:r>
          </a:p>
          <a:p>
            <a:r>
              <a:rPr lang="en-US" sz="2800" b="1" dirty="0"/>
              <a:t>Attributes </a:t>
            </a:r>
            <a:r>
              <a:rPr lang="en-US" sz="2800" dirty="0"/>
              <a:t>correspond to columns in the table represented by an entity class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Entity class, instance and attribute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0E4475-33EE-41C4-8826-DEB993F53BAE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7073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 and instances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2FB875-9E02-494B-B567-EE29F5B8F7A8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D74E53-1985-5140-B36E-3DC128E9478A}"/>
              </a:ext>
            </a:extLst>
          </p:cNvPr>
          <p:cNvGrpSpPr/>
          <p:nvPr/>
        </p:nvGrpSpPr>
        <p:grpSpPr>
          <a:xfrm>
            <a:off x="1251250" y="1855701"/>
            <a:ext cx="6412900" cy="3543473"/>
            <a:chOff x="1121633" y="2819401"/>
            <a:chExt cx="6412900" cy="3543473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1121633" y="4396090"/>
              <a:ext cx="1722339" cy="579079"/>
            </a:xfrm>
            <a:prstGeom prst="rect">
              <a:avLst/>
            </a:prstGeom>
            <a:noFill/>
            <a:ln w="25400" cap="flat">
              <a:solidFill>
                <a:srgbClr val="40404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Palatino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Palatino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Palatino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Palatino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Palatino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3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rPr>
                <a:t>Students</a:t>
              </a:r>
            </a:p>
          </p:txBody>
        </p:sp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95800" y="2819401"/>
              <a:ext cx="16414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1282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727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2171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616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30734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35306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9878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44450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  <a:ea typeface="Palatino" charset="0"/>
                  <a:cs typeface="Palatino" charset="0"/>
                </a:rPr>
                <a:t>Entity/Instance</a:t>
              </a:r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5953732" y="3478714"/>
              <a:ext cx="1461940" cy="26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1282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727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2171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616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30734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35306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9878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44450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725" dirty="0">
                  <a:solidFill>
                    <a:schemeClr val="tx1"/>
                  </a:solidFill>
                  <a:ea typeface="Palatino" charset="0"/>
                  <a:cs typeface="Palatino" charset="0"/>
                </a:rPr>
                <a:t>“Hi - I’m Mark.”</a:t>
              </a:r>
            </a:p>
          </p:txBody>
        </p:sp>
        <p:sp>
          <p:nvSpPr>
            <p:cNvPr id="14" name="Rectangle 7"/>
            <p:cNvSpPr>
              <a:spLocks/>
            </p:cNvSpPr>
            <p:nvPr/>
          </p:nvSpPr>
          <p:spPr bwMode="auto">
            <a:xfrm>
              <a:off x="6083815" y="5817182"/>
              <a:ext cx="1450718" cy="26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1282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727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2171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616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30734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35306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9878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44450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725" dirty="0">
                  <a:solidFill>
                    <a:schemeClr val="tx1"/>
                  </a:solidFill>
                  <a:ea typeface="Palatino" charset="0"/>
                  <a:cs typeface="Palatino" charset="0"/>
                </a:rPr>
                <a:t>“Hi - I’m John.”</a:t>
              </a:r>
            </a:p>
          </p:txBody>
        </p:sp>
        <p:sp>
          <p:nvSpPr>
            <p:cNvPr id="15" name="Rectangle 5"/>
            <p:cNvSpPr>
              <a:spLocks/>
            </p:cNvSpPr>
            <p:nvPr/>
          </p:nvSpPr>
          <p:spPr bwMode="auto">
            <a:xfrm>
              <a:off x="4709446" y="5251709"/>
              <a:ext cx="16414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1282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727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2171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616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30734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35306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9878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44450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  <a:ea typeface="Palatino" charset="0"/>
                  <a:cs typeface="Palatino" charset="0"/>
                </a:rPr>
                <a:t>Entity/Instance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2517" y="4357690"/>
              <a:ext cx="546120" cy="91241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3193674"/>
              <a:ext cx="500984" cy="79674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33" y="5536946"/>
              <a:ext cx="459539" cy="825928"/>
            </a:xfrm>
            <a:prstGeom prst="rect">
              <a:avLst/>
            </a:prstGeom>
          </p:spPr>
        </p:pic>
        <p:sp>
          <p:nvSpPr>
            <p:cNvPr id="19" name="Rectangle 5"/>
            <p:cNvSpPr>
              <a:spLocks/>
            </p:cNvSpPr>
            <p:nvPr/>
          </p:nvSpPr>
          <p:spPr bwMode="auto">
            <a:xfrm>
              <a:off x="4686664" y="4032645"/>
              <a:ext cx="16414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1282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727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2171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616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30734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35306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9878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44450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  <a:ea typeface="Palatino" charset="0"/>
                  <a:cs typeface="Palatino" charset="0"/>
                </a:rPr>
                <a:t>Entity/Instance</a:t>
              </a:r>
            </a:p>
          </p:txBody>
        </p:sp>
        <p:sp>
          <p:nvSpPr>
            <p:cNvPr id="20" name="Rectangle 7"/>
            <p:cNvSpPr>
              <a:spLocks/>
            </p:cNvSpPr>
            <p:nvPr/>
          </p:nvSpPr>
          <p:spPr bwMode="auto">
            <a:xfrm>
              <a:off x="6065996" y="4583543"/>
              <a:ext cx="1426674" cy="26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1282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727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2171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616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30734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35306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9878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44450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725" dirty="0">
                  <a:solidFill>
                    <a:schemeClr val="tx1"/>
                  </a:solidFill>
                  <a:ea typeface="Palatino" charset="0"/>
                  <a:cs typeface="Palatino" charset="0"/>
                </a:rPr>
                <a:t>“Hi - I’m Julia.”</a:t>
              </a:r>
            </a:p>
          </p:txBody>
        </p:sp>
        <p:cxnSp>
          <p:nvCxnSpPr>
            <p:cNvPr id="22" name="Straight Arrow Connector 21"/>
            <p:cNvCxnSpPr>
              <a:stCxn id="7" idx="3"/>
            </p:cNvCxnSpPr>
            <p:nvPr/>
          </p:nvCxnSpPr>
          <p:spPr>
            <a:xfrm flipV="1">
              <a:off x="2843972" y="3744171"/>
              <a:ext cx="1651828" cy="941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3"/>
            </p:cNvCxnSpPr>
            <p:nvPr/>
          </p:nvCxnSpPr>
          <p:spPr>
            <a:xfrm>
              <a:off x="2843972" y="4685630"/>
              <a:ext cx="1865474" cy="30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3"/>
            </p:cNvCxnSpPr>
            <p:nvPr/>
          </p:nvCxnSpPr>
          <p:spPr>
            <a:xfrm>
              <a:off x="2843972" y="4685630"/>
              <a:ext cx="1804228" cy="1253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6"/>
            <p:cNvSpPr>
              <a:spLocks/>
            </p:cNvSpPr>
            <p:nvPr/>
          </p:nvSpPr>
          <p:spPr bwMode="auto">
            <a:xfrm>
              <a:off x="1271068" y="3962295"/>
              <a:ext cx="14234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1282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727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2171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616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30734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35306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9878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44450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tx1"/>
                  </a:solidFill>
                  <a:ea typeface="Palatino" charset="0"/>
                  <a:cs typeface="Palatino" charset="0"/>
                </a:rPr>
                <a:t>Entity class</a:t>
              </a:r>
            </a:p>
          </p:txBody>
        </p:sp>
      </p:grpSp>
      <p:sp>
        <p:nvSpPr>
          <p:cNvPr id="2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90355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1676400"/>
          </a:xfrm>
        </p:spPr>
        <p:txBody>
          <a:bodyPr/>
          <a:lstStyle/>
          <a:p>
            <a:r>
              <a:rPr lang="en-US" sz="2400" dirty="0"/>
              <a:t>Given that we have some information about each of these students, we can create the following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 as a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A47847-978A-4A3A-BF59-A0A82628F8E3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92831"/>
              </p:ext>
            </p:extLst>
          </p:nvPr>
        </p:nvGraphicFramePr>
        <p:xfrm>
          <a:off x="4554531" y="2765855"/>
          <a:ext cx="4360869" cy="2931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5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ookman Old Style Regular"/>
                        </a:rPr>
                        <a:t>Student Name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ookman Old Style Regular"/>
                        </a:rPr>
                        <a:t>Student Email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ookman Old Style Regular"/>
                        </a:rPr>
                        <a:t>Student GPA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mark@highschool.com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ookman Old Style Regular"/>
                        </a:rPr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john@highschool.com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ookman Old Style Regular"/>
                        </a:rPr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Julia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julia@highschool.com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ookman Old Style Regular"/>
                        </a:rPr>
                        <a:t>3.9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9483" y="2384855"/>
            <a:ext cx="32742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 table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13C993-500B-AC4E-BFBB-AD6C36B2D6CC}"/>
              </a:ext>
            </a:extLst>
          </p:cNvPr>
          <p:cNvGrpSpPr/>
          <p:nvPr/>
        </p:nvGrpSpPr>
        <p:grpSpPr>
          <a:xfrm>
            <a:off x="142770" y="2635058"/>
            <a:ext cx="3691635" cy="3161977"/>
            <a:chOff x="1121633" y="2819958"/>
            <a:chExt cx="4690647" cy="3542916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3AAB8022-A660-0641-A626-7839FEE8D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633" y="4396090"/>
              <a:ext cx="1851832" cy="579079"/>
            </a:xfrm>
            <a:prstGeom prst="rect">
              <a:avLst/>
            </a:prstGeom>
            <a:noFill/>
            <a:ln w="25400" cap="flat">
              <a:solidFill>
                <a:srgbClr val="40404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Palatino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Palatino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Palatino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Palatino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Palatino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rPr>
                <a:t>Students</a:t>
              </a: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52EC8ABC-5DAD-A54E-852F-4BE042F24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0649" y="2819958"/>
              <a:ext cx="651777" cy="275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1282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727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2171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616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30734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35306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9878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44450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ea typeface="Palatino" charset="0"/>
                  <a:cs typeface="Palatino" charset="0"/>
                </a:rPr>
                <a:t>Mark</a:t>
              </a: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5A9BA6DD-7906-6F45-8FA5-FD81E88BE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086" y="5252266"/>
              <a:ext cx="564194" cy="275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1282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727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2171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616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30734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35306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9878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44450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ea typeface="Palatino" charset="0"/>
                  <a:cs typeface="Palatino" charset="0"/>
                </a:rPr>
                <a:t>John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89DE50B-CC8E-5845-A7BD-06FC66D8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2517" y="4357690"/>
              <a:ext cx="546120" cy="91241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07B13B8-160B-FE41-8DFA-CB7339F62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3193674"/>
              <a:ext cx="500984" cy="79674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584056D-905D-F440-A31E-6BF42B7E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33" y="5536946"/>
              <a:ext cx="459539" cy="825928"/>
            </a:xfrm>
            <a:prstGeom prst="rect">
              <a:avLst/>
            </a:prstGeom>
          </p:spPr>
        </p:pic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EDBFD12B-6FE6-2445-A136-0AA91D667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85" y="4033203"/>
              <a:ext cx="566232" cy="275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1282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727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2171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616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30734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35306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9878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44450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ea typeface="Palatino" charset="0"/>
                  <a:cs typeface="Palatino" charset="0"/>
                </a:rPr>
                <a:t>Julia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708A87E-2089-724A-AD30-71644FD34A5B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2973465" y="3744171"/>
              <a:ext cx="1522334" cy="941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864493B-F1CD-1949-8942-8295EBA0E9E6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2973465" y="4685629"/>
              <a:ext cx="1735980" cy="30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61A5AE-DCD3-6F4B-8D18-84B1E81AF54C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2973465" y="4685629"/>
              <a:ext cx="1674734" cy="1253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67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the Entity class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A47847-978A-4A3A-BF59-A0A82628F8E3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814"/>
              </p:ext>
            </p:extLst>
          </p:nvPr>
        </p:nvGraphicFramePr>
        <p:xfrm>
          <a:off x="427260" y="1885366"/>
          <a:ext cx="4360869" cy="2931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5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Student Name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Student Email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Student GPA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mark@highschool.com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john@highschool.com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Julia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julia@highschool.com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3.9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9722" y="1481712"/>
            <a:ext cx="32742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0198" y="1652149"/>
            <a:ext cx="32742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 Entity class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4953000" y="2384421"/>
            <a:ext cx="4037219" cy="1843955"/>
            <a:chOff x="-711" y="-143"/>
            <a:chExt cx="6144" cy="2212"/>
          </a:xfrm>
        </p:grpSpPr>
        <p:sp>
          <p:nvSpPr>
            <p:cNvPr id="11" name="Rectangle 3"/>
            <p:cNvSpPr>
              <a:spLocks/>
            </p:cNvSpPr>
            <p:nvPr/>
          </p:nvSpPr>
          <p:spPr bwMode="auto">
            <a:xfrm>
              <a:off x="928" y="992"/>
              <a:ext cx="3794" cy="1077"/>
            </a:xfrm>
            <a:prstGeom prst="rect">
              <a:avLst/>
            </a:prstGeom>
            <a:noFill/>
            <a:ln w="25400" cap="flat">
              <a:solidFill>
                <a:srgbClr val="40404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Palatino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Palatino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Palatino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Palatino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Palatino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rPr>
                <a:t>STUDENTS</a:t>
              </a:r>
            </a:p>
          </p:txBody>
        </p:sp>
        <p:sp>
          <p:nvSpPr>
            <p:cNvPr id="12" name="Oval 4"/>
            <p:cNvSpPr>
              <a:spLocks/>
            </p:cNvSpPr>
            <p:nvPr/>
          </p:nvSpPr>
          <p:spPr bwMode="auto">
            <a:xfrm>
              <a:off x="-711" y="-143"/>
              <a:ext cx="2143" cy="711"/>
            </a:xfrm>
            <a:prstGeom prst="ellipse">
              <a:avLst/>
            </a:prstGeom>
            <a:noFill/>
            <a:ln w="25400" cap="flat">
              <a:solidFill>
                <a:srgbClr val="40404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Palatino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Palatino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Palatino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Palatino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Palatino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rPr>
                <a:t>student GPA</a:t>
              </a:r>
            </a:p>
          </p:txBody>
        </p:sp>
        <p:sp>
          <p:nvSpPr>
            <p:cNvPr id="13" name="Oval 5"/>
            <p:cNvSpPr>
              <a:spLocks/>
            </p:cNvSpPr>
            <p:nvPr/>
          </p:nvSpPr>
          <p:spPr bwMode="auto">
            <a:xfrm>
              <a:off x="1504" y="-127"/>
              <a:ext cx="1792" cy="695"/>
            </a:xfrm>
            <a:prstGeom prst="ellipse">
              <a:avLst/>
            </a:prstGeom>
            <a:noFill/>
            <a:ln w="25400" cap="flat">
              <a:solidFill>
                <a:srgbClr val="40404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Palatino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Palatino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Palatino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Palatino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Palatino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rPr>
                <a:t>student Name</a:t>
              </a:r>
            </a:p>
          </p:txBody>
        </p:sp>
        <p:sp>
          <p:nvSpPr>
            <p:cNvPr id="14" name="Oval 6"/>
            <p:cNvSpPr>
              <a:spLocks/>
            </p:cNvSpPr>
            <p:nvPr/>
          </p:nvSpPr>
          <p:spPr bwMode="auto">
            <a:xfrm>
              <a:off x="3424" y="-143"/>
              <a:ext cx="2009" cy="694"/>
            </a:xfrm>
            <a:prstGeom prst="ellipse">
              <a:avLst/>
            </a:prstGeom>
            <a:noFill/>
            <a:ln w="25400" cap="flat">
              <a:solidFill>
                <a:srgbClr val="40404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Palatino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Palatino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Palatino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Palatino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Palatino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rPr>
                <a:t>Student</a:t>
              </a:r>
            </a:p>
            <a:p>
              <a:pPr algn="ctr" eaLnBrk="1" hangingPunct="1">
                <a:defRPr/>
              </a:pPr>
              <a:r>
                <a:rPr lang="en-US" alt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rPr>
                <a:t>Email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928" y="552"/>
              <a:ext cx="428" cy="439"/>
            </a:xfrm>
            <a:prstGeom prst="line">
              <a:avLst/>
            </a:prstGeom>
            <a:noFill/>
            <a:ln w="25400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2456" y="571"/>
              <a:ext cx="0" cy="428"/>
            </a:xfrm>
            <a:prstGeom prst="line">
              <a:avLst/>
            </a:prstGeom>
            <a:noFill/>
            <a:ln w="25400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>
              <a:off x="3496" y="552"/>
              <a:ext cx="428" cy="439"/>
            </a:xfrm>
            <a:prstGeom prst="line">
              <a:avLst/>
            </a:prstGeom>
            <a:noFill/>
            <a:ln w="25400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78772" y="5227448"/>
            <a:ext cx="764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Note that the conceptual model does not show entity instances!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866109DC-17AE-E242-86D1-38E3AA86723B}"/>
              </a:ext>
            </a:extLst>
          </p:cNvPr>
          <p:cNvSpPr/>
          <p:nvPr/>
        </p:nvSpPr>
        <p:spPr>
          <a:xfrm>
            <a:off x="4501724" y="3322637"/>
            <a:ext cx="1003071" cy="60960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6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verbose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035AE3-0EF2-4355-B4E7-1C01BEA160AB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679" y="1256695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John Doe bought 10 dollars worth of Cheese and 20 dollars worth of Ham in the foods section of Walmart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955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How many entities are present in the above Walmart mini-world?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3F9EB0-8E37-044B-9EDE-18E3BBF446F5}"/>
              </a:ext>
            </a:extLst>
          </p:cNvPr>
          <p:cNvSpPr/>
          <p:nvPr/>
        </p:nvSpPr>
        <p:spPr>
          <a:xfrm>
            <a:off x="533400" y="5622666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Note that the mini-world (i.e., Walmart) itself is NOT specified as an entity</a:t>
            </a:r>
          </a:p>
        </p:txBody>
      </p:sp>
    </p:spTree>
    <p:extLst>
      <p:ext uri="{BB962C8B-B14F-4D97-AF65-F5344CB8AC3E}">
        <p14:creationId xmlns:p14="http://schemas.microsoft.com/office/powerpoint/2010/main" val="247609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716C74-F4AF-49C4-9CFF-EA95E1024DD5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" name="Content Placeholder 6"/>
          <p:cNvSpPr txBox="1">
            <a:spLocks noGrp="1"/>
          </p:cNvSpPr>
          <p:nvPr>
            <p:ph idx="1"/>
          </p:nvPr>
        </p:nvSpPr>
        <p:spPr>
          <a:xfrm>
            <a:off x="381000" y="27432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John Doe </a:t>
            </a:r>
            <a:r>
              <a:rPr lang="en-US" sz="2800" b="1" i="1" dirty="0"/>
              <a:t>bought 10 dollars worth of 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</a:rPr>
              <a:t>Cheese</a:t>
            </a:r>
            <a:r>
              <a:rPr lang="en-US" sz="2800" b="1" i="1" dirty="0"/>
              <a:t> and 20 dollars worth of 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</a:rPr>
              <a:t>Ham</a:t>
            </a:r>
            <a:r>
              <a:rPr lang="en-US" sz="2800" b="1" i="1" dirty="0"/>
              <a:t> in the </a:t>
            </a:r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</a:rPr>
              <a:t>foods</a:t>
            </a:r>
            <a:r>
              <a:rPr lang="en-US" sz="2800" b="1" i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i="1" dirty="0"/>
              <a:t>section</a:t>
            </a:r>
            <a:r>
              <a:rPr lang="en-US" sz="2800" b="1" i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i="1" dirty="0"/>
              <a:t>of Walmart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1563" y="1698118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Answer: 4 entities from 3 entity classes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BBFA23F-3207-654D-ADCE-DA3100CD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r>
              <a:rPr lang="en-US" dirty="0"/>
              <a:t>Entities – 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4118342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1CB7E-9B2A-44FE-AF98-7A5777133689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304800" y="1066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John Doe </a:t>
            </a:r>
            <a:r>
              <a:rPr lang="en-US" sz="2000" b="1" i="1" dirty="0"/>
              <a:t>bought 10 dollars worth of 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Cheese</a:t>
            </a:r>
            <a:r>
              <a:rPr lang="en-US" sz="2000" b="1" i="1" dirty="0"/>
              <a:t> and 20 dollars worth of 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Ham</a:t>
            </a:r>
            <a:r>
              <a:rPr lang="en-US" sz="2000" b="1" i="1" dirty="0"/>
              <a:t> in the </a:t>
            </a: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</a:rPr>
              <a:t>foods</a:t>
            </a:r>
            <a:r>
              <a:rPr lang="en-US" sz="2000" b="1" i="1" dirty="0">
                <a:solidFill>
                  <a:schemeClr val="accent4">
                    <a:lumMod val="50000"/>
                  </a:schemeClr>
                </a:solidFill>
              </a:rPr>
              <a:t> section </a:t>
            </a:r>
            <a:r>
              <a:rPr lang="en-US" sz="2000" b="1" i="1" dirty="0"/>
              <a:t>of Walmart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69236"/>
              </p:ext>
            </p:extLst>
          </p:nvPr>
        </p:nvGraphicFramePr>
        <p:xfrm>
          <a:off x="304800" y="2591117"/>
          <a:ext cx="3962397" cy="1381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Customer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Address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John</a:t>
                      </a:r>
                      <a:r>
                        <a:rPr lang="en-US" baseline="0" dirty="0"/>
                        <a:t>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832333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1333 N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43348"/>
              </p:ext>
            </p:extLst>
          </p:nvPr>
        </p:nvGraphicFramePr>
        <p:xfrm>
          <a:off x="5295900" y="2368691"/>
          <a:ext cx="3619500" cy="2021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Product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Product 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Product type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Cheese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23322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Milk-based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23244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Meat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03907"/>
              </p:ext>
            </p:extLst>
          </p:nvPr>
        </p:nvGraphicFramePr>
        <p:xfrm>
          <a:off x="2438400" y="4771838"/>
          <a:ext cx="3733800" cy="1645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312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Section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Section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Section category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Foods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Perishable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6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5781" y="2133600"/>
            <a:ext cx="32742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CUSTOMERS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0181" y="1965493"/>
            <a:ext cx="32742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PRODUCTS table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046" y="4426444"/>
            <a:ext cx="32742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SECTIONS table</a:t>
            </a: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D56CD46E-4DF7-234C-8C5F-BADB3533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r>
              <a:rPr lang="en-US" dirty="0"/>
              <a:t>Entities – 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50502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2B6D-5221-7143-AA71-D4262110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16B40-D9CB-4BB7-B02E-931C7FA0BEBE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BA239-69FF-4846-95C6-161B8C98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CB7C4-B832-D84D-9975-F91A028D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Bookman Old Style Regular"/>
              </a:rPr>
              <a:t>Database Management Systems</a:t>
            </a:r>
            <a:endParaRPr lang="en-US" dirty="0">
              <a:latin typeface="Bookman Old Style Regular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6A9913-2667-D742-B88D-48461D35105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Primary Key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18ED8F7-05FB-484E-B04F-2247C5234C8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066800"/>
            <a:ext cx="83820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32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5"/>
              </a:buBlip>
              <a:defRPr sz="28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Primary key is an attribute in an entity class that uniquely identifies an entity/instance </a:t>
            </a:r>
          </a:p>
          <a:p>
            <a:r>
              <a:rPr lang="en-US" altLang="en-US" sz="2800"/>
              <a:t>It is one of the attributes </a:t>
            </a:r>
            <a:r>
              <a:rPr lang="en-US" altLang="en-US" sz="2800" b="1" u="sng"/>
              <a:t>chosen</a:t>
            </a:r>
            <a:r>
              <a:rPr lang="en-US" altLang="en-US" sz="2800"/>
              <a:t> to identify entity instances uniquely</a:t>
            </a:r>
          </a:p>
          <a:p>
            <a:r>
              <a:rPr lang="en-US" altLang="en-US" sz="2800"/>
              <a:t>The attribute which is the primary key:</a:t>
            </a:r>
            <a:endParaRPr lang="en-US" altLang="en-US"/>
          </a:p>
          <a:p>
            <a:pPr lvl="1"/>
            <a:r>
              <a:rPr lang="en-US" altLang="en-US" sz="2400"/>
              <a:t>Should not change values over time </a:t>
            </a:r>
            <a:r>
              <a:rPr lang="en-US" altLang="en-US" sz="2400" b="1" i="1"/>
              <a:t>for each row</a:t>
            </a:r>
          </a:p>
          <a:p>
            <a:pPr lvl="1"/>
            <a:r>
              <a:rPr lang="en-US" altLang="en-US" sz="2400"/>
              <a:t>Must be unique </a:t>
            </a:r>
            <a:r>
              <a:rPr lang="en-US" altLang="en-US" sz="2400" b="1" i="1"/>
              <a:t>for each row</a:t>
            </a:r>
          </a:p>
          <a:p>
            <a:pPr lvl="1"/>
            <a:r>
              <a:rPr lang="en-US" altLang="en-US" sz="2400"/>
              <a:t>Must have non-null values </a:t>
            </a:r>
            <a:r>
              <a:rPr lang="en-US" altLang="en-US" sz="2400" b="1" i="1"/>
              <a:t>for each row</a:t>
            </a:r>
            <a:endParaRPr lang="en-US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74633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Primary key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13BB-EFDA-4B8C-9B6E-0937291FE34C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28600" y="1493837"/>
            <a:ext cx="5781675" cy="2133600"/>
            <a:chOff x="0" y="0"/>
            <a:chExt cx="4856" cy="1792"/>
          </a:xfrm>
        </p:grpSpPr>
        <p:sp>
          <p:nvSpPr>
            <p:cNvPr id="6" name="Rectangle 3"/>
            <p:cNvSpPr>
              <a:spLocks/>
            </p:cNvSpPr>
            <p:nvPr/>
          </p:nvSpPr>
          <p:spPr bwMode="auto">
            <a:xfrm>
              <a:off x="1360" y="992"/>
              <a:ext cx="2144" cy="800"/>
            </a:xfrm>
            <a:prstGeom prst="rect">
              <a:avLst/>
            </a:prstGeom>
            <a:noFill/>
            <a:ln w="25400" cap="flat">
              <a:solidFill>
                <a:srgbClr val="40404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Palatino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Palatino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Palatino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Palatino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Palatino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3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rPr>
                <a:t>STUDENTS</a:t>
              </a:r>
            </a:p>
          </p:txBody>
        </p:sp>
        <p:sp>
          <p:nvSpPr>
            <p:cNvPr id="7" name="Oval 4"/>
            <p:cNvSpPr>
              <a:spLocks/>
            </p:cNvSpPr>
            <p:nvPr/>
          </p:nvSpPr>
          <p:spPr bwMode="auto">
            <a:xfrm>
              <a:off x="0" y="0"/>
              <a:ext cx="1432" cy="568"/>
            </a:xfrm>
            <a:prstGeom prst="ellipse">
              <a:avLst/>
            </a:prstGeom>
            <a:noFill/>
            <a:ln w="25400" cap="flat">
              <a:solidFill>
                <a:srgbClr val="40404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Palatino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Palatino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Palatino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Palatino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Palatino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575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rPr>
                <a:t>studentID</a:t>
              </a:r>
            </a:p>
          </p:txBody>
        </p:sp>
        <p:sp>
          <p:nvSpPr>
            <p:cNvPr id="8" name="Oval 5"/>
            <p:cNvSpPr>
              <a:spLocks/>
            </p:cNvSpPr>
            <p:nvPr/>
          </p:nvSpPr>
          <p:spPr bwMode="auto">
            <a:xfrm>
              <a:off x="1712" y="0"/>
              <a:ext cx="1584" cy="568"/>
            </a:xfrm>
            <a:prstGeom prst="ellipse">
              <a:avLst/>
            </a:prstGeom>
            <a:noFill/>
            <a:ln w="25400" cap="flat">
              <a:solidFill>
                <a:srgbClr val="40404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Palatino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Palatino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Palatino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Palatino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Palatino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575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rPr>
                <a:t>studentName</a:t>
              </a:r>
            </a:p>
          </p:txBody>
        </p:sp>
        <p:sp>
          <p:nvSpPr>
            <p:cNvPr id="9" name="Oval 6"/>
            <p:cNvSpPr>
              <a:spLocks/>
            </p:cNvSpPr>
            <p:nvPr/>
          </p:nvSpPr>
          <p:spPr bwMode="auto">
            <a:xfrm>
              <a:off x="3424" y="0"/>
              <a:ext cx="1432" cy="568"/>
            </a:xfrm>
            <a:prstGeom prst="ellipse">
              <a:avLst/>
            </a:prstGeom>
            <a:noFill/>
            <a:ln w="25400" cap="flat">
              <a:solidFill>
                <a:srgbClr val="40404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Palatino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Palatino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Palatino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Palatino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Palatino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Palatino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575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rPr>
                <a:t>studentEmail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928" y="552"/>
              <a:ext cx="428" cy="439"/>
            </a:xfrm>
            <a:prstGeom prst="line">
              <a:avLst/>
            </a:prstGeom>
            <a:noFill/>
            <a:ln w="25400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456" y="571"/>
              <a:ext cx="0" cy="428"/>
            </a:xfrm>
            <a:prstGeom prst="line">
              <a:avLst/>
            </a:prstGeom>
            <a:noFill/>
            <a:ln w="25400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3496" y="552"/>
              <a:ext cx="428" cy="439"/>
            </a:xfrm>
            <a:prstGeom prst="line">
              <a:avLst/>
            </a:prstGeom>
            <a:noFill/>
            <a:ln w="25400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Line 12"/>
          <p:cNvSpPr>
            <a:spLocks noChangeShapeType="1"/>
          </p:cNvSpPr>
          <p:nvPr/>
        </p:nvSpPr>
        <p:spPr bwMode="auto">
          <a:xfrm rot="10800000" flipH="1">
            <a:off x="627460" y="1965325"/>
            <a:ext cx="895350" cy="0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1440" y="2357893"/>
            <a:ext cx="32742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 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45" y="4693336"/>
            <a:ext cx="382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Why should StudentID be the primary key and not Name or Email?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50003"/>
              </p:ext>
            </p:extLst>
          </p:nvPr>
        </p:nvGraphicFramePr>
        <p:xfrm>
          <a:off x="4781358" y="2683272"/>
          <a:ext cx="4095942" cy="3754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Student 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Student Name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Student Email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mark@highschool.com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213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john@highschool.com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Julia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julia@highschool.com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47DBFB-AF40-469B-8431-62C5A915859D}" type="datetime1">
              <a:rPr lang="en-US" smtClean="0"/>
              <a:t>12/5/18</a:t>
            </a:fld>
            <a:endParaRPr lang="en-US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2421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8786CE-4AB1-E944-9EDE-74A88209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Recollect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7022-FDBD-5B47-B337-397A7706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16B40-D9CB-4BB7-B02E-931C7FA0BEBE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3542-7EDC-0749-9522-AD7F1CB4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A3CBA-3554-5748-B4B2-B759A4B1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Bookman Old Style Regular"/>
              </a:rPr>
              <a:t>Database Management Systems</a:t>
            </a:r>
            <a:endParaRPr lang="en-US" dirty="0">
              <a:latin typeface="Bookman Old Style Regular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F368177-804C-1542-8083-2399F837B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133600"/>
            <a:ext cx="8321040" cy="3124200"/>
          </a:xfrm>
          <a:prstGeom prst="roundRect">
            <a:avLst/>
          </a:prstGeom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Bookman Old Style" panose="02050604050505020204" pitchFamily="18" charset="0"/>
              </a:rPr>
              <a:t>What is a database?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A database is an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organized collection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dirty="0">
                <a:latin typeface="Bookman Old Style" panose="02050604050505020204" pitchFamily="18" charset="0"/>
              </a:rPr>
              <a:t>of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logically related data</a:t>
            </a:r>
            <a:r>
              <a:rPr lang="en-US" sz="2800" dirty="0">
                <a:latin typeface="Bookman Old Style" panose="02050604050505020204" pitchFamily="18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designed</a:t>
            </a:r>
            <a:r>
              <a:rPr lang="en-US" sz="2800" dirty="0">
                <a:latin typeface="Bookman Old Style" panose="02050604050505020204" pitchFamily="18" charset="0"/>
              </a:rPr>
              <a:t> to meet the </a:t>
            </a:r>
            <a:r>
              <a:rPr lang="en-US" sz="3600" b="1" dirty="0">
                <a:solidFill>
                  <a:schemeClr val="accent2"/>
                </a:solidFill>
                <a:latin typeface="Bookman Old Style" panose="02050604050505020204" pitchFamily="18" charset="0"/>
              </a:rPr>
              <a:t>information needs of an organization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77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Primary key – Another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13BB-EFDA-4B8C-9B6E-0937291FE34C}" type="slidenum">
              <a:rPr lang="en-US" smtClean="0"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66800" y="2036762"/>
            <a:ext cx="7124700" cy="2266950"/>
            <a:chOff x="990600" y="2493962"/>
            <a:chExt cx="7124700" cy="2266950"/>
          </a:xfrm>
        </p:grpSpPr>
        <p:sp>
          <p:nvSpPr>
            <p:cNvPr id="5" name="Rectangle 3"/>
            <p:cNvSpPr>
              <a:spLocks/>
            </p:cNvSpPr>
            <p:nvPr/>
          </p:nvSpPr>
          <p:spPr bwMode="auto">
            <a:xfrm>
              <a:off x="3124200" y="3808412"/>
              <a:ext cx="2552700" cy="952500"/>
            </a:xfrm>
            <a:prstGeom prst="rect">
              <a:avLst/>
            </a:prstGeom>
            <a:noFill/>
            <a:ln w="25400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742950" indent="-285750"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143000" indent="-228600"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1600200" indent="-228600"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057400" indent="-228600"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/>
              <a:endParaRPr lang="en-US" altLang="en-US" sz="3000"/>
            </a:p>
          </p:txBody>
        </p:sp>
        <p:sp>
          <p:nvSpPr>
            <p:cNvPr id="6" name="Rectangle 4"/>
            <p:cNvSpPr>
              <a:spLocks/>
            </p:cNvSpPr>
            <p:nvPr/>
          </p:nvSpPr>
          <p:spPr bwMode="auto">
            <a:xfrm>
              <a:off x="3384746" y="4049067"/>
              <a:ext cx="20935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1282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727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2171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616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30734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35306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9878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44450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000" dirty="0">
                  <a:solidFill>
                    <a:schemeClr val="tx1"/>
                  </a:solidFill>
                  <a:ea typeface="Palatino" charset="0"/>
                  <a:cs typeface="Palatino" charset="0"/>
                </a:rPr>
                <a:t>TEACHERS</a:t>
              </a:r>
            </a:p>
          </p:txBody>
        </p: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990600" y="2493962"/>
              <a:ext cx="7124700" cy="1924050"/>
              <a:chOff x="0" y="0"/>
              <a:chExt cx="5984" cy="1616"/>
            </a:xfrm>
          </p:grpSpPr>
          <p:sp>
            <p:nvSpPr>
              <p:cNvPr id="8" name="Oval 5"/>
              <p:cNvSpPr>
                <a:spLocks/>
              </p:cNvSpPr>
              <p:nvPr/>
            </p:nvSpPr>
            <p:spPr bwMode="auto">
              <a:xfrm>
                <a:off x="0" y="728"/>
                <a:ext cx="1432" cy="568"/>
              </a:xfrm>
              <a:prstGeom prst="ellipse">
                <a:avLst/>
              </a:prstGeom>
              <a:noFill/>
              <a:ln w="25400" cap="flat">
                <a:solidFill>
                  <a:srgbClr val="40404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1575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alatino" charset="0"/>
                    <a:cs typeface="Palatino" charset="0"/>
                  </a:rPr>
                  <a:t>teacherID</a:t>
                </a:r>
                <a:endParaRPr lang="en-US" altLang="en-US" sz="1575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endParaRPr>
              </a:p>
            </p:txBody>
          </p:sp>
          <p:sp>
            <p:nvSpPr>
              <p:cNvPr id="9" name="Oval 6"/>
              <p:cNvSpPr>
                <a:spLocks/>
              </p:cNvSpPr>
              <p:nvPr/>
            </p:nvSpPr>
            <p:spPr bwMode="auto">
              <a:xfrm>
                <a:off x="1256" y="0"/>
                <a:ext cx="1523" cy="568"/>
              </a:xfrm>
              <a:prstGeom prst="ellipse">
                <a:avLst/>
              </a:prstGeom>
              <a:noFill/>
              <a:ln w="25400" cap="flat">
                <a:solidFill>
                  <a:srgbClr val="40404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1575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alatino" charset="0"/>
                    <a:cs typeface="Palatino" charset="0"/>
                  </a:rPr>
                  <a:t>teacherName</a:t>
                </a:r>
                <a:endParaRPr lang="en-US" altLang="en-US" sz="1575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endParaRPr>
              </a:p>
            </p:txBody>
          </p:sp>
          <p:sp>
            <p:nvSpPr>
              <p:cNvPr id="10" name="Oval 7"/>
              <p:cNvSpPr>
                <a:spLocks/>
              </p:cNvSpPr>
              <p:nvPr/>
            </p:nvSpPr>
            <p:spPr bwMode="auto">
              <a:xfrm>
                <a:off x="3032" y="0"/>
                <a:ext cx="1752" cy="568"/>
              </a:xfrm>
              <a:prstGeom prst="ellipse">
                <a:avLst/>
              </a:prstGeom>
              <a:noFill/>
              <a:ln w="25400" cap="flat">
                <a:solidFill>
                  <a:srgbClr val="40404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1575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alatino" charset="0"/>
                    <a:cs typeface="Palatino" charset="0"/>
                  </a:rPr>
                  <a:t>teacherEmail</a:t>
                </a:r>
                <a:endParaRPr lang="en-US" altLang="en-US" sz="1575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1348" y="1152"/>
                <a:ext cx="448" cy="464"/>
              </a:xfrm>
              <a:prstGeom prst="line">
                <a:avLst/>
              </a:prstGeom>
              <a:noFill/>
              <a:ln w="25400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2038" y="573"/>
                <a:ext cx="259" cy="537"/>
              </a:xfrm>
              <a:prstGeom prst="line">
                <a:avLst/>
              </a:prstGeom>
              <a:noFill/>
              <a:ln w="25400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" name="Oval 10"/>
              <p:cNvSpPr>
                <a:spLocks/>
              </p:cNvSpPr>
              <p:nvPr/>
            </p:nvSpPr>
            <p:spPr bwMode="auto">
              <a:xfrm>
                <a:off x="4296" y="728"/>
                <a:ext cx="1688" cy="568"/>
              </a:xfrm>
              <a:prstGeom prst="ellipse">
                <a:avLst/>
              </a:prstGeom>
              <a:noFill/>
              <a:ln w="25400" cap="flat">
                <a:solidFill>
                  <a:srgbClr val="40404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1575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alatino" charset="0"/>
                    <a:cs typeface="Palatino" charset="0"/>
                  </a:rPr>
                  <a:t>teacherSalary</a:t>
                </a:r>
                <a:endParaRPr lang="en-US" altLang="en-US" sz="1575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flipH="1">
                <a:off x="3936" y="1152"/>
                <a:ext cx="447" cy="463"/>
              </a:xfrm>
              <a:prstGeom prst="line">
                <a:avLst/>
              </a:prstGeom>
              <a:noFill/>
              <a:ln w="25400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H="1">
                <a:off x="3424" y="568"/>
                <a:ext cx="259" cy="537"/>
              </a:xfrm>
              <a:prstGeom prst="line">
                <a:avLst/>
              </a:prstGeom>
              <a:noFill/>
              <a:ln w="25400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343" y="1132"/>
                <a:ext cx="752" cy="0"/>
              </a:xfrm>
              <a:prstGeom prst="line">
                <a:avLst/>
              </a:prstGeom>
              <a:noFill/>
              <a:ln w="25400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393636" y="5065137"/>
            <a:ext cx="829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Which is the primary key for TEACHERS entity class?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Can you create the table for the TEACHERS entity class?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24E80A-557F-49D4-B37F-DA4D26739427}" type="datetime1">
              <a:rPr lang="en-US" smtClean="0"/>
              <a:t>12/5/18</a:t>
            </a:fld>
            <a:endParaRPr lang="en-US"/>
          </a:p>
        </p:txBody>
      </p:sp>
      <p:sp>
        <p:nvSpPr>
          <p:cNvPr id="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76001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TEACHERS entity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13BB-EFDA-4B8C-9B6E-0937291FE34C}" type="slidenum">
              <a:rPr lang="en-US" smtClean="0"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71600" y="1371600"/>
            <a:ext cx="6119812" cy="1697038"/>
            <a:chOff x="990600" y="2493962"/>
            <a:chExt cx="7124700" cy="2266950"/>
          </a:xfrm>
        </p:grpSpPr>
        <p:sp>
          <p:nvSpPr>
            <p:cNvPr id="5" name="Rectangle 3"/>
            <p:cNvSpPr>
              <a:spLocks/>
            </p:cNvSpPr>
            <p:nvPr/>
          </p:nvSpPr>
          <p:spPr bwMode="auto">
            <a:xfrm>
              <a:off x="3124200" y="3808412"/>
              <a:ext cx="2552700" cy="952500"/>
            </a:xfrm>
            <a:prstGeom prst="rect">
              <a:avLst/>
            </a:prstGeom>
            <a:noFill/>
            <a:ln w="25400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742950" indent="-285750"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143000" indent="-228600"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1600200" indent="-228600"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057400" indent="-228600"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F3F3F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6" name="Rectangle 4"/>
            <p:cNvSpPr>
              <a:spLocks/>
            </p:cNvSpPr>
            <p:nvPr/>
          </p:nvSpPr>
          <p:spPr bwMode="auto">
            <a:xfrm>
              <a:off x="3455475" y="4033217"/>
              <a:ext cx="1952066" cy="493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1pPr>
              <a:lvl2pPr marL="1282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2pPr>
              <a:lvl3pPr marL="1727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3pPr>
              <a:lvl4pPr marL="21717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4pPr>
              <a:lvl5pPr marL="2616200" indent="-571500">
                <a:spcBef>
                  <a:spcPts val="1800"/>
                </a:spcBef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5pPr>
              <a:lvl6pPr marL="30734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6pPr>
              <a:lvl7pPr marL="35306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7pPr>
              <a:lvl8pPr marL="39878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8pPr>
              <a:lvl9pPr marL="4445000" indent="-571500" eaLnBrk="0" fontAlgn="base" hangingPunct="0">
                <a:spcBef>
                  <a:spcPts val="1800"/>
                </a:spcBef>
                <a:spcAft>
                  <a:spcPct val="0"/>
                </a:spcAft>
                <a:buSzPct val="100000"/>
                <a:buFont typeface="Palatino" charset="0"/>
                <a:buChar char="•"/>
                <a:defRPr sz="4200">
                  <a:solidFill>
                    <a:srgbClr val="404040"/>
                  </a:solidFill>
                  <a:latin typeface="Palatino" charset="0"/>
                  <a:ea typeface="ヒラギノ明朝 ProN W3" charset="0"/>
                  <a:cs typeface="ヒラギノ明朝 ProN W3" charset="0"/>
                  <a:sym typeface="Palatino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dirty="0">
                  <a:solidFill>
                    <a:schemeClr val="tx1"/>
                  </a:solidFill>
                  <a:ea typeface="Palatino" charset="0"/>
                  <a:cs typeface="Palatino" charset="0"/>
                </a:rPr>
                <a:t>TEACHERS</a:t>
              </a:r>
            </a:p>
          </p:txBody>
        </p: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990600" y="2493962"/>
              <a:ext cx="7124700" cy="1924050"/>
              <a:chOff x="0" y="0"/>
              <a:chExt cx="5984" cy="1616"/>
            </a:xfrm>
          </p:grpSpPr>
          <p:sp>
            <p:nvSpPr>
              <p:cNvPr id="8" name="Oval 5"/>
              <p:cNvSpPr>
                <a:spLocks/>
              </p:cNvSpPr>
              <p:nvPr/>
            </p:nvSpPr>
            <p:spPr bwMode="auto">
              <a:xfrm>
                <a:off x="0" y="728"/>
                <a:ext cx="1432" cy="568"/>
              </a:xfrm>
              <a:prstGeom prst="ellipse">
                <a:avLst/>
              </a:prstGeom>
              <a:noFill/>
              <a:ln w="25400" cap="flat">
                <a:solidFill>
                  <a:srgbClr val="40404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alatino" charset="0"/>
                    <a:cs typeface="Palatino" charset="0"/>
                  </a:rPr>
                  <a:t>teacherID</a:t>
                </a:r>
                <a:endPara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endParaRPr>
              </a:p>
            </p:txBody>
          </p:sp>
          <p:sp>
            <p:nvSpPr>
              <p:cNvPr id="9" name="Oval 6"/>
              <p:cNvSpPr>
                <a:spLocks/>
              </p:cNvSpPr>
              <p:nvPr/>
            </p:nvSpPr>
            <p:spPr bwMode="auto">
              <a:xfrm>
                <a:off x="1256" y="0"/>
                <a:ext cx="1523" cy="568"/>
              </a:xfrm>
              <a:prstGeom prst="ellipse">
                <a:avLst/>
              </a:prstGeom>
              <a:noFill/>
              <a:ln w="25400" cap="flat">
                <a:solidFill>
                  <a:srgbClr val="40404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alatino" charset="0"/>
                    <a:cs typeface="Palatino" charset="0"/>
                  </a:rPr>
                  <a:t>teacherName</a:t>
                </a:r>
                <a:endPara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endParaRPr>
              </a:p>
            </p:txBody>
          </p:sp>
          <p:sp>
            <p:nvSpPr>
              <p:cNvPr id="10" name="Oval 7"/>
              <p:cNvSpPr>
                <a:spLocks/>
              </p:cNvSpPr>
              <p:nvPr/>
            </p:nvSpPr>
            <p:spPr bwMode="auto">
              <a:xfrm>
                <a:off x="3032" y="0"/>
                <a:ext cx="1752" cy="568"/>
              </a:xfrm>
              <a:prstGeom prst="ellipse">
                <a:avLst/>
              </a:prstGeom>
              <a:noFill/>
              <a:ln w="25400" cap="flat">
                <a:solidFill>
                  <a:srgbClr val="40404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alatino" charset="0"/>
                    <a:cs typeface="Palatino" charset="0"/>
                  </a:rPr>
                  <a:t>teacherEmail</a:t>
                </a:r>
                <a:endPara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1348" y="1152"/>
                <a:ext cx="448" cy="464"/>
              </a:xfrm>
              <a:prstGeom prst="line">
                <a:avLst/>
              </a:prstGeom>
              <a:noFill/>
              <a:ln w="25400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1400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2038" y="573"/>
                <a:ext cx="259" cy="537"/>
              </a:xfrm>
              <a:prstGeom prst="line">
                <a:avLst/>
              </a:prstGeom>
              <a:noFill/>
              <a:ln w="25400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1400"/>
              </a:p>
            </p:txBody>
          </p:sp>
          <p:sp>
            <p:nvSpPr>
              <p:cNvPr id="13" name="Oval 10"/>
              <p:cNvSpPr>
                <a:spLocks/>
              </p:cNvSpPr>
              <p:nvPr/>
            </p:nvSpPr>
            <p:spPr bwMode="auto">
              <a:xfrm>
                <a:off x="4296" y="728"/>
                <a:ext cx="1688" cy="568"/>
              </a:xfrm>
              <a:prstGeom prst="ellipse">
                <a:avLst/>
              </a:prstGeom>
              <a:noFill/>
              <a:ln w="25400" cap="flat">
                <a:solidFill>
                  <a:srgbClr val="40404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Palatino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Palatino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alatino" charset="0"/>
                    <a:cs typeface="Palatino" charset="0"/>
                  </a:rPr>
                  <a:t>teacherSalary</a:t>
                </a:r>
                <a:endPara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Palatino" charset="0"/>
                  <a:cs typeface="Palatino" charset="0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flipH="1">
                <a:off x="3936" y="1152"/>
                <a:ext cx="447" cy="463"/>
              </a:xfrm>
              <a:prstGeom prst="line">
                <a:avLst/>
              </a:prstGeom>
              <a:noFill/>
              <a:ln w="25400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1400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H="1">
                <a:off x="3424" y="568"/>
                <a:ext cx="259" cy="537"/>
              </a:xfrm>
              <a:prstGeom prst="line">
                <a:avLst/>
              </a:prstGeom>
              <a:noFill/>
              <a:ln w="25400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1400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343" y="1132"/>
                <a:ext cx="752" cy="0"/>
              </a:xfrm>
              <a:prstGeom prst="line">
                <a:avLst/>
              </a:prstGeom>
              <a:noFill/>
              <a:ln w="25400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1400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762000" y="4662235"/>
            <a:ext cx="32742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TEACHERS table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29997"/>
              </p:ext>
            </p:extLst>
          </p:nvPr>
        </p:nvGraphicFramePr>
        <p:xfrm>
          <a:off x="3352799" y="3614955"/>
          <a:ext cx="5562600" cy="2839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Teacher 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Teacher Name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Teacher Email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Teacher salary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Martha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martha@highschool.com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bob@highschool.com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44,500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ookman Old Style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496A3B-40BA-46E2-B1DB-EAF0E04C032B}" type="datetime1">
              <a:rPr lang="en-US" smtClean="0"/>
              <a:t>12/5/18</a:t>
            </a:fld>
            <a:endParaRPr lang="en-US"/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98565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represent all COURSES and keep track of </a:t>
            </a:r>
            <a:r>
              <a:rPr lang="en-US" b="1" dirty="0"/>
              <a:t>course numbers</a:t>
            </a:r>
            <a:r>
              <a:rPr lang="en-US" dirty="0"/>
              <a:t> and </a:t>
            </a:r>
            <a:r>
              <a:rPr lang="en-US" b="1" dirty="0"/>
              <a:t>course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13BB-EFDA-4B8C-9B6E-0937291FE34C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704975" y="4194712"/>
            <a:ext cx="2552700" cy="952500"/>
          </a:xfrm>
          <a:prstGeom prst="rect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742950" indent="-285750"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marL="1143000" indent="-228600"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marL="1600200" indent="-228600"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marL="2057400" indent="-228600"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pPr algn="ctr" eaLnBrk="1" hangingPunct="1"/>
            <a:endParaRPr lang="en-US" altLang="en-US" sz="3000"/>
          </a:p>
        </p:txBody>
      </p:sp>
      <p:sp>
        <p:nvSpPr>
          <p:cNvPr id="6" name="Oval 4"/>
          <p:cNvSpPr>
            <a:spLocks/>
          </p:cNvSpPr>
          <p:nvPr/>
        </p:nvSpPr>
        <p:spPr bwMode="auto">
          <a:xfrm>
            <a:off x="1066800" y="2880262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575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courseNo</a:t>
            </a:r>
            <a:endParaRPr lang="en-US" altLang="en-US" sz="1575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7" name="Oval 5"/>
          <p:cNvSpPr>
            <a:spLocks/>
          </p:cNvSpPr>
          <p:nvPr/>
        </p:nvSpPr>
        <p:spPr bwMode="auto">
          <a:xfrm>
            <a:off x="3181350" y="2880262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575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courseName</a:t>
            </a:r>
            <a:endParaRPr lang="en-US" altLang="en-US" sz="1575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997869" y="3562491"/>
            <a:ext cx="308372" cy="63936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2062295" y="4435367"/>
            <a:ext cx="19011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1282700" indent="-571500"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marL="1727200" indent="-571500"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marL="2171700" indent="-571500"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marL="2616200" indent="-571500"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3073400" indent="-571500" eaLnBrk="0" fontAlgn="base" hangingPunct="0">
              <a:spcBef>
                <a:spcPts val="1800"/>
              </a:spcBef>
              <a:spcAft>
                <a:spcPct val="0"/>
              </a:spcAft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3530600" indent="-571500" eaLnBrk="0" fontAlgn="base" hangingPunct="0">
              <a:spcBef>
                <a:spcPts val="1800"/>
              </a:spcBef>
              <a:spcAft>
                <a:spcPct val="0"/>
              </a:spcAft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3987800" indent="-571500" eaLnBrk="0" fontAlgn="base" hangingPunct="0">
              <a:spcBef>
                <a:spcPts val="1800"/>
              </a:spcBef>
              <a:spcAft>
                <a:spcPct val="0"/>
              </a:spcAft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4445000" indent="-571500" eaLnBrk="0" fontAlgn="base" hangingPunct="0">
              <a:spcBef>
                <a:spcPts val="1800"/>
              </a:spcBef>
              <a:spcAft>
                <a:spcPct val="0"/>
              </a:spcAft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 dirty="0">
                <a:solidFill>
                  <a:schemeClr val="tx1"/>
                </a:solidFill>
                <a:ea typeface="Palatino" charset="0"/>
                <a:cs typeface="Palatino" charset="0"/>
              </a:rPr>
              <a:t>COURSES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3648076" y="3556537"/>
            <a:ext cx="308372" cy="639366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rot="10800000" flipH="1">
            <a:off x="1475185" y="3370800"/>
            <a:ext cx="895350" cy="0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599510" y="3294451"/>
          <a:ext cx="2781300" cy="1752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Course 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Course Name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Geography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History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ookman Old Style Regular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EE93CB-ABEF-4004-A239-616A8D1116F8}" type="datetime1">
              <a:rPr lang="en-US" smtClean="0"/>
              <a:t>12/5/18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B8CE363-EA16-234B-8BE6-8F8A923BE0BE}"/>
              </a:ext>
            </a:extLst>
          </p:cNvPr>
          <p:cNvSpPr txBox="1">
            <a:spLocks/>
          </p:cNvSpPr>
          <p:nvPr/>
        </p:nvSpPr>
        <p:spPr bwMode="auto">
          <a:xfrm>
            <a:off x="0" y="-12312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4400" b="0" i="0" kern="1200" baseline="0">
                <a:solidFill>
                  <a:schemeClr val="bg1"/>
                </a:solidFill>
                <a:latin typeface="Bookman Old Style Regular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/>
              <a:t>COURSES entity class</a:t>
            </a:r>
          </a:p>
        </p:txBody>
      </p:sp>
    </p:spTree>
    <p:extLst>
      <p:ext uri="{BB962C8B-B14F-4D97-AF65-F5344CB8AC3E}">
        <p14:creationId xmlns:p14="http://schemas.microsoft.com/office/powerpoint/2010/main" val="1045221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5636"/>
            <a:ext cx="8382000" cy="2209800"/>
          </a:xfrm>
        </p:spPr>
        <p:txBody>
          <a:bodyPr/>
          <a:lstStyle/>
          <a:p>
            <a:r>
              <a:rPr lang="en-US" dirty="0"/>
              <a:t>We have created the STUDENTS, TEACHERS, and COURSES </a:t>
            </a:r>
            <a:r>
              <a:rPr lang="en-US" i="1" dirty="0"/>
              <a:t>entity classes</a:t>
            </a:r>
          </a:p>
          <a:p>
            <a:r>
              <a:rPr lang="en-US" dirty="0"/>
              <a:t>Each entity has its own </a:t>
            </a:r>
            <a:r>
              <a:rPr lang="en-US" i="1" dirty="0"/>
              <a:t>attributes</a:t>
            </a:r>
          </a:p>
          <a:p>
            <a:r>
              <a:rPr lang="en-US" dirty="0"/>
              <a:t>Each entity has a primary key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13BB-EFDA-4B8C-9B6E-0937291FE34C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9DFC36-6ADE-40F7-9797-0BFEEB88D642}" type="datetime1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58407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Entities are connected by </a:t>
            </a:r>
            <a:r>
              <a:rPr lang="en-US" sz="3200" b="1" i="1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TEACHERS </a:t>
            </a:r>
            <a:r>
              <a:rPr lang="en-US" sz="4400" b="1" dirty="0">
                <a:solidFill>
                  <a:srgbClr val="FF0000"/>
                </a:solidFill>
              </a:rPr>
              <a:t>teach</a:t>
            </a:r>
            <a:r>
              <a:rPr lang="en-US" dirty="0"/>
              <a:t>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13BB-EFDA-4B8C-9B6E-0937291FE34C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6496050" y="3870443"/>
            <a:ext cx="2552700" cy="952500"/>
          </a:xfrm>
          <a:prstGeom prst="rect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COURSES</a:t>
            </a:r>
          </a:p>
        </p:txBody>
      </p:sp>
      <p:sp>
        <p:nvSpPr>
          <p:cNvPr id="6" name="Oval 4"/>
          <p:cNvSpPr>
            <a:spLocks/>
          </p:cNvSpPr>
          <p:nvPr/>
        </p:nvSpPr>
        <p:spPr bwMode="auto">
          <a:xfrm>
            <a:off x="5165841" y="2670293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u="sng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courseNo</a:t>
            </a:r>
            <a:endParaRPr lang="en-US" altLang="en-US" sz="1350" u="sng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7" name="Oval 5"/>
          <p:cNvSpPr>
            <a:spLocks/>
          </p:cNvSpPr>
          <p:nvPr/>
        </p:nvSpPr>
        <p:spPr bwMode="auto">
          <a:xfrm>
            <a:off x="7230514" y="2670293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courseName</a:t>
            </a:r>
            <a:endParaRPr lang="en-US" altLang="en-US" sz="1350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7349576" y="3344186"/>
            <a:ext cx="542925" cy="54292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3933825" y="3765668"/>
            <a:ext cx="1914525" cy="1162050"/>
          </a:xfrm>
          <a:prstGeom prst="diamond">
            <a:avLst/>
          </a:prstGeom>
          <a:noFill/>
          <a:ln w="25400" cap="flat">
            <a:solidFill>
              <a:srgbClr val="0000C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rgbClr val="0015C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Teach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0800000" flipH="1">
            <a:off x="3284935" y="4344311"/>
            <a:ext cx="644128" cy="0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rot="10800000" flipH="1">
            <a:off x="5857875" y="4346693"/>
            <a:ext cx="642938" cy="0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223116" y="3346568"/>
            <a:ext cx="541735" cy="54173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13" name="Rectangle 11"/>
          <p:cNvSpPr>
            <a:spLocks/>
          </p:cNvSpPr>
          <p:nvPr/>
        </p:nvSpPr>
        <p:spPr bwMode="auto">
          <a:xfrm>
            <a:off x="714375" y="3803768"/>
            <a:ext cx="2552700" cy="952500"/>
          </a:xfrm>
          <a:prstGeom prst="rect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742950" indent="-285750"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marL="1143000" indent="-228600"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marL="1600200" indent="-228600"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marL="2057400" indent="-228600"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1183311" y="4090590"/>
            <a:ext cx="1676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1282700" indent="-571500"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marL="1727200" indent="-571500"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marL="2171700" indent="-571500"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marL="2616200" indent="-571500"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3073400" indent="-571500" eaLnBrk="0" fontAlgn="base" hangingPunct="0">
              <a:spcBef>
                <a:spcPts val="1800"/>
              </a:spcBef>
              <a:spcAft>
                <a:spcPct val="0"/>
              </a:spcAft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3530600" indent="-571500" eaLnBrk="0" fontAlgn="base" hangingPunct="0">
              <a:spcBef>
                <a:spcPts val="1800"/>
              </a:spcBef>
              <a:spcAft>
                <a:spcPct val="0"/>
              </a:spcAft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3987800" indent="-571500" eaLnBrk="0" fontAlgn="base" hangingPunct="0">
              <a:spcBef>
                <a:spcPts val="1800"/>
              </a:spcBef>
              <a:spcAft>
                <a:spcPct val="0"/>
              </a:spcAft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4445000" indent="-571500" eaLnBrk="0" fontAlgn="base" hangingPunct="0">
              <a:spcBef>
                <a:spcPts val="1800"/>
              </a:spcBef>
              <a:spcAft>
                <a:spcPct val="0"/>
              </a:spcAft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ea typeface="Palatino" charset="0"/>
                <a:cs typeface="Palatino" charset="0"/>
              </a:rPr>
              <a:t>TEACHERS</a:t>
            </a:r>
          </a:p>
        </p:txBody>
      </p:sp>
      <p:sp>
        <p:nvSpPr>
          <p:cNvPr id="15" name="Oval 13"/>
          <p:cNvSpPr>
            <a:spLocks/>
          </p:cNvSpPr>
          <p:nvPr/>
        </p:nvSpPr>
        <p:spPr bwMode="auto">
          <a:xfrm>
            <a:off x="144067" y="5040629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u="sng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teacherID</a:t>
            </a:r>
            <a:endParaRPr lang="en-US" altLang="en-US" sz="1350" u="sng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16" name="Oval 14"/>
          <p:cNvSpPr>
            <a:spLocks/>
          </p:cNvSpPr>
          <p:nvPr/>
        </p:nvSpPr>
        <p:spPr bwMode="auto">
          <a:xfrm>
            <a:off x="76200" y="2670122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teacherName</a:t>
            </a:r>
            <a:endParaRPr lang="en-US" altLang="en-US" sz="1350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17" name="Oval 15"/>
          <p:cNvSpPr>
            <a:spLocks/>
          </p:cNvSpPr>
          <p:nvPr/>
        </p:nvSpPr>
        <p:spPr bwMode="auto">
          <a:xfrm>
            <a:off x="2190750" y="2539196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teacherEmail</a:t>
            </a:r>
            <a:endParaRPr lang="en-US" altLang="en-US" sz="1350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1165860" y="4743172"/>
            <a:ext cx="395050" cy="29991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996554" y="3344186"/>
            <a:ext cx="319088" cy="46672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20" name="Oval 18"/>
          <p:cNvSpPr>
            <a:spLocks/>
          </p:cNvSpPr>
          <p:nvPr/>
        </p:nvSpPr>
        <p:spPr bwMode="auto">
          <a:xfrm>
            <a:off x="2096517" y="4920933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teacherSalary</a:t>
            </a:r>
            <a:endParaRPr lang="en-US" altLang="en-US" sz="1350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2657474" y="3241793"/>
            <a:ext cx="396479" cy="563166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476500" y="4746743"/>
            <a:ext cx="229293" cy="18097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5F05B8-4D68-4081-A829-D96D3BEC5FA6}" type="datetime1">
              <a:rPr lang="en-US" smtClean="0"/>
              <a:t>12/5/18</a:t>
            </a:fld>
            <a:endParaRPr lang="en-US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2533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37" y="1230965"/>
            <a:ext cx="7543800" cy="3017520"/>
          </a:xfrm>
        </p:spPr>
        <p:txBody>
          <a:bodyPr/>
          <a:lstStyle/>
          <a:p>
            <a:r>
              <a:rPr lang="en-US" dirty="0"/>
              <a:t>STUDENTS </a:t>
            </a:r>
            <a:r>
              <a:rPr lang="en-US" sz="4000" b="1" dirty="0">
                <a:solidFill>
                  <a:srgbClr val="FF0000"/>
                </a:solidFill>
              </a:rPr>
              <a:t>enroll in </a:t>
            </a:r>
            <a:r>
              <a:rPr lang="en-US" dirty="0"/>
              <a:t>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13BB-EFDA-4B8C-9B6E-0937291FE34C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647700" y="3443676"/>
            <a:ext cx="2358275" cy="540968"/>
          </a:xfrm>
          <a:prstGeom prst="rect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STUDENTS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6" name="Oval 4"/>
          <p:cNvSpPr>
            <a:spLocks/>
          </p:cNvSpPr>
          <p:nvPr/>
        </p:nvSpPr>
        <p:spPr bwMode="auto">
          <a:xfrm>
            <a:off x="1198507" y="2430937"/>
            <a:ext cx="1508237" cy="525467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u="sng" dirty="0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studentID</a:t>
            </a:r>
          </a:p>
        </p:txBody>
      </p:sp>
      <p:sp>
        <p:nvSpPr>
          <p:cNvPr id="7" name="Oval 5"/>
          <p:cNvSpPr>
            <a:spLocks/>
          </p:cNvSpPr>
          <p:nvPr/>
        </p:nvSpPr>
        <p:spPr bwMode="auto">
          <a:xfrm>
            <a:off x="142875" y="4769660"/>
            <a:ext cx="1559909" cy="518880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dirty="0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studentName</a:t>
            </a:r>
          </a:p>
        </p:txBody>
      </p:sp>
      <p:sp>
        <p:nvSpPr>
          <p:cNvPr id="8" name="Oval 6"/>
          <p:cNvSpPr>
            <a:spLocks/>
          </p:cNvSpPr>
          <p:nvPr/>
        </p:nvSpPr>
        <p:spPr bwMode="auto">
          <a:xfrm>
            <a:off x="2066925" y="4769660"/>
            <a:ext cx="1492981" cy="518880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dirty="0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studentEmail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962150" y="3984644"/>
            <a:ext cx="833438" cy="794541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52625" y="2942423"/>
            <a:ext cx="0" cy="5095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1123950" y="3984644"/>
            <a:ext cx="828675" cy="794541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10"/>
          <p:cNvSpPr>
            <a:spLocks/>
          </p:cNvSpPr>
          <p:nvPr/>
        </p:nvSpPr>
        <p:spPr bwMode="auto">
          <a:xfrm>
            <a:off x="6429375" y="3443676"/>
            <a:ext cx="1806294" cy="540968"/>
          </a:xfrm>
          <a:prstGeom prst="rect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COURSES</a:t>
            </a:r>
          </a:p>
        </p:txBody>
      </p:sp>
      <p:sp>
        <p:nvSpPr>
          <p:cNvPr id="13" name="Oval 11"/>
          <p:cNvSpPr>
            <a:spLocks/>
          </p:cNvSpPr>
          <p:nvPr/>
        </p:nvSpPr>
        <p:spPr bwMode="auto">
          <a:xfrm>
            <a:off x="5502313" y="2417361"/>
            <a:ext cx="1358114" cy="460813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u="sng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courseNo</a:t>
            </a:r>
            <a:endParaRPr lang="en-US" altLang="en-US" sz="1350" u="sng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14" name="Oval 12"/>
          <p:cNvSpPr>
            <a:spLocks/>
          </p:cNvSpPr>
          <p:nvPr/>
        </p:nvSpPr>
        <p:spPr bwMode="auto">
          <a:xfrm>
            <a:off x="7119023" y="2337727"/>
            <a:ext cx="1460022" cy="561881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courseName</a:t>
            </a:r>
            <a:endParaRPr lang="en-US" altLang="en-US" sz="1350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7199429" y="2917420"/>
            <a:ext cx="542925" cy="54292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16" name="AutoShape 14"/>
          <p:cNvSpPr>
            <a:spLocks/>
          </p:cNvSpPr>
          <p:nvPr/>
        </p:nvSpPr>
        <p:spPr bwMode="auto">
          <a:xfrm>
            <a:off x="3843853" y="3188882"/>
            <a:ext cx="1914525" cy="1162050"/>
          </a:xfrm>
          <a:prstGeom prst="diamond">
            <a:avLst/>
          </a:prstGeom>
          <a:noFill/>
          <a:ln w="25400" cap="flat">
            <a:solidFill>
              <a:srgbClr val="0000C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 err="1">
                <a:solidFill>
                  <a:srgbClr val="0015C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Enroll_In</a:t>
            </a:r>
            <a:endParaRPr lang="en-US" altLang="en-US" sz="1800" dirty="0">
              <a:solidFill>
                <a:srgbClr val="0015C1"/>
              </a:solidFill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rot="10800000" flipH="1" flipV="1">
            <a:off x="3005975" y="3810001"/>
            <a:ext cx="837878" cy="0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rot="10800000" flipH="1" flipV="1">
            <a:off x="5744606" y="3772244"/>
            <a:ext cx="684769" cy="0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172200" y="2878174"/>
            <a:ext cx="1027229" cy="582172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63F49-F331-4698-9174-6F988E86AC74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70E3DE3-5795-1944-9683-6699E991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r>
              <a:rPr lang="en-US" sz="3200" dirty="0"/>
              <a:t>Entities are connected by </a:t>
            </a:r>
            <a:r>
              <a:rPr lang="en-US" sz="3200" b="1" i="1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3637522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38F45D-B9AB-CD49-88E5-1ACF41B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Conceptual model for our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AC8E-1E72-5741-B59C-85D2C199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16B40-D9CB-4BB7-B02E-931C7FA0BEBE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21DB8-6032-2748-8D91-9CF55F37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E46A-78AC-6845-B171-10FA73A5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Bookman Old Style Regular"/>
              </a:rPr>
              <a:t>Database Management Systems</a:t>
            </a:r>
            <a:endParaRPr lang="en-US" dirty="0">
              <a:latin typeface="Bookman Old Style Regular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C425072-0405-6445-A780-305D163204DA}"/>
              </a:ext>
            </a:extLst>
          </p:cNvPr>
          <p:cNvSpPr>
            <a:spLocks/>
          </p:cNvSpPr>
          <p:nvPr/>
        </p:nvSpPr>
        <p:spPr bwMode="auto">
          <a:xfrm>
            <a:off x="6419850" y="2267121"/>
            <a:ext cx="2552700" cy="952500"/>
          </a:xfrm>
          <a:prstGeom prst="rect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COURSES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A76DA8B6-9B07-F344-90BF-D14CD826408F}"/>
              </a:ext>
            </a:extLst>
          </p:cNvPr>
          <p:cNvSpPr>
            <a:spLocks/>
          </p:cNvSpPr>
          <p:nvPr/>
        </p:nvSpPr>
        <p:spPr bwMode="auto">
          <a:xfrm>
            <a:off x="5089641" y="1066971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u="sng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courseNo</a:t>
            </a:r>
            <a:endParaRPr lang="en-US" altLang="en-US" sz="1350" u="sng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E871CE6B-C667-5F43-8836-C358EAFF9668}"/>
              </a:ext>
            </a:extLst>
          </p:cNvPr>
          <p:cNvSpPr>
            <a:spLocks/>
          </p:cNvSpPr>
          <p:nvPr/>
        </p:nvSpPr>
        <p:spPr bwMode="auto">
          <a:xfrm>
            <a:off x="7154314" y="1066971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courseName</a:t>
            </a:r>
            <a:endParaRPr lang="en-US" altLang="en-US" sz="1350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C0B3D2E8-5E34-724E-922F-89EC5FA377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3376" y="1740864"/>
            <a:ext cx="542925" cy="54292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6BA1680-496A-2647-858D-20E443E67DFB}"/>
              </a:ext>
            </a:extLst>
          </p:cNvPr>
          <p:cNvSpPr>
            <a:spLocks/>
          </p:cNvSpPr>
          <p:nvPr/>
        </p:nvSpPr>
        <p:spPr bwMode="auto">
          <a:xfrm>
            <a:off x="3857625" y="2162346"/>
            <a:ext cx="1914525" cy="1162050"/>
          </a:xfrm>
          <a:prstGeom prst="diamond">
            <a:avLst/>
          </a:prstGeom>
          <a:noFill/>
          <a:ln w="25400" cap="flat">
            <a:solidFill>
              <a:srgbClr val="0000C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rgbClr val="0015C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Teach</a:t>
            </a: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DC468243-31AD-0C49-81CA-FE3219A1C39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08735" y="2740989"/>
            <a:ext cx="644128" cy="0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2BE17E6B-0C31-1D42-B9CD-4E70D50B4C6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81675" y="2743371"/>
            <a:ext cx="642938" cy="0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A4AB895-364A-0D4A-908D-AC89B23FC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916" y="1743246"/>
            <a:ext cx="541735" cy="54173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AA8CB74-4F83-FF46-A152-4B8EEB101819}"/>
              </a:ext>
            </a:extLst>
          </p:cNvPr>
          <p:cNvSpPr>
            <a:spLocks/>
          </p:cNvSpPr>
          <p:nvPr/>
        </p:nvSpPr>
        <p:spPr bwMode="auto">
          <a:xfrm>
            <a:off x="638175" y="2200446"/>
            <a:ext cx="2552700" cy="952500"/>
          </a:xfrm>
          <a:prstGeom prst="rect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742950" indent="-285750"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marL="1143000" indent="-228600"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marL="1600200" indent="-228600"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marL="2057400" indent="-228600"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342C62A-0BBA-F947-94F3-1A14C50295BE}"/>
              </a:ext>
            </a:extLst>
          </p:cNvPr>
          <p:cNvSpPr>
            <a:spLocks/>
          </p:cNvSpPr>
          <p:nvPr/>
        </p:nvSpPr>
        <p:spPr bwMode="auto">
          <a:xfrm>
            <a:off x="1107111" y="2487268"/>
            <a:ext cx="1676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1282700" indent="-571500"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marL="1727200" indent="-571500"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marL="2171700" indent="-571500"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marL="2616200" indent="-571500">
              <a:spcBef>
                <a:spcPts val="1800"/>
              </a:spcBef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3073400" indent="-571500" eaLnBrk="0" fontAlgn="base" hangingPunct="0">
              <a:spcBef>
                <a:spcPts val="1800"/>
              </a:spcBef>
              <a:spcAft>
                <a:spcPct val="0"/>
              </a:spcAft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3530600" indent="-571500" eaLnBrk="0" fontAlgn="base" hangingPunct="0">
              <a:spcBef>
                <a:spcPts val="1800"/>
              </a:spcBef>
              <a:spcAft>
                <a:spcPct val="0"/>
              </a:spcAft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3987800" indent="-571500" eaLnBrk="0" fontAlgn="base" hangingPunct="0">
              <a:spcBef>
                <a:spcPts val="1800"/>
              </a:spcBef>
              <a:spcAft>
                <a:spcPct val="0"/>
              </a:spcAft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4445000" indent="-571500" eaLnBrk="0" fontAlgn="base" hangingPunct="0">
              <a:spcBef>
                <a:spcPts val="1800"/>
              </a:spcBef>
              <a:spcAft>
                <a:spcPct val="0"/>
              </a:spcAft>
              <a:buSzPct val="100000"/>
              <a:buFont typeface="Palatino" charset="0"/>
              <a:buChar char="•"/>
              <a:defRPr sz="4200">
                <a:solidFill>
                  <a:srgbClr val="40404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ea typeface="Palatino" charset="0"/>
                <a:cs typeface="Palatino" charset="0"/>
              </a:rPr>
              <a:t>TEACHERS</a:t>
            </a: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9A0A70A6-8676-6A42-A90A-B5E6AF174777}"/>
              </a:ext>
            </a:extLst>
          </p:cNvPr>
          <p:cNvSpPr>
            <a:spLocks/>
          </p:cNvSpPr>
          <p:nvPr/>
        </p:nvSpPr>
        <p:spPr bwMode="auto">
          <a:xfrm>
            <a:off x="67867" y="3437307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u="sng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teacherID</a:t>
            </a:r>
            <a:endParaRPr lang="en-US" altLang="en-US" sz="1350" u="sng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2C91A034-FC11-9148-9C23-85EAB949AEBD}"/>
              </a:ext>
            </a:extLst>
          </p:cNvPr>
          <p:cNvSpPr>
            <a:spLocks/>
          </p:cNvSpPr>
          <p:nvPr/>
        </p:nvSpPr>
        <p:spPr bwMode="auto">
          <a:xfrm>
            <a:off x="196453" y="1198021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teacherName</a:t>
            </a:r>
            <a:endParaRPr lang="en-US" altLang="en-US" sz="1350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CE8AF545-E62F-F74F-A7A4-B2348EE67883}"/>
              </a:ext>
            </a:extLst>
          </p:cNvPr>
          <p:cNvSpPr>
            <a:spLocks/>
          </p:cNvSpPr>
          <p:nvPr/>
        </p:nvSpPr>
        <p:spPr bwMode="auto">
          <a:xfrm>
            <a:off x="2106215" y="1127741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teacherEmail</a:t>
            </a:r>
            <a:endParaRPr lang="en-US" altLang="en-US" sz="1350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6F69A6D2-2DE2-534D-85BA-FA81EE34CD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9660" y="3139850"/>
            <a:ext cx="395050" cy="29991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C0294090-5BB9-6544-B377-E053D9719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10" y="1813454"/>
            <a:ext cx="132331" cy="39413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CD91F214-A08F-9D44-B6F5-565A71F2BB01}"/>
              </a:ext>
            </a:extLst>
          </p:cNvPr>
          <p:cNvSpPr>
            <a:spLocks/>
          </p:cNvSpPr>
          <p:nvPr/>
        </p:nvSpPr>
        <p:spPr bwMode="auto">
          <a:xfrm>
            <a:off x="2020317" y="3317611"/>
            <a:ext cx="1704975" cy="676275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dirty="0" err="1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teacherSalary</a:t>
            </a:r>
            <a:endParaRPr lang="en-US" altLang="en-US" sz="1350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4A0453E8-C7DC-0C43-9E9E-506E37C9CF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1273" y="1813455"/>
            <a:ext cx="377429" cy="388182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C03DF424-F9F5-0B4B-BA99-643B32A3A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3143421"/>
            <a:ext cx="229293" cy="18097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5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82975A2-3137-9D4F-8064-805DFDDB6FE9}"/>
              </a:ext>
            </a:extLst>
          </p:cNvPr>
          <p:cNvSpPr>
            <a:spLocks/>
          </p:cNvSpPr>
          <p:nvPr/>
        </p:nvSpPr>
        <p:spPr bwMode="auto">
          <a:xfrm>
            <a:off x="3661326" y="4461447"/>
            <a:ext cx="2358275" cy="540968"/>
          </a:xfrm>
          <a:prstGeom prst="rect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STUDENTS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492C8AE1-5F30-3F4B-A9C2-D907B7090786}"/>
              </a:ext>
            </a:extLst>
          </p:cNvPr>
          <p:cNvSpPr>
            <a:spLocks/>
          </p:cNvSpPr>
          <p:nvPr/>
        </p:nvSpPr>
        <p:spPr bwMode="auto">
          <a:xfrm>
            <a:off x="4212133" y="3448708"/>
            <a:ext cx="1508237" cy="525467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u="sng" dirty="0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studentID</a:t>
            </a: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164ED838-CC25-6542-B351-C0158D4F7A69}"/>
              </a:ext>
            </a:extLst>
          </p:cNvPr>
          <p:cNvSpPr>
            <a:spLocks/>
          </p:cNvSpPr>
          <p:nvPr/>
        </p:nvSpPr>
        <p:spPr bwMode="auto">
          <a:xfrm>
            <a:off x="3055780" y="5254642"/>
            <a:ext cx="1559909" cy="518880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dirty="0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studentName</a:t>
            </a:r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38D2412D-B679-8144-B429-29204CE1CBFE}"/>
              </a:ext>
            </a:extLst>
          </p:cNvPr>
          <p:cNvSpPr>
            <a:spLocks/>
          </p:cNvSpPr>
          <p:nvPr/>
        </p:nvSpPr>
        <p:spPr bwMode="auto">
          <a:xfrm>
            <a:off x="5169574" y="5316970"/>
            <a:ext cx="1492981" cy="518880"/>
          </a:xfrm>
          <a:prstGeom prst="ellipse">
            <a:avLst/>
          </a:prstGeom>
          <a:noFill/>
          <a:ln w="25400" cap="flat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dirty="0"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studentEmail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7F9B09EB-3200-B743-A790-2C42B161E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5775" y="5002415"/>
            <a:ext cx="1043823" cy="31455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Line 8">
            <a:extLst>
              <a:ext uri="{FF2B5EF4-FFF2-40B4-BE49-F238E27FC236}">
                <a16:creationId xmlns:a16="http://schemas.microsoft.com/office/drawing/2014/main" id="{EB22CC4C-B151-1F46-8D02-324A87622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6251" y="3960194"/>
            <a:ext cx="0" cy="5095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AD7344E0-5AF7-0F45-92D2-71BF4C944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1190" y="4981269"/>
            <a:ext cx="1155060" cy="273374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AutoShape 14">
            <a:extLst>
              <a:ext uri="{FF2B5EF4-FFF2-40B4-BE49-F238E27FC236}">
                <a16:creationId xmlns:a16="http://schemas.microsoft.com/office/drawing/2014/main" id="{F513AB5C-3821-604D-8A2C-CA0B0F4FD16F}"/>
              </a:ext>
            </a:extLst>
          </p:cNvPr>
          <p:cNvSpPr>
            <a:spLocks/>
          </p:cNvSpPr>
          <p:nvPr/>
        </p:nvSpPr>
        <p:spPr bwMode="auto">
          <a:xfrm>
            <a:off x="6738937" y="4213310"/>
            <a:ext cx="1914525" cy="1162050"/>
          </a:xfrm>
          <a:prstGeom prst="diamond">
            <a:avLst/>
          </a:prstGeom>
          <a:noFill/>
          <a:ln w="25400" cap="flat">
            <a:solidFill>
              <a:srgbClr val="0000C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Palatino" charset="0"/>
              </a:defRPr>
            </a:lvl1pPr>
            <a:lvl2pPr algn="l">
              <a:defRPr sz="1200">
                <a:solidFill>
                  <a:schemeClr val="tx1"/>
                </a:solidFill>
                <a:latin typeface="Palatino" charset="0"/>
              </a:defRPr>
            </a:lvl2pPr>
            <a:lvl3pPr algn="l">
              <a:defRPr sz="1200">
                <a:solidFill>
                  <a:schemeClr val="tx1"/>
                </a:solidFill>
                <a:latin typeface="Palatino" charset="0"/>
              </a:defRPr>
            </a:lvl3pPr>
            <a:lvl4pPr algn="l">
              <a:defRPr sz="1200">
                <a:solidFill>
                  <a:schemeClr val="tx1"/>
                </a:solidFill>
                <a:latin typeface="Palatino" charset="0"/>
              </a:defRPr>
            </a:lvl4pPr>
            <a:lvl5pPr algn="l">
              <a:defRPr sz="1200">
                <a:solidFill>
                  <a:schemeClr val="tx1"/>
                </a:solidFill>
                <a:latin typeface="Palatino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 err="1">
                <a:solidFill>
                  <a:srgbClr val="0015C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alatino" charset="0"/>
                <a:cs typeface="Palatino" charset="0"/>
              </a:rPr>
              <a:t>Enroll_In</a:t>
            </a:r>
            <a:endParaRPr lang="en-US" altLang="en-US" sz="1800" dirty="0">
              <a:solidFill>
                <a:srgbClr val="0015C1"/>
              </a:solidFill>
              <a:effectLst>
                <a:outerShdw blurRad="38100" dist="38100" dir="2700000" algn="tl">
                  <a:srgbClr val="C0C0C0"/>
                </a:outerShdw>
              </a:effectLst>
              <a:ea typeface="Palatino" charset="0"/>
              <a:cs typeface="Palatino" charset="0"/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24BD9E59-B571-AF4E-BCE0-602AADB1600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019600" y="4787305"/>
            <a:ext cx="753689" cy="11542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8E9C6728-266B-464F-9C0F-87B237D1707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663377" y="3219621"/>
            <a:ext cx="32823" cy="993689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21CA39-ED6F-6242-97E8-5FD6DDE23C0F}"/>
              </a:ext>
            </a:extLst>
          </p:cNvPr>
          <p:cNvSpPr/>
          <p:nvPr/>
        </p:nvSpPr>
        <p:spPr>
          <a:xfrm>
            <a:off x="-108711" y="6034625"/>
            <a:ext cx="9448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b="1" i="1" dirty="0">
                <a:latin typeface="Bookman Old Style" panose="02050604050505020204" pitchFamily="18" charset="0"/>
              </a:rPr>
              <a:t>Miniworld description: Teachers teach courses in which students enroll into</a:t>
            </a:r>
            <a:endParaRPr lang="en-US" sz="2400" b="1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3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" y="990600"/>
            <a:ext cx="8382000" cy="5257800"/>
          </a:xfrm>
        </p:spPr>
        <p:txBody>
          <a:bodyPr/>
          <a:lstStyle/>
          <a:p>
            <a:r>
              <a:rPr lang="en-US" sz="2400" dirty="0"/>
              <a:t>Get description of the mini-world through requirement analysis </a:t>
            </a:r>
          </a:p>
          <a:p>
            <a:r>
              <a:rPr lang="en-US" sz="2400" dirty="0"/>
              <a:t>Determine </a:t>
            </a:r>
            <a:r>
              <a:rPr lang="en-US" sz="2400" i="1" dirty="0"/>
              <a:t>entity classes </a:t>
            </a:r>
            <a:r>
              <a:rPr lang="en-US" sz="2400" dirty="0"/>
              <a:t>from the description </a:t>
            </a:r>
          </a:p>
          <a:p>
            <a:r>
              <a:rPr lang="en-US" sz="2400" dirty="0"/>
              <a:t>Mark </a:t>
            </a:r>
            <a:r>
              <a:rPr lang="en-US" sz="2400" i="1" dirty="0"/>
              <a:t>attributes </a:t>
            </a:r>
            <a:r>
              <a:rPr lang="en-US" sz="2400" dirty="0"/>
              <a:t>for the entity classes </a:t>
            </a:r>
          </a:p>
          <a:p>
            <a:r>
              <a:rPr lang="en-US" sz="2400" dirty="0"/>
              <a:t>Mark </a:t>
            </a:r>
            <a:r>
              <a:rPr lang="en-US" sz="2400" i="1" dirty="0"/>
              <a:t>identifiers </a:t>
            </a:r>
            <a:r>
              <a:rPr lang="en-US" sz="2400" dirty="0"/>
              <a:t>for each entity class </a:t>
            </a:r>
          </a:p>
          <a:p>
            <a:r>
              <a:rPr lang="en-US" sz="2400" dirty="0"/>
              <a:t>Determine </a:t>
            </a:r>
            <a:r>
              <a:rPr lang="en-US" sz="2400" i="1" dirty="0"/>
              <a:t>relationship classes </a:t>
            </a:r>
            <a:r>
              <a:rPr lang="en-US" sz="2400" dirty="0"/>
              <a:t>among the entity classes</a:t>
            </a:r>
          </a:p>
          <a:p>
            <a:r>
              <a:rPr lang="en-US" altLang="en-US" sz="2400" dirty="0"/>
              <a:t>Capture the user data requirements using entities, the properties of entities (i.e., attributes) and relationships between entities</a:t>
            </a:r>
          </a:p>
          <a:p>
            <a:r>
              <a:rPr lang="en-US" altLang="en-US" sz="2400" dirty="0"/>
              <a:t>Use different names for different elements</a:t>
            </a:r>
          </a:p>
          <a:p>
            <a:r>
              <a:rPr lang="en-US" altLang="en-US" sz="2400" dirty="0"/>
              <a:t>If an entity has only one attribute, ask yourself if it is really necessary</a:t>
            </a:r>
            <a:r>
              <a:rPr lang="en-US" sz="24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/>
              <a:t>Conceptual modeling guidelines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16B40-D9CB-4BB7-B02E-931C7FA0BEBE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886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39115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399"/>
            <a:ext cx="8382000" cy="4191001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Describe a database miniworld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Describe what is conceptual model in database design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Define the elements of a conceptual model – Entity class, entity instances, entity attributes, relationship, primary key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Create a conceptual model (i.e., an entity relationship diagram) for a given description of a miniworld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we learned in this module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16B40-D9CB-4BB7-B02E-931C7FA0BEBE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886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957357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7"/>
            <a:ext cx="8382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 err="1"/>
              <a:t>Mariott</a:t>
            </a:r>
            <a:r>
              <a:rPr lang="en-US" sz="2800" i="1" dirty="0"/>
              <a:t> international is a hospitality company that owns several hotels across the globe. Each hotel has a unique hotel ID, website, address and customer service phone number and email. Customers checking into hotels in </a:t>
            </a:r>
            <a:r>
              <a:rPr lang="en-US" sz="2800" i="1" dirty="0" err="1"/>
              <a:t>Mariott</a:t>
            </a:r>
            <a:r>
              <a:rPr lang="en-US" sz="2800" i="1" dirty="0"/>
              <a:t> are assigned a unique customer number. Information such as phone number, credit card type, number of days of stay, check-in date, type of suite booked are logged for each customer.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take-home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16B40-D9CB-4BB7-B02E-931C7FA0BEBE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886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18688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4C4937-CA4A-2E46-B8A3-89100AC46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602163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To be able to describe a database miniworld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To be able to describe what is conceptual model in database design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To be able to define the elements of a conceptual model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To be able to create a conceptual model (i.e., an entity relationship diagram) for a given description of a miniworld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C4E5ED-B96E-3147-90AF-6D3D4F0D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17A1-BFBA-614F-8771-3BB2A318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16B40-D9CB-4BB7-B02E-931C7FA0BEBE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9BAD0-CE1C-784C-A0A5-8FBF81CB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31BC-B003-5F45-AC1E-DB1E2C16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Bookman Old Style Regular"/>
              </a:rPr>
              <a:t>Database Management Systems</a:t>
            </a:r>
            <a:endParaRPr lang="en-US" dirty="0">
              <a:latin typeface="Bookman Old Styl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13183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9858C-91A6-2B4D-A5DC-6628E71E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03" y="1994053"/>
            <a:ext cx="8382000" cy="3276600"/>
          </a:xfrm>
        </p:spPr>
        <p:txBody>
          <a:bodyPr/>
          <a:lstStyle/>
          <a:p>
            <a:r>
              <a:rPr lang="en-US" dirty="0"/>
              <a:t>Types of attributes</a:t>
            </a:r>
          </a:p>
          <a:p>
            <a:r>
              <a:rPr lang="en-US" dirty="0"/>
              <a:t>Cardinality of relationships </a:t>
            </a:r>
          </a:p>
          <a:p>
            <a:r>
              <a:rPr lang="en-US" dirty="0"/>
              <a:t>Types of relationships</a:t>
            </a:r>
          </a:p>
          <a:p>
            <a:r>
              <a:rPr lang="en-US" dirty="0"/>
              <a:t>Weak entity classes </a:t>
            </a:r>
          </a:p>
          <a:p>
            <a:r>
              <a:rPr lang="en-US" dirty="0"/>
              <a:t>Enhanced 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21C6E-82AB-074E-9266-A922A420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upcoming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930E-883D-EE4C-8CAF-4CF2863F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16B40-D9CB-4BB7-B02E-931C7FA0BEBE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30B99-4B9E-DF4D-8ADE-1551BC53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32FF-8E21-6049-9A41-3C5B534E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Bookman Old Style Regular"/>
              </a:rPr>
              <a:t>Database Management Systems</a:t>
            </a:r>
            <a:endParaRPr lang="en-US" dirty="0">
              <a:latin typeface="Bookman Old Styl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086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305800" cy="2057400"/>
          </a:xfrm>
        </p:spPr>
        <p:txBody>
          <a:bodyPr/>
          <a:lstStyle/>
          <a:p>
            <a:r>
              <a:rPr lang="en-US" sz="2800" dirty="0"/>
              <a:t>A miniworld is a system we are interested in knowing more about, and whose data we wish to </a:t>
            </a:r>
            <a:r>
              <a:rPr lang="en-US" sz="2800" b="1" i="1" dirty="0"/>
              <a:t>store and access using a database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13BB-EFDA-4B8C-9B6E-0937291FE34C}" type="slidenum">
              <a:rPr lang="en-US" smtClean="0"/>
              <a:t>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8A1671-C3A3-4E08-8123-95CF44F9E3CB}" type="datetime1">
              <a:rPr lang="en-US" smtClean="0"/>
              <a:t>12/5/18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4D7DA3E-A2C7-7649-93DC-9729391A3818}"/>
              </a:ext>
            </a:extLst>
          </p:cNvPr>
          <p:cNvSpPr txBox="1">
            <a:spLocks/>
          </p:cNvSpPr>
          <p:nvPr/>
        </p:nvSpPr>
        <p:spPr bwMode="auto">
          <a:xfrm>
            <a:off x="685800" y="3589338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32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28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/>
              <a:t>Examples of miniworlds:</a:t>
            </a:r>
          </a:p>
          <a:p>
            <a:r>
              <a:rPr lang="en-US" sz="2800" dirty="0"/>
              <a:t>A company</a:t>
            </a:r>
          </a:p>
          <a:p>
            <a:r>
              <a:rPr lang="en-US" sz="2800" dirty="0"/>
              <a:t>A restaurant</a:t>
            </a:r>
          </a:p>
          <a:p>
            <a:r>
              <a:rPr lang="en-US" sz="2800" dirty="0"/>
              <a:t>A shop</a:t>
            </a:r>
          </a:p>
          <a:p>
            <a:r>
              <a:rPr lang="en-US" sz="2800" dirty="0"/>
              <a:t>A hospital</a:t>
            </a:r>
          </a:p>
          <a:p>
            <a:pPr marL="0" indent="0"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13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8663AA6-E41E-AF41-AA65-5CF1AA399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52"/>
          <a:stretch/>
        </p:blipFill>
        <p:spPr>
          <a:xfrm>
            <a:off x="3531150" y="1504010"/>
            <a:ext cx="1106994" cy="1039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miniworld contains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13BB-EFDA-4B8C-9B6E-0937291FE34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E8D8B9-0507-497F-BC60-4CA6EA947499}" type="datetime1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6039F8-0328-E445-A595-B2F238CE18FF}"/>
              </a:ext>
            </a:extLst>
          </p:cNvPr>
          <p:cNvGrpSpPr/>
          <p:nvPr/>
        </p:nvGrpSpPr>
        <p:grpSpPr>
          <a:xfrm>
            <a:off x="609600" y="988017"/>
            <a:ext cx="8000999" cy="4528081"/>
            <a:chOff x="2333140" y="2028693"/>
            <a:chExt cx="7875698" cy="40040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3A1146-B775-894D-B778-463888FE8C6D}"/>
                </a:ext>
              </a:extLst>
            </p:cNvPr>
            <p:cNvSpPr/>
            <p:nvPr/>
          </p:nvSpPr>
          <p:spPr>
            <a:xfrm>
              <a:off x="5541817" y="2743200"/>
              <a:ext cx="952863" cy="528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okman Old Style Regular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B8A9F34-A749-D547-9407-EC49559A1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5416" y="3510288"/>
              <a:ext cx="2199872" cy="94653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00BEF8F-0C5C-134A-9B88-98024DE1E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452"/>
            <a:stretch/>
          </p:blipFill>
          <p:spPr>
            <a:xfrm>
              <a:off x="6513205" y="2441137"/>
              <a:ext cx="1089658" cy="9193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E52277-E472-BA4C-80C4-C4CC56CF45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452"/>
            <a:stretch/>
          </p:blipFill>
          <p:spPr>
            <a:xfrm>
              <a:off x="3119022" y="3696642"/>
              <a:ext cx="1089658" cy="91930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4FBA17-FBA2-A543-A4B1-DACF78783B3B}"/>
                </a:ext>
              </a:extLst>
            </p:cNvPr>
            <p:cNvSpPr txBox="1"/>
            <p:nvPr/>
          </p:nvSpPr>
          <p:spPr>
            <a:xfrm>
              <a:off x="3016151" y="458366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70E7F2-F00A-4B48-A317-1D38D3B7ADBF}"/>
                </a:ext>
              </a:extLst>
            </p:cNvPr>
            <p:cNvSpPr txBox="1"/>
            <p:nvPr/>
          </p:nvSpPr>
          <p:spPr>
            <a:xfrm>
              <a:off x="4637652" y="438217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D5BF48-3E79-5346-A078-72A24E4C634F}"/>
                </a:ext>
              </a:extLst>
            </p:cNvPr>
            <p:cNvSpPr txBox="1"/>
            <p:nvPr/>
          </p:nvSpPr>
          <p:spPr>
            <a:xfrm>
              <a:off x="6464050" y="3297493"/>
              <a:ext cx="149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Employees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AD024-77F2-334A-B13E-E214A5142E58}"/>
                </a:ext>
              </a:extLst>
            </p:cNvPr>
            <p:cNvSpPr txBox="1"/>
            <p:nvPr/>
          </p:nvSpPr>
          <p:spPr>
            <a:xfrm>
              <a:off x="5288859" y="5598013"/>
              <a:ext cx="211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Transactions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404099-FA72-F845-8C5B-E5FA88A1DD16}"/>
                </a:ext>
              </a:extLst>
            </p:cNvPr>
            <p:cNvSpPr txBox="1"/>
            <p:nvPr/>
          </p:nvSpPr>
          <p:spPr>
            <a:xfrm>
              <a:off x="6894785" y="518508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Operating costs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987DBAE-CE5C-2243-A7AD-3565B4BB1C8E}"/>
                </a:ext>
              </a:extLst>
            </p:cNvPr>
            <p:cNvSpPr/>
            <p:nvPr/>
          </p:nvSpPr>
          <p:spPr>
            <a:xfrm>
              <a:off x="2333140" y="2555741"/>
              <a:ext cx="7875698" cy="347698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5E81B4-8C47-724E-9852-300E64E29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8273" y="4605199"/>
              <a:ext cx="1137024" cy="61387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CA2EE3C-E6A5-3C4F-9B57-D5866303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3704" y="4503431"/>
              <a:ext cx="1090060" cy="109006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4F00FE-B9AF-9347-9FCF-D38FF95BC740}"/>
                </a:ext>
              </a:extLst>
            </p:cNvPr>
            <p:cNvSpPr txBox="1"/>
            <p:nvPr/>
          </p:nvSpPr>
          <p:spPr>
            <a:xfrm>
              <a:off x="4400113" y="2028693"/>
              <a:ext cx="3677844" cy="40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Bookman Old Style" panose="02050604050505020204" pitchFamily="18" charset="0"/>
                </a:rPr>
                <a:t>Miniworld of a shop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0FC4E27-5E05-2C49-9A4C-DC5D9A24BFE7}"/>
              </a:ext>
            </a:extLst>
          </p:cNvPr>
          <p:cNvSpPr/>
          <p:nvPr/>
        </p:nvSpPr>
        <p:spPr>
          <a:xfrm>
            <a:off x="247481" y="5785235"/>
            <a:ext cx="910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Can you list entities of the miniworld of a university?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82D83-9471-D147-BF04-59FF6F7F5C1B}"/>
              </a:ext>
            </a:extLst>
          </p:cNvPr>
          <p:cNvSpPr txBox="1"/>
          <p:nvPr/>
        </p:nvSpPr>
        <p:spPr>
          <a:xfrm>
            <a:off x="3509570" y="2446355"/>
            <a:ext cx="152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B1F896E-1654-A54A-A6E6-1FB88C422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194" y="2651268"/>
            <a:ext cx="2234871" cy="10704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2817DE-8BD1-5B42-8D66-9405B32D9CF7}"/>
              </a:ext>
            </a:extLst>
          </p:cNvPr>
          <p:cNvSpPr txBox="1"/>
          <p:nvPr/>
        </p:nvSpPr>
        <p:spPr>
          <a:xfrm>
            <a:off x="6476625" y="3637271"/>
            <a:ext cx="131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Stock</a:t>
            </a:r>
          </a:p>
        </p:txBody>
      </p:sp>
    </p:spTree>
    <p:extLst>
      <p:ext uri="{BB962C8B-B14F-4D97-AF65-F5344CB8AC3E}">
        <p14:creationId xmlns:p14="http://schemas.microsoft.com/office/powerpoint/2010/main" val="179499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conceptual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199"/>
            <a:ext cx="8382000" cy="3200401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Schema of a database modeled as a collection of </a:t>
            </a:r>
            <a:r>
              <a:rPr lang="en-US" altLang="en-US" sz="2800" b="1" dirty="0"/>
              <a:t>entities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relationships</a:t>
            </a:r>
            <a:r>
              <a:rPr lang="en-US" altLang="en-US" sz="2800" dirty="0"/>
              <a:t> among entities</a:t>
            </a:r>
            <a:endParaRPr lang="en-US" sz="2800" dirty="0"/>
          </a:p>
          <a:p>
            <a:r>
              <a:rPr lang="en-US" sz="2800" dirty="0"/>
              <a:t>Also called Entity-Relationship Diagram or an ER model</a:t>
            </a:r>
          </a:p>
          <a:p>
            <a:r>
              <a:rPr lang="en-US" sz="2800" dirty="0"/>
              <a:t>Representation of business rules and requirements as a diagram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13BB-EFDA-4B8C-9B6E-0937291FE34C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9C7BC-E3D0-49D2-A4A3-905D2EAC03D1}" type="datetime1">
              <a:rPr lang="en-US" smtClean="0"/>
              <a:t>12/5/18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2AFA9-18E7-8041-B5BF-2ED805570A1F}"/>
              </a:ext>
            </a:extLst>
          </p:cNvPr>
          <p:cNvSpPr/>
          <p:nvPr/>
        </p:nvSpPr>
        <p:spPr>
          <a:xfrm>
            <a:off x="545460" y="5360184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What is the need to represent business rules using a conceptual model?</a:t>
            </a:r>
          </a:p>
        </p:txBody>
      </p:sp>
    </p:spTree>
    <p:extLst>
      <p:ext uri="{BB962C8B-B14F-4D97-AF65-F5344CB8AC3E}">
        <p14:creationId xmlns:p14="http://schemas.microsoft.com/office/powerpoint/2010/main" val="335683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EED3-C51B-2F4C-BD93-105F67D1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16B40-D9CB-4BB7-B02E-931C7FA0BEBE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EA7E1-D139-BC42-A4CB-E8067D97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F7D82-450D-5041-B732-62A8E532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Bookman Old Style Regular"/>
              </a:rPr>
              <a:t>Database Management Systems</a:t>
            </a:r>
            <a:endParaRPr lang="en-US" dirty="0">
              <a:latin typeface="Bookman Old Style Regular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1B5AAB-4C8C-0A40-8022-E4258C14BB5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Need for a conceptual model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5FF2EE4-0576-8445-BA58-78604105A4B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7526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32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5"/>
              </a:buBlip>
              <a:defRPr sz="28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Bookman Old Style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Starting point for the design process after requirement gathering/analysis </a:t>
            </a:r>
            <a:endParaRPr lang="en-US" altLang="en-US" sz="2800"/>
          </a:p>
          <a:p>
            <a:r>
              <a:rPr lang="en-US" altLang="en-US" sz="2800"/>
              <a:t>A communication tool to describe the database</a:t>
            </a:r>
          </a:p>
          <a:p>
            <a:r>
              <a:rPr lang="en-US" altLang="en-US" sz="2800"/>
              <a:t>A model is independent of technology</a:t>
            </a:r>
          </a:p>
          <a:p>
            <a:r>
              <a:rPr lang="en-US" altLang="en-US" sz="2800"/>
              <a:t>Elicits business rules to all stakeholders</a:t>
            </a:r>
          </a:p>
          <a:p>
            <a:r>
              <a:rPr lang="en-US" altLang="en-US" sz="2800"/>
              <a:t>Strong foundation for development process</a:t>
            </a:r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900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a conceptual model looks like…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CAF73-1416-46BE-925C-8BC74353889F}" type="datetime1">
              <a:rPr lang="en-US" smtClean="0"/>
              <a:t>12/5/18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05FB1-C35B-4870-BC50-C1BF2D042AF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ADF16A-B6A1-6245-97F2-37D084E1D365}"/>
              </a:ext>
            </a:extLst>
          </p:cNvPr>
          <p:cNvGrpSpPr/>
          <p:nvPr/>
        </p:nvGrpSpPr>
        <p:grpSpPr>
          <a:xfrm>
            <a:off x="275828" y="1600200"/>
            <a:ext cx="8363744" cy="3277845"/>
            <a:chOff x="304800" y="2057400"/>
            <a:chExt cx="8363744" cy="327784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563" y="2343605"/>
              <a:ext cx="8111981" cy="299164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94875B-9AC3-3747-B6DC-264537EFE1D6}"/>
                </a:ext>
              </a:extLst>
            </p:cNvPr>
            <p:cNvSpPr/>
            <p:nvPr/>
          </p:nvSpPr>
          <p:spPr>
            <a:xfrm>
              <a:off x="304800" y="2057400"/>
              <a:ext cx="5562600" cy="106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01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Chen notation for conceptual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16B40-D9CB-4BB7-B02E-931C7FA0BEBE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886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man Old Style Regular"/>
              </a:rPr>
              <a:t>Database Management Systems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8903683"/>
              </p:ext>
            </p:extLst>
          </p:nvPr>
        </p:nvGraphicFramePr>
        <p:xfrm>
          <a:off x="762000" y="1212056"/>
          <a:ext cx="7543800" cy="483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VISIO" r:id="rId4" imgW="9139428" imgH="6900672" progId="Visio.Drawing.4">
                  <p:embed/>
                </p:oleObj>
              </mc:Choice>
              <mc:Fallback>
                <p:oleObj name="VISIO" r:id="rId4" imgW="9139428" imgH="6900672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2056"/>
                        <a:ext cx="7543800" cy="483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886200" y="990600"/>
            <a:ext cx="1676400" cy="5410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53518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3575</TotalTime>
  <Words>1487</Words>
  <Application>Microsoft Macintosh PowerPoint</Application>
  <PresentationFormat>On-screen Show (4:3)</PresentationFormat>
  <Paragraphs>388</Paragraphs>
  <Slides>30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ヒラギノ明朝 ProN W3</vt:lpstr>
      <vt:lpstr>Arial</vt:lpstr>
      <vt:lpstr>Bookman Old Style</vt:lpstr>
      <vt:lpstr>Bookman Old Style Regular</vt:lpstr>
      <vt:lpstr>Calibri</vt:lpstr>
      <vt:lpstr>Palatino</vt:lpstr>
      <vt:lpstr>Verdana</vt:lpstr>
      <vt:lpstr>Beamer</vt:lpstr>
      <vt:lpstr>VISIO</vt:lpstr>
      <vt:lpstr>Conceptual modeling of databases</vt:lpstr>
      <vt:lpstr>Recollect</vt:lpstr>
      <vt:lpstr>Learning objectives</vt:lpstr>
      <vt:lpstr>Miniworld</vt:lpstr>
      <vt:lpstr>A miniworld contains entities</vt:lpstr>
      <vt:lpstr>What is a conceptual model?</vt:lpstr>
      <vt:lpstr>Need for a conceptual model</vt:lpstr>
      <vt:lpstr>How a conceptual model looks like…</vt:lpstr>
      <vt:lpstr>Chen notation for conceptual modeling</vt:lpstr>
      <vt:lpstr>Entity class, instance and attribute</vt:lpstr>
      <vt:lpstr>Entity class, instance and attribute</vt:lpstr>
      <vt:lpstr>Entity class and instances</vt:lpstr>
      <vt:lpstr>Entity class as a table</vt:lpstr>
      <vt:lpstr>Representing the Entity class </vt:lpstr>
      <vt:lpstr>A more verbose example</vt:lpstr>
      <vt:lpstr>Entities – Example (contd.)</vt:lpstr>
      <vt:lpstr>Entities – Example (contd.)</vt:lpstr>
      <vt:lpstr>Primary Key</vt:lpstr>
      <vt:lpstr>Primary key - Example</vt:lpstr>
      <vt:lpstr>Primary key – Another example</vt:lpstr>
      <vt:lpstr>TEACHERS entity class</vt:lpstr>
      <vt:lpstr>PowerPoint Presentation</vt:lpstr>
      <vt:lpstr>What we have done so far</vt:lpstr>
      <vt:lpstr>Entities are connected by Relationships</vt:lpstr>
      <vt:lpstr>Entities are connected by Relationships</vt:lpstr>
      <vt:lpstr>Conceptual model for our example</vt:lpstr>
      <vt:lpstr>Conceptual modeling guidelines</vt:lpstr>
      <vt:lpstr>What we learned in this module</vt:lpstr>
      <vt:lpstr>A take-home example</vt:lpstr>
      <vt:lpstr>Topics for upcoming classes</vt:lpstr>
    </vt:vector>
  </TitlesOfParts>
  <Company>Hewlett-Packard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srinivasan</dc:creator>
  <cp:lastModifiedBy>Srinivasan, Karthik - (karthiks)</cp:lastModifiedBy>
  <cp:revision>149</cp:revision>
  <dcterms:created xsi:type="dcterms:W3CDTF">2016-07-04T19:17:39Z</dcterms:created>
  <dcterms:modified xsi:type="dcterms:W3CDTF">2018-12-06T01:18:39Z</dcterms:modified>
</cp:coreProperties>
</file>