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73" r:id="rId6"/>
    <p:sldId id="274" r:id="rId7"/>
    <p:sldId id="26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2"/>
    <a:srgbClr val="AA96DA"/>
    <a:srgbClr val="FCBAD3"/>
    <a:srgbClr val="A8D8EA"/>
    <a:srgbClr val="35477D"/>
    <a:srgbClr val="6C5B7B"/>
    <a:srgbClr val="F67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623435" y="2823210"/>
            <a:ext cx="69462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FFFFD2"/>
                </a:solidFill>
                <a:latin typeface="Berlin Sans FB Demi" panose="020E0802020502020306" pitchFamily="34" charset="0"/>
              </a:rPr>
              <a:t>Android </a:t>
            </a:r>
            <a:r>
              <a:rPr lang="zh-CN" altLang="en-US" sz="7200" dirty="0">
                <a:solidFill>
                  <a:srgbClr val="FFFFD2"/>
                </a:solidFill>
                <a:latin typeface="Berlin Sans FB Demi" panose="020E0802020502020306" pitchFamily="34" charset="0"/>
              </a:rPr>
              <a:t>大作业</a:t>
            </a:r>
            <a:endParaRPr lang="zh-CN" altLang="en-US" sz="72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967443" y="4456972"/>
            <a:ext cx="4023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     16061010    </a:t>
            </a:r>
            <a:r>
              <a:rPr lang="zh-CN" altLang="en-US" sz="24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余凯</a:t>
            </a:r>
            <a:endParaRPr lang="zh-CN" altLang="en-US" sz="24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  <p:sp>
        <p:nvSpPr>
          <p:cNvPr id="13" name="斜纹 12"/>
          <p:cNvSpPr/>
          <p:nvPr/>
        </p:nvSpPr>
        <p:spPr>
          <a:xfrm>
            <a:off x="0" y="0"/>
            <a:ext cx="6858000" cy="6858000"/>
          </a:xfrm>
          <a:prstGeom prst="diagStripe">
            <a:avLst/>
          </a:prstGeom>
          <a:solidFill>
            <a:srgbClr val="AA9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斜纹 13"/>
          <p:cNvSpPr/>
          <p:nvPr/>
        </p:nvSpPr>
        <p:spPr>
          <a:xfrm>
            <a:off x="3529819" y="-18758"/>
            <a:ext cx="3362179" cy="3362179"/>
          </a:xfrm>
          <a:prstGeom prst="diagStripe">
            <a:avLst/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362177" y="-82253"/>
            <a:ext cx="5467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FFD2"/>
                </a:solidFill>
                <a:latin typeface="Berlin Sans FB Demi" panose="020E0802020502020306" pitchFamily="34" charset="0"/>
              </a:rPr>
              <a:t>Contents</a:t>
            </a:r>
            <a:endParaRPr lang="zh-CN" altLang="en-US" sz="54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84318" y="641022"/>
            <a:ext cx="40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You could add something here</a:t>
            </a:r>
            <a:endParaRPr lang="zh-CN" altLang="en-US" sz="20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  <p:sp>
        <p:nvSpPr>
          <p:cNvPr id="7" name="斜纹 6"/>
          <p:cNvSpPr/>
          <p:nvPr/>
        </p:nvSpPr>
        <p:spPr>
          <a:xfrm rot="10800000">
            <a:off x="5200357" y="-154745"/>
            <a:ext cx="6991643" cy="6991643"/>
          </a:xfrm>
          <a:prstGeom prst="diagStripe">
            <a:avLst>
              <a:gd name="adj" fmla="val 75562"/>
            </a:avLst>
          </a:prstGeom>
          <a:solidFill>
            <a:srgbClr val="AA96D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斜纹 7"/>
          <p:cNvSpPr/>
          <p:nvPr/>
        </p:nvSpPr>
        <p:spPr>
          <a:xfrm>
            <a:off x="9601198" y="1549955"/>
            <a:ext cx="2593146" cy="2593146"/>
          </a:xfrm>
          <a:prstGeom prst="diagStripe">
            <a:avLst/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KSO_Shape"/>
          <p:cNvSpPr/>
          <p:nvPr/>
        </p:nvSpPr>
        <p:spPr>
          <a:xfrm>
            <a:off x="5556938" y="1886817"/>
            <a:ext cx="525780" cy="525780"/>
          </a:xfrm>
          <a:prstGeom prst="frame">
            <a:avLst>
              <a:gd name="adj1" fmla="val 20527"/>
            </a:avLst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KSO_Shape"/>
          <p:cNvSpPr/>
          <p:nvPr/>
        </p:nvSpPr>
        <p:spPr>
          <a:xfrm>
            <a:off x="4421946" y="3110488"/>
            <a:ext cx="525780" cy="525780"/>
          </a:xfrm>
          <a:prstGeom prst="frame">
            <a:avLst>
              <a:gd name="adj1" fmla="val 20527"/>
            </a:avLst>
          </a:prstGeom>
          <a:solidFill>
            <a:srgbClr val="AA9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KSO_Shape"/>
          <p:cNvSpPr/>
          <p:nvPr/>
        </p:nvSpPr>
        <p:spPr>
          <a:xfrm>
            <a:off x="3081811" y="4473342"/>
            <a:ext cx="525780" cy="525780"/>
          </a:xfrm>
          <a:prstGeom prst="frame">
            <a:avLst>
              <a:gd name="adj1" fmla="val 20527"/>
            </a:avLst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96000" y="1826541"/>
            <a:ext cx="385084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FFD2"/>
                </a:solidFill>
                <a:latin typeface="Berlin Sans FB Demi" panose="020E0802020502020306" pitchFamily="34" charset="0"/>
              </a:rPr>
              <a:t>B</a:t>
            </a:r>
            <a:r>
              <a:rPr lang="zh-CN" altLang="en-US" sz="3600" dirty="0">
                <a:solidFill>
                  <a:srgbClr val="FFFFD2"/>
                </a:solidFill>
                <a:latin typeface="Berlin Sans FB Demi" panose="020E0802020502020306" pitchFamily="34" charset="0"/>
              </a:rPr>
              <a:t>asic function</a:t>
            </a:r>
            <a:endParaRPr lang="zh-CN" altLang="en-US" sz="36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47727" y="3101264"/>
            <a:ext cx="327229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FFD2"/>
                </a:solidFill>
                <a:latin typeface="Berlin Sans FB Demi" panose="020E0802020502020306" pitchFamily="34" charset="0"/>
              </a:rPr>
              <a:t>Innovation</a:t>
            </a:r>
            <a:endParaRPr lang="zh-CN" altLang="en-US" sz="36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607592" y="4436262"/>
            <a:ext cx="352494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FFFD2"/>
                </a:solidFill>
                <a:latin typeface="Berlin Sans FB Demi" panose="020E0802020502020306" pitchFamily="34" charset="0"/>
              </a:rPr>
              <a:t>T</a:t>
            </a:r>
            <a:r>
              <a:rPr lang="zh-CN" altLang="en-US" sz="4000" dirty="0">
                <a:solidFill>
                  <a:srgbClr val="FFFFD2"/>
                </a:solidFill>
                <a:latin typeface="Berlin Sans FB Demi" panose="020E0802020502020306" pitchFamily="34" charset="0"/>
              </a:rPr>
              <a:t>rouble</a:t>
            </a:r>
            <a:endParaRPr lang="zh-CN" altLang="en-US" sz="40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SO_Shape"/>
          <p:cNvSpPr/>
          <p:nvPr/>
        </p:nvSpPr>
        <p:spPr>
          <a:xfrm>
            <a:off x="4695092" y="1808737"/>
            <a:ext cx="3760764" cy="3240526"/>
          </a:xfrm>
          <a:custGeom>
            <a:avLst/>
            <a:gdLst>
              <a:gd name="connsiteX0" fmla="*/ 758698 w 1517396"/>
              <a:gd name="connsiteY0" fmla="*/ 189989 h 1308100"/>
              <a:gd name="connsiteX1" fmla="*/ 170672 w 1517396"/>
              <a:gd name="connsiteY1" fmla="*/ 1203827 h 1308100"/>
              <a:gd name="connsiteX2" fmla="*/ 1346724 w 1517396"/>
              <a:gd name="connsiteY2" fmla="*/ 1203827 h 1308100"/>
              <a:gd name="connsiteX3" fmla="*/ 758698 w 1517396"/>
              <a:gd name="connsiteY3" fmla="*/ 0 h 1308100"/>
              <a:gd name="connsiteX4" fmla="*/ 1517396 w 1517396"/>
              <a:gd name="connsiteY4" fmla="*/ 1308100 h 1308100"/>
              <a:gd name="connsiteX5" fmla="*/ 0 w 1517396"/>
              <a:gd name="connsiteY5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7396" h="1308100">
                <a:moveTo>
                  <a:pt x="758698" y="189989"/>
                </a:moveTo>
                <a:lnTo>
                  <a:pt x="170672" y="1203827"/>
                </a:lnTo>
                <a:lnTo>
                  <a:pt x="1346724" y="1203827"/>
                </a:lnTo>
                <a:close/>
                <a:moveTo>
                  <a:pt x="758698" y="0"/>
                </a:moveTo>
                <a:lnTo>
                  <a:pt x="1517396" y="1308100"/>
                </a:lnTo>
                <a:lnTo>
                  <a:pt x="0" y="1308100"/>
                </a:lnTo>
                <a:close/>
              </a:path>
            </a:pathLst>
          </a:custGeom>
          <a:solidFill>
            <a:srgbClr val="AA96D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KSO_Shape"/>
          <p:cNvSpPr/>
          <p:nvPr/>
        </p:nvSpPr>
        <p:spPr>
          <a:xfrm>
            <a:off x="3365108" y="2011347"/>
            <a:ext cx="3760764" cy="3240526"/>
          </a:xfrm>
          <a:custGeom>
            <a:avLst/>
            <a:gdLst>
              <a:gd name="connsiteX0" fmla="*/ 170672 w 1517396"/>
              <a:gd name="connsiteY0" fmla="*/ 104273 h 1308100"/>
              <a:gd name="connsiteX1" fmla="*/ 758698 w 1517396"/>
              <a:gd name="connsiteY1" fmla="*/ 1118111 h 1308100"/>
              <a:gd name="connsiteX2" fmla="*/ 1346724 w 1517396"/>
              <a:gd name="connsiteY2" fmla="*/ 104273 h 1308100"/>
              <a:gd name="connsiteX3" fmla="*/ 0 w 1517396"/>
              <a:gd name="connsiteY3" fmla="*/ 0 h 1308100"/>
              <a:gd name="connsiteX4" fmla="*/ 1517396 w 1517396"/>
              <a:gd name="connsiteY4" fmla="*/ 0 h 1308100"/>
              <a:gd name="connsiteX5" fmla="*/ 758698 w 1517396"/>
              <a:gd name="connsiteY5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7396" h="1308100">
                <a:moveTo>
                  <a:pt x="170672" y="104273"/>
                </a:moveTo>
                <a:lnTo>
                  <a:pt x="758698" y="1118111"/>
                </a:lnTo>
                <a:lnTo>
                  <a:pt x="1346724" y="104273"/>
                </a:lnTo>
                <a:close/>
                <a:moveTo>
                  <a:pt x="0" y="0"/>
                </a:moveTo>
                <a:lnTo>
                  <a:pt x="1517396" y="0"/>
                </a:lnTo>
                <a:lnTo>
                  <a:pt x="758698" y="1308100"/>
                </a:lnTo>
                <a:close/>
              </a:path>
            </a:pathLst>
          </a:custGeom>
          <a:solidFill>
            <a:srgbClr val="FCBAD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5584" y="321665"/>
            <a:ext cx="40233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FFFD2"/>
                </a:solidFill>
                <a:latin typeface="Berlin Sans FB Demi" panose="020E0802020502020306" pitchFamily="34" charset="0"/>
                <a:sym typeface="+mn-ea"/>
              </a:rPr>
              <a:t>B</a:t>
            </a:r>
            <a:r>
              <a:rPr lang="zh-CN" altLang="en-US" sz="3600" dirty="0">
                <a:solidFill>
                  <a:srgbClr val="FFFFD2"/>
                </a:solidFill>
                <a:latin typeface="Berlin Sans FB Demi" panose="020E0802020502020306" pitchFamily="34" charset="0"/>
                <a:sym typeface="+mn-ea"/>
              </a:rPr>
              <a:t>asic function</a:t>
            </a:r>
            <a:endParaRPr lang="zh-CN" altLang="en-US" sz="20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  <a:p>
            <a:pPr algn="ctr"/>
            <a:endParaRPr lang="zh-CN" altLang="en-US" sz="20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  <p:pic>
        <p:nvPicPr>
          <p:cNvPr id="2" name="图片 1" descr="8C6FDC0781B2730E631A395AAFACB74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0" y="1333500"/>
            <a:ext cx="1623060" cy="2887345"/>
          </a:xfrm>
          <a:prstGeom prst="rect">
            <a:avLst/>
          </a:prstGeom>
        </p:spPr>
      </p:pic>
      <p:pic>
        <p:nvPicPr>
          <p:cNvPr id="3" name="图片 2" descr="0849E34C2CCA96219D1F3073A41198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720" y="1334770"/>
            <a:ext cx="1622425" cy="2887345"/>
          </a:xfrm>
          <a:prstGeom prst="rect">
            <a:avLst/>
          </a:prstGeom>
        </p:spPr>
      </p:pic>
      <p:pic>
        <p:nvPicPr>
          <p:cNvPr id="4" name="图片 3" descr="D4C29DA69C171544FF8FA8DF242332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465" y="1334770"/>
            <a:ext cx="1623060" cy="2886710"/>
          </a:xfrm>
          <a:prstGeom prst="rect">
            <a:avLst/>
          </a:prstGeom>
        </p:spPr>
      </p:pic>
      <p:pic>
        <p:nvPicPr>
          <p:cNvPr id="5" name="图片 4" descr="D22E9C8486683EC0CAFE655EF3D9D5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4890" y="1333500"/>
            <a:ext cx="1623060" cy="2886710"/>
          </a:xfrm>
          <a:prstGeom prst="rect">
            <a:avLst/>
          </a:prstGeom>
        </p:spPr>
      </p:pic>
      <p:pic>
        <p:nvPicPr>
          <p:cNvPr id="6" name="图片 5" descr="F8CE60B0C05EB146EC3996B544B9FC8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680" y="1336040"/>
            <a:ext cx="1621790" cy="28848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19100" y="4658995"/>
            <a:ext cx="19907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首页</a:t>
            </a:r>
            <a:endParaRPr lang="zh-CN" altLang="en-US" sz="24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55570" y="4658995"/>
            <a:ext cx="19907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拍摄录制</a:t>
            </a:r>
            <a:endParaRPr lang="zh-CN" altLang="en-US" sz="24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  <a:p>
            <a:pPr algn="ctr"/>
            <a:r>
              <a:rPr lang="zh-CN" altLang="en-US" sz="24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（预览摄像）</a:t>
            </a:r>
            <a:endParaRPr lang="zh-CN" altLang="en-US" sz="24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33950" y="4658995"/>
            <a:ext cx="19907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视频列表</a:t>
            </a:r>
            <a:endParaRPr lang="zh-CN" altLang="en-US" sz="24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  <a:p>
            <a:pPr algn="ctr"/>
            <a:r>
              <a:rPr lang="zh-CN" altLang="en-US" sz="24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封面图</a:t>
            </a:r>
            <a:endParaRPr lang="zh-CN" altLang="en-US" sz="24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91375" y="4658995"/>
            <a:ext cx="19907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播放页面</a:t>
            </a:r>
            <a:endParaRPr lang="zh-CN" altLang="en-US" sz="24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446895" y="4658995"/>
            <a:ext cx="19907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选择图片视频上传</a:t>
            </a:r>
            <a:endParaRPr lang="zh-CN" altLang="en-US" sz="24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SO_Shape"/>
          <p:cNvSpPr/>
          <p:nvPr/>
        </p:nvSpPr>
        <p:spPr>
          <a:xfrm>
            <a:off x="4695092" y="1808737"/>
            <a:ext cx="3760764" cy="3240526"/>
          </a:xfrm>
          <a:custGeom>
            <a:avLst/>
            <a:gdLst>
              <a:gd name="connsiteX0" fmla="*/ 758698 w 1517396"/>
              <a:gd name="connsiteY0" fmla="*/ 189989 h 1308100"/>
              <a:gd name="connsiteX1" fmla="*/ 170672 w 1517396"/>
              <a:gd name="connsiteY1" fmla="*/ 1203827 h 1308100"/>
              <a:gd name="connsiteX2" fmla="*/ 1346724 w 1517396"/>
              <a:gd name="connsiteY2" fmla="*/ 1203827 h 1308100"/>
              <a:gd name="connsiteX3" fmla="*/ 758698 w 1517396"/>
              <a:gd name="connsiteY3" fmla="*/ 0 h 1308100"/>
              <a:gd name="connsiteX4" fmla="*/ 1517396 w 1517396"/>
              <a:gd name="connsiteY4" fmla="*/ 1308100 h 1308100"/>
              <a:gd name="connsiteX5" fmla="*/ 0 w 1517396"/>
              <a:gd name="connsiteY5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7396" h="1308100">
                <a:moveTo>
                  <a:pt x="758698" y="189989"/>
                </a:moveTo>
                <a:lnTo>
                  <a:pt x="170672" y="1203827"/>
                </a:lnTo>
                <a:lnTo>
                  <a:pt x="1346724" y="1203827"/>
                </a:lnTo>
                <a:close/>
                <a:moveTo>
                  <a:pt x="758698" y="0"/>
                </a:moveTo>
                <a:lnTo>
                  <a:pt x="1517396" y="1308100"/>
                </a:lnTo>
                <a:lnTo>
                  <a:pt x="0" y="1308100"/>
                </a:lnTo>
                <a:close/>
              </a:path>
            </a:pathLst>
          </a:custGeom>
          <a:solidFill>
            <a:srgbClr val="AA96D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KSO_Shape"/>
          <p:cNvSpPr/>
          <p:nvPr/>
        </p:nvSpPr>
        <p:spPr>
          <a:xfrm>
            <a:off x="3365108" y="2011347"/>
            <a:ext cx="3760764" cy="3240526"/>
          </a:xfrm>
          <a:custGeom>
            <a:avLst/>
            <a:gdLst>
              <a:gd name="connsiteX0" fmla="*/ 170672 w 1517396"/>
              <a:gd name="connsiteY0" fmla="*/ 104273 h 1308100"/>
              <a:gd name="connsiteX1" fmla="*/ 758698 w 1517396"/>
              <a:gd name="connsiteY1" fmla="*/ 1118111 h 1308100"/>
              <a:gd name="connsiteX2" fmla="*/ 1346724 w 1517396"/>
              <a:gd name="connsiteY2" fmla="*/ 104273 h 1308100"/>
              <a:gd name="connsiteX3" fmla="*/ 0 w 1517396"/>
              <a:gd name="connsiteY3" fmla="*/ 0 h 1308100"/>
              <a:gd name="connsiteX4" fmla="*/ 1517396 w 1517396"/>
              <a:gd name="connsiteY4" fmla="*/ 0 h 1308100"/>
              <a:gd name="connsiteX5" fmla="*/ 758698 w 1517396"/>
              <a:gd name="connsiteY5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7396" h="1308100">
                <a:moveTo>
                  <a:pt x="170672" y="104273"/>
                </a:moveTo>
                <a:lnTo>
                  <a:pt x="758698" y="1118111"/>
                </a:lnTo>
                <a:lnTo>
                  <a:pt x="1346724" y="104273"/>
                </a:lnTo>
                <a:close/>
                <a:moveTo>
                  <a:pt x="0" y="0"/>
                </a:moveTo>
                <a:lnTo>
                  <a:pt x="1517396" y="0"/>
                </a:lnTo>
                <a:lnTo>
                  <a:pt x="758698" y="1308100"/>
                </a:lnTo>
                <a:close/>
              </a:path>
            </a:pathLst>
          </a:custGeom>
          <a:solidFill>
            <a:srgbClr val="FCBAD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3194" y="321665"/>
            <a:ext cx="40233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FFFFD2"/>
                </a:solidFill>
                <a:latin typeface="Berlin Sans FB Demi" panose="020E0802020502020306" pitchFamily="34" charset="0"/>
                <a:sym typeface="+mn-ea"/>
              </a:rPr>
              <a:t>Innovation</a:t>
            </a:r>
            <a:endParaRPr lang="zh-CN" altLang="en-US" sz="20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  <a:p>
            <a:pPr algn="ctr"/>
            <a:endParaRPr lang="zh-CN" altLang="en-US" sz="20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89685" y="1365885"/>
            <a:ext cx="101034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dirty="0">
                <a:solidFill>
                  <a:srgbClr val="FFFFD2"/>
                </a:solidFill>
                <a:latin typeface="Berlin Sans FB Demi" panose="020E0802020502020306" pitchFamily="34" charset="0"/>
              </a:rPr>
              <a:t>· </a:t>
            </a:r>
            <a:r>
              <a:rPr lang="zh-CN" altLang="en-US" sz="3600" dirty="0">
                <a:solidFill>
                  <a:srgbClr val="FFFFD2"/>
                </a:solidFill>
                <a:latin typeface="Berlin Sans FB Demi" panose="020E0802020502020306" pitchFamily="34" charset="0"/>
              </a:rPr>
              <a:t>视频全屏播放并且在屏幕中央设置了暂停播放键，       在视频下方设有可拖动进度条对视频进行调整</a:t>
            </a:r>
            <a:endParaRPr lang="zh-CN" altLang="en-US" sz="36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  <a:p>
            <a:endParaRPr lang="zh-CN" altLang="en-US" sz="36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  <a:p>
            <a:r>
              <a:rPr lang="en-US" altLang="zh-CN" sz="3600" dirty="0">
                <a:solidFill>
                  <a:srgbClr val="FFFFD2"/>
                </a:solidFill>
                <a:latin typeface="Berlin Sans FB Demi" panose="020E0802020502020306" pitchFamily="34" charset="0"/>
              </a:rPr>
              <a:t>· </a:t>
            </a:r>
            <a:r>
              <a:rPr lang="zh-CN" altLang="en-US" sz="3600" dirty="0">
                <a:solidFill>
                  <a:srgbClr val="FFFFD2"/>
                </a:solidFill>
                <a:latin typeface="Berlin Sans FB Demi" panose="020E0802020502020306" pitchFamily="34" charset="0"/>
              </a:rPr>
              <a:t>双击视频窗口弹出点赞星星图标并淡出</a:t>
            </a:r>
            <a:endParaRPr lang="zh-CN" altLang="en-US" sz="36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3" name="图片 2" descr="C3FC2F6144CF99A183097FA9D29692E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75470" y="2753995"/>
            <a:ext cx="2150745" cy="3825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SO_Shape"/>
          <p:cNvSpPr/>
          <p:nvPr/>
        </p:nvSpPr>
        <p:spPr>
          <a:xfrm>
            <a:off x="4695092" y="1808737"/>
            <a:ext cx="3760764" cy="3240526"/>
          </a:xfrm>
          <a:custGeom>
            <a:avLst/>
            <a:gdLst>
              <a:gd name="connsiteX0" fmla="*/ 758698 w 1517396"/>
              <a:gd name="connsiteY0" fmla="*/ 189989 h 1308100"/>
              <a:gd name="connsiteX1" fmla="*/ 170672 w 1517396"/>
              <a:gd name="connsiteY1" fmla="*/ 1203827 h 1308100"/>
              <a:gd name="connsiteX2" fmla="*/ 1346724 w 1517396"/>
              <a:gd name="connsiteY2" fmla="*/ 1203827 h 1308100"/>
              <a:gd name="connsiteX3" fmla="*/ 758698 w 1517396"/>
              <a:gd name="connsiteY3" fmla="*/ 0 h 1308100"/>
              <a:gd name="connsiteX4" fmla="*/ 1517396 w 1517396"/>
              <a:gd name="connsiteY4" fmla="*/ 1308100 h 1308100"/>
              <a:gd name="connsiteX5" fmla="*/ 0 w 1517396"/>
              <a:gd name="connsiteY5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7396" h="1308100">
                <a:moveTo>
                  <a:pt x="758698" y="189989"/>
                </a:moveTo>
                <a:lnTo>
                  <a:pt x="170672" y="1203827"/>
                </a:lnTo>
                <a:lnTo>
                  <a:pt x="1346724" y="1203827"/>
                </a:lnTo>
                <a:close/>
                <a:moveTo>
                  <a:pt x="758698" y="0"/>
                </a:moveTo>
                <a:lnTo>
                  <a:pt x="1517396" y="1308100"/>
                </a:lnTo>
                <a:lnTo>
                  <a:pt x="0" y="1308100"/>
                </a:lnTo>
                <a:close/>
              </a:path>
            </a:pathLst>
          </a:custGeom>
          <a:solidFill>
            <a:srgbClr val="AA96D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KSO_Shape"/>
          <p:cNvSpPr/>
          <p:nvPr/>
        </p:nvSpPr>
        <p:spPr>
          <a:xfrm>
            <a:off x="3365108" y="2011347"/>
            <a:ext cx="3760764" cy="3240526"/>
          </a:xfrm>
          <a:custGeom>
            <a:avLst/>
            <a:gdLst>
              <a:gd name="connsiteX0" fmla="*/ 170672 w 1517396"/>
              <a:gd name="connsiteY0" fmla="*/ 104273 h 1308100"/>
              <a:gd name="connsiteX1" fmla="*/ 758698 w 1517396"/>
              <a:gd name="connsiteY1" fmla="*/ 1118111 h 1308100"/>
              <a:gd name="connsiteX2" fmla="*/ 1346724 w 1517396"/>
              <a:gd name="connsiteY2" fmla="*/ 104273 h 1308100"/>
              <a:gd name="connsiteX3" fmla="*/ 0 w 1517396"/>
              <a:gd name="connsiteY3" fmla="*/ 0 h 1308100"/>
              <a:gd name="connsiteX4" fmla="*/ 1517396 w 1517396"/>
              <a:gd name="connsiteY4" fmla="*/ 0 h 1308100"/>
              <a:gd name="connsiteX5" fmla="*/ 758698 w 1517396"/>
              <a:gd name="connsiteY5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7396" h="1308100">
                <a:moveTo>
                  <a:pt x="170672" y="104273"/>
                </a:moveTo>
                <a:lnTo>
                  <a:pt x="758698" y="1118111"/>
                </a:lnTo>
                <a:lnTo>
                  <a:pt x="1346724" y="104273"/>
                </a:lnTo>
                <a:close/>
                <a:moveTo>
                  <a:pt x="0" y="0"/>
                </a:moveTo>
                <a:lnTo>
                  <a:pt x="1517396" y="0"/>
                </a:lnTo>
                <a:lnTo>
                  <a:pt x="758698" y="1308100"/>
                </a:lnTo>
                <a:close/>
              </a:path>
            </a:pathLst>
          </a:custGeom>
          <a:solidFill>
            <a:srgbClr val="FCBAD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829" y="321665"/>
            <a:ext cx="40233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FFD2"/>
                </a:solidFill>
                <a:latin typeface="Berlin Sans FB Demi" panose="020E0802020502020306" pitchFamily="34" charset="0"/>
                <a:sym typeface="+mn-ea"/>
              </a:rPr>
              <a:t>Trouble</a:t>
            </a:r>
            <a:endParaRPr lang="zh-CN" altLang="en-US" sz="20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  <a:p>
            <a:pPr algn="ctr"/>
            <a:endParaRPr lang="zh-CN" altLang="en-US" sz="20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89685" y="1365885"/>
            <a:ext cx="101034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dirty="0">
                <a:solidFill>
                  <a:srgbClr val="FFFFD2"/>
                </a:solidFill>
                <a:latin typeface="Berlin Sans FB Demi" panose="020E0802020502020306" pitchFamily="34" charset="0"/>
              </a:rPr>
              <a:t>· </a:t>
            </a:r>
            <a:r>
              <a:rPr lang="zh-CN" altLang="en-US" sz="3600" dirty="0">
                <a:solidFill>
                  <a:srgbClr val="FFFFD2"/>
                </a:solidFill>
                <a:latin typeface="Berlin Sans FB Demi" panose="020E0802020502020306" pitchFamily="34" charset="0"/>
              </a:rPr>
              <a:t>模拟器上播放视频会出现问题</a:t>
            </a:r>
            <a:endParaRPr lang="zh-CN" altLang="en-US" sz="36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  <a:p>
            <a:endParaRPr lang="zh-CN" altLang="en-US" sz="36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  <a:p>
            <a:r>
              <a:rPr lang="en-US" altLang="zh-CN" sz="3600" dirty="0">
                <a:solidFill>
                  <a:srgbClr val="FFFFD2"/>
                </a:solidFill>
                <a:latin typeface="Berlin Sans FB Demi" panose="020E0802020502020306" pitchFamily="34" charset="0"/>
              </a:rPr>
              <a:t>· upload</a:t>
            </a:r>
            <a:r>
              <a:rPr lang="zh-CN" altLang="en-US" sz="3600" dirty="0">
                <a:solidFill>
                  <a:srgbClr val="FFFFD2"/>
                </a:solidFill>
                <a:latin typeface="Berlin Sans FB Demi" panose="020E0802020502020306" pitchFamily="34" charset="0"/>
              </a:rPr>
              <a:t>图片视频的时候有时候会</a:t>
            </a:r>
            <a:r>
              <a:rPr lang="en-US" altLang="zh-CN" sz="3600" dirty="0">
                <a:solidFill>
                  <a:srgbClr val="FFFFD2"/>
                </a:solidFill>
                <a:latin typeface="Berlin Sans FB Demi" panose="020E0802020502020306" pitchFamily="34" charset="0"/>
              </a:rPr>
              <a:t>fail</a:t>
            </a:r>
            <a:endParaRPr lang="en-US" altLang="zh-CN" sz="36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  <a:p>
            <a:endParaRPr lang="en-US" altLang="zh-CN" sz="36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  <a:p>
            <a:r>
              <a:rPr lang="en-US" altLang="zh-CN" sz="3600" dirty="0">
                <a:solidFill>
                  <a:srgbClr val="FFFFD2"/>
                </a:solidFill>
                <a:latin typeface="Berlin Sans FB Demi" panose="020E0802020502020306" pitchFamily="34" charset="0"/>
              </a:rPr>
              <a:t>· </a:t>
            </a:r>
            <a:r>
              <a:rPr lang="zh-CN" altLang="en-US" sz="3600" dirty="0">
                <a:solidFill>
                  <a:srgbClr val="FFFFD2"/>
                </a:solidFill>
                <a:latin typeface="Berlin Sans FB Demi" panose="020E0802020502020306" pitchFamily="34" charset="0"/>
              </a:rPr>
              <a:t>双击点赞事件</a:t>
            </a:r>
            <a:endParaRPr lang="zh-CN" altLang="en-US" sz="36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0908" y="2545084"/>
            <a:ext cx="66481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FFFFD2"/>
                </a:solidFill>
                <a:latin typeface="Berlin Sans FB Demi" panose="020E0802020502020306" pitchFamily="34" charset="0"/>
              </a:rPr>
              <a:t>Thank You For Watching !</a:t>
            </a:r>
            <a:endParaRPr lang="zh-CN" altLang="en-US" sz="60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3" name="斜纹 12"/>
          <p:cNvSpPr/>
          <p:nvPr/>
        </p:nvSpPr>
        <p:spPr>
          <a:xfrm>
            <a:off x="0" y="0"/>
            <a:ext cx="6858000" cy="6858000"/>
          </a:xfrm>
          <a:prstGeom prst="diagStripe">
            <a:avLst/>
          </a:prstGeom>
          <a:solidFill>
            <a:srgbClr val="AA9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斜纹 13"/>
          <p:cNvSpPr/>
          <p:nvPr/>
        </p:nvSpPr>
        <p:spPr>
          <a:xfrm>
            <a:off x="3529819" y="-18758"/>
            <a:ext cx="3362179" cy="3362179"/>
          </a:xfrm>
          <a:prstGeom prst="diagStripe">
            <a:avLst/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WPS 演示</Application>
  <PresentationFormat>宽屏</PresentationFormat>
  <Paragraphs>47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Berlin Sans FB Demi</vt:lpstr>
      <vt:lpstr>Constantia</vt:lpstr>
      <vt:lpstr>Aharoni</vt:lpstr>
      <vt:lpstr>Yu Gothic UI Semibold</vt:lpstr>
      <vt:lpstr>Calibri</vt:lpstr>
      <vt:lpstr>等线</vt:lpstr>
      <vt:lpstr>微软雅黑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lenovo</cp:lastModifiedBy>
  <cp:revision>22</cp:revision>
  <dcterms:created xsi:type="dcterms:W3CDTF">2019-05-29T18:55:00Z</dcterms:created>
  <dcterms:modified xsi:type="dcterms:W3CDTF">2019-07-09T04:07:28Z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2052-11.1.0.8765</vt:lpwstr>
  </property>
</Properties>
</file>