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8288000" cy="10287000"/>
  <p:notesSz cx="6858000" cy="9144000"/>
  <p:embeddedFontLst>
    <p:embeddedFont>
      <p:font typeface="Aristotelica Pro" charset="1" panose="00000500000000000000"/>
      <p:regular r:id="rId32"/>
    </p:embeddedFont>
    <p:embeddedFont>
      <p:font typeface="Aristotelica Pro Bold" charset="1" panose="00000800000000000000"/>
      <p:regular r:id="rId33"/>
    </p:embeddedFont>
    <p:embeddedFont>
      <p:font typeface="Canva Sans" charset="1" panose="020B0503030501040103"/>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10" Target="https://github.com/nlohmann/json" TargetMode="External" Type="http://schemas.openxmlformats.org/officeDocument/2006/relationships/hyperlink"/><Relationship Id="rId11" Target="https://curl.se" TargetMode="External" Type="http://schemas.openxmlformats.org/officeDocument/2006/relationships/hyperlink"/><Relationship Id="rId12" Target="https://maps.gomaps.pro"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geeksforgeeks.org" TargetMode="External" Type="http://schemas.openxmlformats.org/officeDocument/2006/relationships/hyperlink"/><Relationship Id="rId11" Target="https://isocpp.org"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4268248" y="8485668"/>
            <a:ext cx="9741186" cy="772632"/>
          </a:xfrm>
          <a:prstGeom prst="rect">
            <a:avLst/>
          </a:prstGeom>
        </p:spPr>
        <p:txBody>
          <a:bodyPr anchor="t" rtlCol="false" tIns="0" lIns="0" bIns="0" rIns="0">
            <a:spAutoFit/>
          </a:bodyPr>
          <a:lstStyle/>
          <a:p>
            <a:pPr algn="ctr">
              <a:lnSpc>
                <a:spcPts val="6238"/>
              </a:lnSpc>
            </a:pPr>
            <a:r>
              <a:rPr lang="en-US" sz="4456">
                <a:solidFill>
                  <a:srgbClr val="53819B"/>
                </a:solidFill>
                <a:latin typeface="Aristotelica Pro"/>
                <a:ea typeface="Aristotelica Pro"/>
                <a:cs typeface="Aristotelica Pro"/>
                <a:sym typeface="Aristotelica Pro"/>
              </a:rPr>
              <a:t>By Group 3</a:t>
            </a:r>
          </a:p>
        </p:txBody>
      </p:sp>
      <p:sp>
        <p:nvSpPr>
          <p:cNvPr name="TextBox 8" id="8"/>
          <p:cNvSpPr txBox="true"/>
          <p:nvPr/>
        </p:nvSpPr>
        <p:spPr>
          <a:xfrm rot="0">
            <a:off x="1907566" y="4031861"/>
            <a:ext cx="13795974" cy="1515831"/>
          </a:xfrm>
          <a:prstGeom prst="rect">
            <a:avLst/>
          </a:prstGeom>
        </p:spPr>
        <p:txBody>
          <a:bodyPr anchor="t" rtlCol="false" tIns="0" lIns="0" bIns="0" rIns="0">
            <a:spAutoFit/>
          </a:bodyPr>
          <a:lstStyle/>
          <a:p>
            <a:pPr algn="ctr">
              <a:lnSpc>
                <a:spcPts val="12262"/>
              </a:lnSpc>
            </a:pPr>
            <a:r>
              <a:rPr lang="en-US" b="true" sz="8759">
                <a:solidFill>
                  <a:srgbClr val="133B52"/>
                </a:solidFill>
                <a:latin typeface="Aristotelica Pro Bold"/>
                <a:ea typeface="Aristotelica Pro Bold"/>
                <a:cs typeface="Aristotelica Pro Bold"/>
                <a:sym typeface="Aristotelica Pro Bold"/>
              </a:rPr>
              <a:t>RIDE SHARING APP</a:t>
            </a:r>
          </a:p>
        </p:txBody>
      </p:sp>
      <p:sp>
        <p:nvSpPr>
          <p:cNvPr name="Freeform 9" id="9"/>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44236"/>
            <a:ext cx="8537178" cy="1203518"/>
          </a:xfrm>
          <a:prstGeom prst="rect">
            <a:avLst/>
          </a:prstGeom>
        </p:spPr>
        <p:txBody>
          <a:bodyPr anchor="t" rtlCol="false" tIns="0" lIns="0" bIns="0" rIns="0">
            <a:spAutoFit/>
          </a:bodyPr>
          <a:lstStyle/>
          <a:p>
            <a:pPr algn="ctr">
              <a:lnSpc>
                <a:spcPts val="9789"/>
              </a:lnSpc>
            </a:pPr>
            <a:r>
              <a:rPr lang="en-US" sz="6992" b="true">
                <a:solidFill>
                  <a:srgbClr val="133B52"/>
                </a:solidFill>
                <a:latin typeface="Aristotelica Pro Bold"/>
                <a:ea typeface="Aristotelica Pro Bold"/>
                <a:cs typeface="Aristotelica Pro Bold"/>
                <a:sym typeface="Aristotelica Pro Bold"/>
              </a:rPr>
              <a:t>Methodology</a:t>
            </a:r>
          </a:p>
        </p:txBody>
      </p:sp>
      <p:sp>
        <p:nvSpPr>
          <p:cNvPr name="TextBox 3" id="3"/>
          <p:cNvSpPr txBox="true"/>
          <p:nvPr/>
        </p:nvSpPr>
        <p:spPr>
          <a:xfrm rot="0">
            <a:off x="1907566" y="4841148"/>
            <a:ext cx="15568820" cy="2744393"/>
          </a:xfrm>
          <a:prstGeom prst="rect">
            <a:avLst/>
          </a:prstGeom>
        </p:spPr>
        <p:txBody>
          <a:bodyPr anchor="t" rtlCol="false" tIns="0" lIns="0" bIns="0" rIns="0">
            <a:spAutoFit/>
          </a:bodyPr>
          <a:lstStyle/>
          <a:p>
            <a:pPr algn="l" marL="676110" indent="-338055" lvl="1">
              <a:lnSpc>
                <a:spcPts val="4384"/>
              </a:lnSpc>
              <a:buFont typeface="Arial"/>
              <a:buChar char="•"/>
            </a:pPr>
            <a:r>
              <a:rPr lang="en-US" sz="3131">
                <a:solidFill>
                  <a:srgbClr val="53819B"/>
                </a:solidFill>
                <a:latin typeface="Aristotelica Pro"/>
                <a:ea typeface="Aristotelica Pro"/>
                <a:cs typeface="Aristotelica Pro"/>
                <a:sym typeface="Aristotelica Pro"/>
              </a:rPr>
              <a:t>Design the system to provide a seamless experience with intuitive input and responsive feedback.</a:t>
            </a:r>
          </a:p>
          <a:p>
            <a:pPr algn="l" marL="676110" indent="-338055" lvl="1">
              <a:lnSpc>
                <a:spcPts val="4384"/>
              </a:lnSpc>
              <a:buFont typeface="Arial"/>
              <a:buChar char="•"/>
            </a:pPr>
            <a:r>
              <a:rPr lang="en-US" sz="3131">
                <a:solidFill>
                  <a:srgbClr val="53819B"/>
                </a:solidFill>
                <a:latin typeface="Aristotelica Pro"/>
                <a:ea typeface="Aristotelica Pro"/>
                <a:cs typeface="Aristotelica Pro"/>
                <a:sym typeface="Aristotelica Pro"/>
              </a:rPr>
              <a:t>Ensure modularity to allow easy integration of additional features like payment systems, multi-vehicle support, or advanced analytics.</a:t>
            </a:r>
          </a:p>
          <a:p>
            <a:pPr algn="l">
              <a:lnSpc>
                <a:spcPts val="4384"/>
              </a:lnSpc>
            </a:pPr>
          </a:p>
        </p:txBody>
      </p:sp>
      <p:sp>
        <p:nvSpPr>
          <p:cNvPr name="Freeform 4" id="4"/>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690480" y="3454435"/>
            <a:ext cx="9285540" cy="1562291"/>
          </a:xfrm>
          <a:prstGeom prst="rect">
            <a:avLst/>
          </a:prstGeom>
        </p:spPr>
        <p:txBody>
          <a:bodyPr anchor="t" rtlCol="false" tIns="0" lIns="0" bIns="0" rIns="0">
            <a:spAutoFit/>
          </a:bodyPr>
          <a:lstStyle/>
          <a:p>
            <a:pPr algn="ctr">
              <a:lnSpc>
                <a:spcPts val="6289"/>
              </a:lnSpc>
            </a:pPr>
            <a:r>
              <a:rPr lang="en-US" sz="4492" b="true">
                <a:solidFill>
                  <a:srgbClr val="133B52"/>
                </a:solidFill>
                <a:latin typeface="Aristotelica Pro Bold"/>
                <a:ea typeface="Aristotelica Pro Bold"/>
                <a:cs typeface="Aristotelica Pro Bold"/>
                <a:sym typeface="Aristotelica Pro Bold"/>
              </a:rPr>
              <a:t>6.User Experience and Scalability:</a:t>
            </a:r>
          </a:p>
          <a:p>
            <a:pPr algn="ctr">
              <a:lnSpc>
                <a:spcPts val="6289"/>
              </a:lnSpc>
            </a:pP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44236"/>
            <a:ext cx="8537178" cy="1203518"/>
          </a:xfrm>
          <a:prstGeom prst="rect">
            <a:avLst/>
          </a:prstGeom>
        </p:spPr>
        <p:txBody>
          <a:bodyPr anchor="t" rtlCol="false" tIns="0" lIns="0" bIns="0" rIns="0">
            <a:spAutoFit/>
          </a:bodyPr>
          <a:lstStyle/>
          <a:p>
            <a:pPr algn="ctr">
              <a:lnSpc>
                <a:spcPts val="9789"/>
              </a:lnSpc>
            </a:pPr>
            <a:r>
              <a:rPr lang="en-US" sz="6992" b="true">
                <a:solidFill>
                  <a:srgbClr val="133B52"/>
                </a:solidFill>
                <a:latin typeface="Aristotelica Pro Bold"/>
                <a:ea typeface="Aristotelica Pro Bold"/>
                <a:cs typeface="Aristotelica Pro Bold"/>
                <a:sym typeface="Aristotelica Pro Bold"/>
              </a:rPr>
              <a:t>Methodology</a:t>
            </a:r>
          </a:p>
        </p:txBody>
      </p:sp>
      <p:sp>
        <p:nvSpPr>
          <p:cNvPr name="Freeform 3" id="3"/>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11</a:t>
            </a:r>
          </a:p>
        </p:txBody>
      </p:sp>
      <p:sp>
        <p:nvSpPr>
          <p:cNvPr name="TextBox 12" id="12"/>
          <p:cNvSpPr txBox="true"/>
          <p:nvPr/>
        </p:nvSpPr>
        <p:spPr>
          <a:xfrm rot="0">
            <a:off x="656147" y="3308502"/>
            <a:ext cx="6625466" cy="784587"/>
          </a:xfrm>
          <a:prstGeom prst="rect">
            <a:avLst/>
          </a:prstGeom>
        </p:spPr>
        <p:txBody>
          <a:bodyPr anchor="t" rtlCol="false" tIns="0" lIns="0" bIns="0" rIns="0">
            <a:spAutoFit/>
          </a:bodyPr>
          <a:lstStyle/>
          <a:p>
            <a:pPr algn="ctr">
              <a:lnSpc>
                <a:spcPts val="6367"/>
              </a:lnSpc>
              <a:spcBef>
                <a:spcPct val="0"/>
              </a:spcBef>
            </a:pPr>
            <a:r>
              <a:rPr lang="en-US" b="true" sz="4548">
                <a:solidFill>
                  <a:srgbClr val="133B52"/>
                </a:solidFill>
                <a:latin typeface="Aristotelica Pro Bold"/>
                <a:ea typeface="Aristotelica Pro Bold"/>
                <a:cs typeface="Aristotelica Pro Bold"/>
                <a:sym typeface="Aristotelica Pro Bold"/>
              </a:rPr>
              <a:t>7.Distance:</a:t>
            </a:r>
          </a:p>
        </p:txBody>
      </p:sp>
      <p:sp>
        <p:nvSpPr>
          <p:cNvPr name="TextBox 13" id="13"/>
          <p:cNvSpPr txBox="true"/>
          <p:nvPr/>
        </p:nvSpPr>
        <p:spPr>
          <a:xfrm rot="0">
            <a:off x="3133872" y="4546504"/>
            <a:ext cx="6734805" cy="1250558"/>
          </a:xfrm>
          <a:prstGeom prst="rect">
            <a:avLst/>
          </a:prstGeom>
        </p:spPr>
        <p:txBody>
          <a:bodyPr anchor="t" rtlCol="false" tIns="0" lIns="0" bIns="0" rIns="0">
            <a:spAutoFit/>
          </a:bodyPr>
          <a:lstStyle/>
          <a:p>
            <a:pPr algn="ctr">
              <a:lnSpc>
                <a:spcPts val="5096"/>
              </a:lnSpc>
            </a:pPr>
            <a:r>
              <a:rPr lang="en-US" sz="3640" b="true">
                <a:solidFill>
                  <a:srgbClr val="133B52"/>
                </a:solidFill>
                <a:latin typeface="Aristotelica Pro Bold"/>
                <a:ea typeface="Aristotelica Pro Bold"/>
                <a:cs typeface="Aristotelica Pro Bold"/>
                <a:sym typeface="Aristotelica Pro Bold"/>
              </a:rPr>
              <a:t> A. Distance Calculation Module:</a:t>
            </a:r>
          </a:p>
          <a:p>
            <a:pPr algn="ctr">
              <a:lnSpc>
                <a:spcPts val="5096"/>
              </a:lnSpc>
              <a:spcBef>
                <a:spcPct val="0"/>
              </a:spcBef>
            </a:pPr>
          </a:p>
        </p:txBody>
      </p:sp>
      <p:sp>
        <p:nvSpPr>
          <p:cNvPr name="TextBox 14" id="14"/>
          <p:cNvSpPr txBox="true"/>
          <p:nvPr/>
        </p:nvSpPr>
        <p:spPr>
          <a:xfrm rot="0">
            <a:off x="3133872" y="5552966"/>
            <a:ext cx="14916029" cy="2744393"/>
          </a:xfrm>
          <a:prstGeom prst="rect">
            <a:avLst/>
          </a:prstGeom>
        </p:spPr>
        <p:txBody>
          <a:bodyPr anchor="t" rtlCol="false" tIns="0" lIns="0" bIns="0" rIns="0">
            <a:spAutoFit/>
          </a:bodyPr>
          <a:lstStyle/>
          <a:p>
            <a:pPr algn="l" marL="676110" indent="-338055" lvl="1">
              <a:lnSpc>
                <a:spcPts val="4384"/>
              </a:lnSpc>
              <a:buFont typeface="Arial"/>
              <a:buChar char="•"/>
            </a:pPr>
            <a:r>
              <a:rPr lang="en-US" sz="3131">
                <a:solidFill>
                  <a:srgbClr val="53819B"/>
                </a:solidFill>
                <a:latin typeface="Aristotelica Pro"/>
                <a:ea typeface="Aristotelica Pro"/>
                <a:cs typeface="Aristotelica Pro"/>
                <a:sym typeface="Aristotelica Pro"/>
              </a:rPr>
              <a:t>Implement algorithms (e.g., Haversine formula or Euclidean distance) to compute distances based on coordinates.</a:t>
            </a:r>
          </a:p>
          <a:p>
            <a:pPr algn="l" marL="676110" indent="-338055" lvl="1">
              <a:lnSpc>
                <a:spcPts val="4384"/>
              </a:lnSpc>
              <a:buFont typeface="Arial"/>
              <a:buChar char="•"/>
            </a:pPr>
            <a:r>
              <a:rPr lang="en-US" sz="3131">
                <a:solidFill>
                  <a:srgbClr val="53819B"/>
                </a:solidFill>
                <a:latin typeface="Aristotelica Pro"/>
                <a:ea typeface="Aristotelica Pro"/>
                <a:cs typeface="Aristotelica Pro"/>
                <a:sym typeface="Aristotelica Pro"/>
              </a:rPr>
              <a:t>Enable the app to assess real-time and accurate trip distances for pricing and driver allocation.</a:t>
            </a:r>
          </a:p>
          <a:p>
            <a:pPr algn="l">
              <a:lnSpc>
                <a:spcPts val="4384"/>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44236"/>
            <a:ext cx="8537178" cy="1203518"/>
          </a:xfrm>
          <a:prstGeom prst="rect">
            <a:avLst/>
          </a:prstGeom>
        </p:spPr>
        <p:txBody>
          <a:bodyPr anchor="t" rtlCol="false" tIns="0" lIns="0" bIns="0" rIns="0">
            <a:spAutoFit/>
          </a:bodyPr>
          <a:lstStyle/>
          <a:p>
            <a:pPr algn="ctr">
              <a:lnSpc>
                <a:spcPts val="9789"/>
              </a:lnSpc>
            </a:pPr>
            <a:r>
              <a:rPr lang="en-US" sz="6992" b="true">
                <a:solidFill>
                  <a:srgbClr val="133B52"/>
                </a:solidFill>
                <a:latin typeface="Aristotelica Pro Bold"/>
                <a:ea typeface="Aristotelica Pro Bold"/>
                <a:cs typeface="Aristotelica Pro Bold"/>
                <a:sym typeface="Aristotelica Pro Bold"/>
              </a:rPr>
              <a:t>Methodology</a:t>
            </a:r>
          </a:p>
        </p:txBody>
      </p:sp>
      <p:sp>
        <p:nvSpPr>
          <p:cNvPr name="Freeform 3" id="3"/>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12</a:t>
            </a:r>
          </a:p>
        </p:txBody>
      </p:sp>
      <p:sp>
        <p:nvSpPr>
          <p:cNvPr name="TextBox 12" id="12"/>
          <p:cNvSpPr txBox="true"/>
          <p:nvPr/>
        </p:nvSpPr>
        <p:spPr>
          <a:xfrm rot="0">
            <a:off x="1907566" y="3282749"/>
            <a:ext cx="6298802" cy="665215"/>
          </a:xfrm>
          <a:prstGeom prst="rect">
            <a:avLst/>
          </a:prstGeom>
        </p:spPr>
        <p:txBody>
          <a:bodyPr anchor="t" rtlCol="false" tIns="0" lIns="0" bIns="0" rIns="0">
            <a:spAutoFit/>
          </a:bodyPr>
          <a:lstStyle/>
          <a:p>
            <a:pPr algn="ctr">
              <a:lnSpc>
                <a:spcPts val="5334"/>
              </a:lnSpc>
              <a:spcBef>
                <a:spcPct val="0"/>
              </a:spcBef>
            </a:pPr>
            <a:r>
              <a:rPr lang="en-US" b="true" sz="3810">
                <a:solidFill>
                  <a:srgbClr val="000000"/>
                </a:solidFill>
                <a:latin typeface="Aristotelica Pro Bold"/>
                <a:ea typeface="Aristotelica Pro Bold"/>
                <a:cs typeface="Aristotelica Pro Bold"/>
                <a:sym typeface="Aristotelica Pro Bold"/>
              </a:rPr>
              <a:t>B. Integration with Map APIs:</a:t>
            </a:r>
          </a:p>
        </p:txBody>
      </p:sp>
      <p:sp>
        <p:nvSpPr>
          <p:cNvPr name="TextBox 13" id="13"/>
          <p:cNvSpPr txBox="true"/>
          <p:nvPr/>
        </p:nvSpPr>
        <p:spPr>
          <a:xfrm rot="0">
            <a:off x="2222706" y="4171785"/>
            <a:ext cx="15036594" cy="2191036"/>
          </a:xfrm>
          <a:prstGeom prst="rect">
            <a:avLst/>
          </a:prstGeom>
        </p:spPr>
        <p:txBody>
          <a:bodyPr anchor="t" rtlCol="false" tIns="0" lIns="0" bIns="0" rIns="0">
            <a:spAutoFit/>
          </a:bodyPr>
          <a:lstStyle/>
          <a:p>
            <a:pPr algn="l">
              <a:lnSpc>
                <a:spcPts val="4384"/>
              </a:lnSpc>
            </a:pPr>
            <a:r>
              <a:rPr lang="en-US" sz="3131">
                <a:solidFill>
                  <a:srgbClr val="53819B"/>
                </a:solidFill>
                <a:latin typeface="Aristotelica Pro"/>
                <a:ea typeface="Aristotelica Pro"/>
                <a:cs typeface="Aristotelica Pro"/>
                <a:sym typeface="Aristotelica Pro"/>
              </a:rPr>
              <a:t>• Connect with APIs like Google Maps or OpenStreetMap to fetch and compute actual travel routes, including traffic data.</a:t>
            </a:r>
          </a:p>
          <a:p>
            <a:pPr algn="l">
              <a:lnSpc>
                <a:spcPts val="4384"/>
              </a:lnSpc>
            </a:pPr>
            <a:r>
              <a:rPr lang="en-US" sz="3131">
                <a:solidFill>
                  <a:srgbClr val="53819B"/>
                </a:solidFill>
                <a:latin typeface="Aristotelica Pro"/>
                <a:ea typeface="Aristotelica Pro"/>
                <a:cs typeface="Aristotelica Pro"/>
                <a:sym typeface="Aristotelica Pro"/>
              </a:rPr>
              <a:t>• Provide users with estimated travel times and distances.</a:t>
            </a:r>
          </a:p>
          <a:p>
            <a:pPr algn="l">
              <a:lnSpc>
                <a:spcPts val="4384"/>
              </a:lnSpc>
            </a:pPr>
          </a:p>
        </p:txBody>
      </p:sp>
      <p:sp>
        <p:nvSpPr>
          <p:cNvPr name="TextBox 14" id="14"/>
          <p:cNvSpPr txBox="true"/>
          <p:nvPr/>
        </p:nvSpPr>
        <p:spPr>
          <a:xfrm rot="0">
            <a:off x="1838560" y="5987351"/>
            <a:ext cx="6073701" cy="665215"/>
          </a:xfrm>
          <a:prstGeom prst="rect">
            <a:avLst/>
          </a:prstGeom>
        </p:spPr>
        <p:txBody>
          <a:bodyPr anchor="t" rtlCol="false" tIns="0" lIns="0" bIns="0" rIns="0">
            <a:spAutoFit/>
          </a:bodyPr>
          <a:lstStyle/>
          <a:p>
            <a:pPr algn="ctr">
              <a:lnSpc>
                <a:spcPts val="5334"/>
              </a:lnSpc>
              <a:spcBef>
                <a:spcPct val="0"/>
              </a:spcBef>
            </a:pPr>
            <a:r>
              <a:rPr lang="en-US" b="true" sz="3810">
                <a:solidFill>
                  <a:srgbClr val="000000"/>
                </a:solidFill>
                <a:latin typeface="Aristotelica Pro Bold"/>
                <a:ea typeface="Aristotelica Pro Bold"/>
                <a:cs typeface="Aristotelica Pro Bold"/>
                <a:sym typeface="Aristotelica Pro Bold"/>
              </a:rPr>
              <a:t> C. Data Optimization:            </a:t>
            </a:r>
          </a:p>
        </p:txBody>
      </p:sp>
      <p:sp>
        <p:nvSpPr>
          <p:cNvPr name="TextBox 15" id="15"/>
          <p:cNvSpPr txBox="true"/>
          <p:nvPr/>
        </p:nvSpPr>
        <p:spPr>
          <a:xfrm rot="0">
            <a:off x="2222706" y="6879131"/>
            <a:ext cx="15036594" cy="1637679"/>
          </a:xfrm>
          <a:prstGeom prst="rect">
            <a:avLst/>
          </a:prstGeom>
        </p:spPr>
        <p:txBody>
          <a:bodyPr anchor="t" rtlCol="false" tIns="0" lIns="0" bIns="0" rIns="0">
            <a:spAutoFit/>
          </a:bodyPr>
          <a:lstStyle/>
          <a:p>
            <a:pPr algn="l">
              <a:lnSpc>
                <a:spcPts val="4384"/>
              </a:lnSpc>
            </a:pPr>
            <a:r>
              <a:rPr lang="en-US" sz="3131">
                <a:solidFill>
                  <a:srgbClr val="53819B"/>
                </a:solidFill>
                <a:latin typeface="Aristotelica Pro"/>
                <a:ea typeface="Aristotelica Pro"/>
                <a:cs typeface="Aristotelica Pro"/>
                <a:sym typeface="Aristotelica Pro"/>
              </a:rPr>
              <a:t> • Optimize routes for cost and time efficiency.</a:t>
            </a:r>
          </a:p>
          <a:p>
            <a:pPr algn="l">
              <a:lnSpc>
                <a:spcPts val="4384"/>
              </a:lnSpc>
            </a:pPr>
            <a:r>
              <a:rPr lang="en-US" sz="3131">
                <a:solidFill>
                  <a:srgbClr val="53819B"/>
                </a:solidFill>
                <a:latin typeface="Aristotelica Pro"/>
                <a:ea typeface="Aristotelica Pro"/>
                <a:cs typeface="Aristotelica Pro"/>
                <a:sym typeface="Aristotelica Pro"/>
              </a:rPr>
              <a:t> • Incorporate distance-based filters to match riders with the nearest available drivers.</a:t>
            </a:r>
          </a:p>
          <a:p>
            <a:pPr algn="l">
              <a:lnSpc>
                <a:spcPts val="4384"/>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44236"/>
            <a:ext cx="8537178" cy="1203518"/>
          </a:xfrm>
          <a:prstGeom prst="rect">
            <a:avLst/>
          </a:prstGeom>
        </p:spPr>
        <p:txBody>
          <a:bodyPr anchor="t" rtlCol="false" tIns="0" lIns="0" bIns="0" rIns="0">
            <a:spAutoFit/>
          </a:bodyPr>
          <a:lstStyle/>
          <a:p>
            <a:pPr algn="ctr">
              <a:lnSpc>
                <a:spcPts val="9789"/>
              </a:lnSpc>
            </a:pPr>
            <a:r>
              <a:rPr lang="en-US" sz="6992" b="true">
                <a:solidFill>
                  <a:srgbClr val="133B52"/>
                </a:solidFill>
                <a:latin typeface="Aristotelica Pro Bold"/>
                <a:ea typeface="Aristotelica Pro Bold"/>
                <a:cs typeface="Aristotelica Pro Bold"/>
                <a:sym typeface="Aristotelica Pro Bold"/>
              </a:rPr>
              <a:t>Methodology</a:t>
            </a:r>
          </a:p>
        </p:txBody>
      </p:sp>
      <p:sp>
        <p:nvSpPr>
          <p:cNvPr name="Freeform 3" id="3"/>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13</a:t>
            </a:r>
          </a:p>
        </p:txBody>
      </p:sp>
      <p:sp>
        <p:nvSpPr>
          <p:cNvPr name="TextBox 12" id="12"/>
          <p:cNvSpPr txBox="true"/>
          <p:nvPr/>
        </p:nvSpPr>
        <p:spPr>
          <a:xfrm rot="0">
            <a:off x="1264561" y="3069165"/>
            <a:ext cx="8497688" cy="771716"/>
          </a:xfrm>
          <a:prstGeom prst="rect">
            <a:avLst/>
          </a:prstGeom>
        </p:spPr>
        <p:txBody>
          <a:bodyPr anchor="t" rtlCol="false" tIns="0" lIns="0" bIns="0" rIns="0">
            <a:spAutoFit/>
          </a:bodyPr>
          <a:lstStyle/>
          <a:p>
            <a:pPr algn="ctr">
              <a:lnSpc>
                <a:spcPts val="6289"/>
              </a:lnSpc>
            </a:pPr>
            <a:r>
              <a:rPr lang="en-US" sz="4492" b="true">
                <a:solidFill>
                  <a:srgbClr val="133B52"/>
                </a:solidFill>
                <a:latin typeface="Aristotelica Pro Bold"/>
                <a:ea typeface="Aristotelica Pro Bold"/>
                <a:cs typeface="Aristotelica Pro Bold"/>
                <a:sym typeface="Aristotelica Pro Bold"/>
              </a:rPr>
              <a:t>8. Ride Booking Process:             </a:t>
            </a:r>
          </a:p>
        </p:txBody>
      </p:sp>
      <p:sp>
        <p:nvSpPr>
          <p:cNvPr name="TextBox 13" id="13"/>
          <p:cNvSpPr txBox="true"/>
          <p:nvPr/>
        </p:nvSpPr>
        <p:spPr>
          <a:xfrm rot="0">
            <a:off x="2656612" y="4716752"/>
            <a:ext cx="15036594" cy="2191036"/>
          </a:xfrm>
          <a:prstGeom prst="rect">
            <a:avLst/>
          </a:prstGeom>
        </p:spPr>
        <p:txBody>
          <a:bodyPr anchor="t" rtlCol="false" tIns="0" lIns="0" bIns="0" rIns="0">
            <a:spAutoFit/>
          </a:bodyPr>
          <a:lstStyle/>
          <a:p>
            <a:pPr algn="l">
              <a:lnSpc>
                <a:spcPts val="4384"/>
              </a:lnSpc>
            </a:pPr>
            <a:r>
              <a:rPr lang="en-US" sz="3131">
                <a:solidFill>
                  <a:srgbClr val="53819B"/>
                </a:solidFill>
                <a:latin typeface="Aristotelica Pro"/>
                <a:ea typeface="Aristotelica Pro"/>
                <a:cs typeface="Aristotelica Pro"/>
                <a:sym typeface="Aristotelica Pro"/>
              </a:rPr>
              <a:t>• Allow users to input pickup and drop-off locations.</a:t>
            </a:r>
          </a:p>
          <a:p>
            <a:pPr algn="l">
              <a:lnSpc>
                <a:spcPts val="4384"/>
              </a:lnSpc>
            </a:pPr>
            <a:r>
              <a:rPr lang="en-US" sz="3131">
                <a:solidFill>
                  <a:srgbClr val="53819B"/>
                </a:solidFill>
                <a:latin typeface="Aristotelica Pro"/>
                <a:ea typeface="Aristotelica Pro"/>
                <a:cs typeface="Aristotelica Pro"/>
                <a:sym typeface="Aristotelica Pro"/>
              </a:rPr>
              <a:t>• Enable real-time booking by matching riders with nearby drivers based on location and availability.</a:t>
            </a:r>
          </a:p>
          <a:p>
            <a:pPr algn="l">
              <a:lnSpc>
                <a:spcPts val="4384"/>
              </a:lnSpc>
            </a:pPr>
          </a:p>
        </p:txBody>
      </p:sp>
      <p:sp>
        <p:nvSpPr>
          <p:cNvPr name="TextBox 14" id="14"/>
          <p:cNvSpPr txBox="true"/>
          <p:nvPr/>
        </p:nvSpPr>
        <p:spPr>
          <a:xfrm rot="0">
            <a:off x="2222706" y="4020064"/>
            <a:ext cx="6546412" cy="665215"/>
          </a:xfrm>
          <a:prstGeom prst="rect">
            <a:avLst/>
          </a:prstGeom>
        </p:spPr>
        <p:txBody>
          <a:bodyPr anchor="t" rtlCol="false" tIns="0" lIns="0" bIns="0" rIns="0">
            <a:spAutoFit/>
          </a:bodyPr>
          <a:lstStyle/>
          <a:p>
            <a:pPr algn="ctr">
              <a:lnSpc>
                <a:spcPts val="5334"/>
              </a:lnSpc>
              <a:spcBef>
                <a:spcPct val="0"/>
              </a:spcBef>
            </a:pPr>
            <a:r>
              <a:rPr lang="en-US" b="true" sz="3810">
                <a:solidFill>
                  <a:srgbClr val="000000"/>
                </a:solidFill>
                <a:latin typeface="Aristotelica Pro Bold"/>
                <a:ea typeface="Aristotelica Pro Bold"/>
                <a:cs typeface="Aristotelica Pro Bold"/>
                <a:sym typeface="Aristotelica Pro Bold"/>
              </a:rPr>
              <a:t>A. Ride Request Process:                       </a:t>
            </a:r>
          </a:p>
        </p:txBody>
      </p:sp>
      <p:sp>
        <p:nvSpPr>
          <p:cNvPr name="TextBox 15" id="15"/>
          <p:cNvSpPr txBox="true"/>
          <p:nvPr/>
        </p:nvSpPr>
        <p:spPr>
          <a:xfrm rot="0">
            <a:off x="2222706" y="6456929"/>
            <a:ext cx="6546412" cy="665215"/>
          </a:xfrm>
          <a:prstGeom prst="rect">
            <a:avLst/>
          </a:prstGeom>
        </p:spPr>
        <p:txBody>
          <a:bodyPr anchor="t" rtlCol="false" tIns="0" lIns="0" bIns="0" rIns="0">
            <a:spAutoFit/>
          </a:bodyPr>
          <a:lstStyle/>
          <a:p>
            <a:pPr algn="ctr">
              <a:lnSpc>
                <a:spcPts val="5334"/>
              </a:lnSpc>
              <a:spcBef>
                <a:spcPct val="0"/>
              </a:spcBef>
            </a:pPr>
            <a:r>
              <a:rPr lang="en-US" b="true" sz="3810">
                <a:solidFill>
                  <a:srgbClr val="000000"/>
                </a:solidFill>
                <a:latin typeface="Aristotelica Pro Bold"/>
                <a:ea typeface="Aristotelica Pro Bold"/>
                <a:cs typeface="Aristotelica Pro Bold"/>
                <a:sym typeface="Aristotelica Pro Bold"/>
              </a:rPr>
              <a:t>B. Driver-Rider Matching:         </a:t>
            </a:r>
          </a:p>
        </p:txBody>
      </p:sp>
      <p:sp>
        <p:nvSpPr>
          <p:cNvPr name="TextBox 16" id="16"/>
          <p:cNvSpPr txBox="true"/>
          <p:nvPr/>
        </p:nvSpPr>
        <p:spPr>
          <a:xfrm rot="0">
            <a:off x="2656612" y="7196258"/>
            <a:ext cx="15036594" cy="1637679"/>
          </a:xfrm>
          <a:prstGeom prst="rect">
            <a:avLst/>
          </a:prstGeom>
        </p:spPr>
        <p:txBody>
          <a:bodyPr anchor="t" rtlCol="false" tIns="0" lIns="0" bIns="0" rIns="0">
            <a:spAutoFit/>
          </a:bodyPr>
          <a:lstStyle/>
          <a:p>
            <a:pPr algn="l">
              <a:lnSpc>
                <a:spcPts val="4384"/>
              </a:lnSpc>
            </a:pPr>
            <a:r>
              <a:rPr lang="en-US" sz="3131">
                <a:solidFill>
                  <a:srgbClr val="53819B"/>
                </a:solidFill>
                <a:latin typeface="Aristotelica Pro"/>
                <a:ea typeface="Aristotelica Pro"/>
                <a:cs typeface="Aristotelica Pro"/>
                <a:sym typeface="Aristotelica Pro"/>
              </a:rPr>
              <a:t>• Implement logic to prioritize driver proximity and vehicle type (e.g., bike, car).</a:t>
            </a:r>
          </a:p>
          <a:p>
            <a:pPr algn="l">
              <a:lnSpc>
                <a:spcPts val="4384"/>
              </a:lnSpc>
            </a:pPr>
            <a:r>
              <a:rPr lang="en-US" sz="3131">
                <a:solidFill>
                  <a:srgbClr val="53819B"/>
                </a:solidFill>
                <a:latin typeface="Aristotelica Pro"/>
                <a:ea typeface="Aristotelica Pro"/>
                <a:cs typeface="Aristotelica Pro"/>
                <a:sym typeface="Aristotelica Pro"/>
              </a:rPr>
              <a:t>• Ensure fair distribution of ride requests among available drivers.</a:t>
            </a:r>
          </a:p>
          <a:p>
            <a:pPr algn="l">
              <a:lnSpc>
                <a:spcPts val="4384"/>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44236"/>
            <a:ext cx="8537178" cy="1203518"/>
          </a:xfrm>
          <a:prstGeom prst="rect">
            <a:avLst/>
          </a:prstGeom>
        </p:spPr>
        <p:txBody>
          <a:bodyPr anchor="t" rtlCol="false" tIns="0" lIns="0" bIns="0" rIns="0">
            <a:spAutoFit/>
          </a:bodyPr>
          <a:lstStyle/>
          <a:p>
            <a:pPr algn="ctr">
              <a:lnSpc>
                <a:spcPts val="9789"/>
              </a:lnSpc>
            </a:pPr>
            <a:r>
              <a:rPr lang="en-US" sz="6992" b="true">
                <a:solidFill>
                  <a:srgbClr val="133B52"/>
                </a:solidFill>
                <a:latin typeface="Aristotelica Pro Bold"/>
                <a:ea typeface="Aristotelica Pro Bold"/>
                <a:cs typeface="Aristotelica Pro Bold"/>
                <a:sym typeface="Aristotelica Pro Bold"/>
              </a:rPr>
              <a:t>Methodology</a:t>
            </a:r>
          </a:p>
        </p:txBody>
      </p:sp>
      <p:sp>
        <p:nvSpPr>
          <p:cNvPr name="Freeform 3" id="3"/>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14</a:t>
            </a:r>
          </a:p>
        </p:txBody>
      </p:sp>
      <p:sp>
        <p:nvSpPr>
          <p:cNvPr name="TextBox 12" id="12"/>
          <p:cNvSpPr txBox="true"/>
          <p:nvPr/>
        </p:nvSpPr>
        <p:spPr>
          <a:xfrm rot="0">
            <a:off x="1907566" y="3309268"/>
            <a:ext cx="6546412" cy="662675"/>
          </a:xfrm>
          <a:prstGeom prst="rect">
            <a:avLst/>
          </a:prstGeom>
        </p:spPr>
        <p:txBody>
          <a:bodyPr anchor="t" rtlCol="false" tIns="0" lIns="0" bIns="0" rIns="0">
            <a:spAutoFit/>
          </a:bodyPr>
          <a:lstStyle/>
          <a:p>
            <a:pPr algn="ctr">
              <a:lnSpc>
                <a:spcPts val="5474"/>
              </a:lnSpc>
              <a:spcBef>
                <a:spcPct val="0"/>
              </a:spcBef>
            </a:pPr>
            <a:r>
              <a:rPr lang="en-US" b="true" sz="3910">
                <a:solidFill>
                  <a:srgbClr val="000000"/>
                </a:solidFill>
                <a:latin typeface="Aristotelica Pro Bold"/>
                <a:ea typeface="Aristotelica Pro Bold"/>
                <a:cs typeface="Aristotelica Pro Bold"/>
                <a:sym typeface="Aristotelica Pro Bold"/>
              </a:rPr>
              <a:t>C. Pricing and Confirmation:</a:t>
            </a:r>
          </a:p>
        </p:txBody>
      </p:sp>
      <p:sp>
        <p:nvSpPr>
          <p:cNvPr name="TextBox 13" id="13"/>
          <p:cNvSpPr txBox="true"/>
          <p:nvPr/>
        </p:nvSpPr>
        <p:spPr>
          <a:xfrm rot="0">
            <a:off x="2367144" y="4019407"/>
            <a:ext cx="15036594" cy="2191036"/>
          </a:xfrm>
          <a:prstGeom prst="rect">
            <a:avLst/>
          </a:prstGeom>
        </p:spPr>
        <p:txBody>
          <a:bodyPr anchor="t" rtlCol="false" tIns="0" lIns="0" bIns="0" rIns="0">
            <a:spAutoFit/>
          </a:bodyPr>
          <a:lstStyle/>
          <a:p>
            <a:pPr algn="l">
              <a:lnSpc>
                <a:spcPts val="4384"/>
              </a:lnSpc>
            </a:pPr>
            <a:r>
              <a:rPr lang="en-US" sz="3131">
                <a:solidFill>
                  <a:srgbClr val="53819B"/>
                </a:solidFill>
                <a:latin typeface="Aristotelica Pro"/>
                <a:ea typeface="Aristotelica Pro"/>
                <a:cs typeface="Aristotelica Pro"/>
                <a:sym typeface="Aristotelica Pro"/>
              </a:rPr>
              <a:t>• Compute trip costs based on distance, time, and traffic conditions.</a:t>
            </a:r>
          </a:p>
          <a:p>
            <a:pPr algn="l">
              <a:lnSpc>
                <a:spcPts val="4384"/>
              </a:lnSpc>
            </a:pPr>
            <a:r>
              <a:rPr lang="en-US" sz="3131">
                <a:solidFill>
                  <a:srgbClr val="53819B"/>
                </a:solidFill>
                <a:latin typeface="Aristotelica Pro"/>
                <a:ea typeface="Aristotelica Pro"/>
                <a:cs typeface="Aristotelica Pro"/>
                <a:sym typeface="Aristotelica Pro"/>
              </a:rPr>
              <a:t> • Provide ride details, including estimated fare, driver information, and vehicle details,    before booking confirmation.</a:t>
            </a:r>
          </a:p>
          <a:p>
            <a:pPr algn="l">
              <a:lnSpc>
                <a:spcPts val="4384"/>
              </a:lnSpc>
            </a:pPr>
          </a:p>
        </p:txBody>
      </p:sp>
      <p:sp>
        <p:nvSpPr>
          <p:cNvPr name="TextBox 14" id="14"/>
          <p:cNvSpPr txBox="true"/>
          <p:nvPr/>
        </p:nvSpPr>
        <p:spPr>
          <a:xfrm rot="0">
            <a:off x="1907566" y="6033502"/>
            <a:ext cx="6546412" cy="662675"/>
          </a:xfrm>
          <a:prstGeom prst="rect">
            <a:avLst/>
          </a:prstGeom>
        </p:spPr>
        <p:txBody>
          <a:bodyPr anchor="t" rtlCol="false" tIns="0" lIns="0" bIns="0" rIns="0">
            <a:spAutoFit/>
          </a:bodyPr>
          <a:lstStyle/>
          <a:p>
            <a:pPr algn="ctr">
              <a:lnSpc>
                <a:spcPts val="5474"/>
              </a:lnSpc>
              <a:spcBef>
                <a:spcPct val="0"/>
              </a:spcBef>
            </a:pPr>
            <a:r>
              <a:rPr lang="en-US" b="true" sz="3910">
                <a:solidFill>
                  <a:srgbClr val="000000"/>
                </a:solidFill>
                <a:latin typeface="Aristotelica Pro Bold"/>
                <a:ea typeface="Aristotelica Pro Bold"/>
                <a:cs typeface="Aristotelica Pro Bold"/>
                <a:sym typeface="Aristotelica Pro Bold"/>
              </a:rPr>
              <a:t>D. Ride Management:            </a:t>
            </a:r>
          </a:p>
        </p:txBody>
      </p:sp>
      <p:sp>
        <p:nvSpPr>
          <p:cNvPr name="TextBox 15" id="15"/>
          <p:cNvSpPr txBox="true"/>
          <p:nvPr/>
        </p:nvSpPr>
        <p:spPr>
          <a:xfrm rot="0">
            <a:off x="2367144" y="6776070"/>
            <a:ext cx="15036594" cy="1637679"/>
          </a:xfrm>
          <a:prstGeom prst="rect">
            <a:avLst/>
          </a:prstGeom>
        </p:spPr>
        <p:txBody>
          <a:bodyPr anchor="t" rtlCol="false" tIns="0" lIns="0" bIns="0" rIns="0">
            <a:spAutoFit/>
          </a:bodyPr>
          <a:lstStyle/>
          <a:p>
            <a:pPr algn="l">
              <a:lnSpc>
                <a:spcPts val="4384"/>
              </a:lnSpc>
            </a:pPr>
            <a:r>
              <a:rPr lang="en-US" sz="3131">
                <a:solidFill>
                  <a:srgbClr val="53819B"/>
                </a:solidFill>
                <a:latin typeface="Aristotelica Pro"/>
                <a:ea typeface="Aristotelica Pro"/>
                <a:cs typeface="Aristotelica Pro"/>
                <a:sym typeface="Aristotelica Pro"/>
              </a:rPr>
              <a:t>• Track the status of rides (e.g., requested, ongoing, completed).</a:t>
            </a:r>
          </a:p>
          <a:p>
            <a:pPr algn="l">
              <a:lnSpc>
                <a:spcPts val="4384"/>
              </a:lnSpc>
            </a:pPr>
            <a:r>
              <a:rPr lang="en-US" sz="3131">
                <a:solidFill>
                  <a:srgbClr val="53819B"/>
                </a:solidFill>
                <a:latin typeface="Aristotelica Pro"/>
                <a:ea typeface="Aristotelica Pro"/>
                <a:cs typeface="Aristotelica Pro"/>
                <a:sym typeface="Aristotelica Pro"/>
              </a:rPr>
              <a:t>• Maintain logs for ride details to ensure accountability and transparency.</a:t>
            </a:r>
          </a:p>
          <a:p>
            <a:pPr algn="l">
              <a:lnSpc>
                <a:spcPts val="4384"/>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49909" y="1644236"/>
            <a:ext cx="10557314" cy="1203518"/>
          </a:xfrm>
          <a:prstGeom prst="rect">
            <a:avLst/>
          </a:prstGeom>
        </p:spPr>
        <p:txBody>
          <a:bodyPr anchor="t" rtlCol="false" tIns="0" lIns="0" bIns="0" rIns="0">
            <a:spAutoFit/>
          </a:bodyPr>
          <a:lstStyle/>
          <a:p>
            <a:pPr algn="ctr">
              <a:lnSpc>
                <a:spcPts val="9789"/>
              </a:lnSpc>
            </a:pPr>
            <a:r>
              <a:rPr lang="en-US" sz="6992" b="true">
                <a:solidFill>
                  <a:srgbClr val="133B52"/>
                </a:solidFill>
                <a:latin typeface="Aristotelica Pro Bold"/>
                <a:ea typeface="Aristotelica Pro Bold"/>
                <a:cs typeface="Aristotelica Pro Bold"/>
                <a:sym typeface="Aristotelica Pro Bold"/>
              </a:rPr>
              <a:t>Implementation/Workflow</a:t>
            </a:r>
          </a:p>
        </p:txBody>
      </p:sp>
      <p:sp>
        <p:nvSpPr>
          <p:cNvPr name="Freeform 3" id="3"/>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5513405" y="3089090"/>
            <a:ext cx="7726107" cy="7197910"/>
          </a:xfrm>
          <a:custGeom>
            <a:avLst/>
            <a:gdLst/>
            <a:ahLst/>
            <a:cxnLst/>
            <a:rect r="r" b="b" t="t" l="l"/>
            <a:pathLst>
              <a:path h="7197910" w="7726107">
                <a:moveTo>
                  <a:pt x="0" y="0"/>
                </a:moveTo>
                <a:lnTo>
                  <a:pt x="7726108" y="0"/>
                </a:lnTo>
                <a:lnTo>
                  <a:pt x="7726108" y="7197910"/>
                </a:lnTo>
                <a:lnTo>
                  <a:pt x="0" y="7197910"/>
                </a:lnTo>
                <a:lnTo>
                  <a:pt x="0" y="0"/>
                </a:lnTo>
                <a:close/>
              </a:path>
            </a:pathLst>
          </a:custGeom>
          <a:blipFill>
            <a:blip r:embed="rId10"/>
            <a:stretch>
              <a:fillRect l="-2348" t="-266" r="-3350" b="0"/>
            </a:stretch>
          </a:blipFill>
        </p:spPr>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15</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4273407" y="2981441"/>
            <a:ext cx="3625413" cy="7305559"/>
          </a:xfrm>
          <a:custGeom>
            <a:avLst/>
            <a:gdLst/>
            <a:ahLst/>
            <a:cxnLst/>
            <a:rect r="r" b="b" t="t" l="l"/>
            <a:pathLst>
              <a:path h="7305559" w="3625413">
                <a:moveTo>
                  <a:pt x="0" y="0"/>
                </a:moveTo>
                <a:lnTo>
                  <a:pt x="3625413" y="0"/>
                </a:lnTo>
                <a:lnTo>
                  <a:pt x="3625413" y="7305559"/>
                </a:lnTo>
                <a:lnTo>
                  <a:pt x="0" y="7305559"/>
                </a:lnTo>
                <a:lnTo>
                  <a:pt x="0" y="0"/>
                </a:lnTo>
                <a:close/>
              </a:path>
            </a:pathLst>
          </a:custGeom>
          <a:blipFill>
            <a:blip r:embed="rId10"/>
            <a:stretch>
              <a:fillRect l="0" t="0" r="-4281" b="0"/>
            </a:stretch>
          </a:blipFill>
        </p:spPr>
      </p:sp>
      <p:sp>
        <p:nvSpPr>
          <p:cNvPr name="TextBox 11" id="11"/>
          <p:cNvSpPr txBox="true"/>
          <p:nvPr/>
        </p:nvSpPr>
        <p:spPr>
          <a:xfrm rot="0">
            <a:off x="4605291" y="1200116"/>
            <a:ext cx="8537178" cy="1050165"/>
          </a:xfrm>
          <a:prstGeom prst="rect">
            <a:avLst/>
          </a:prstGeom>
        </p:spPr>
        <p:txBody>
          <a:bodyPr anchor="t" rtlCol="false" tIns="0" lIns="0" bIns="0" rIns="0">
            <a:spAutoFit/>
          </a:bodyPr>
          <a:lstStyle/>
          <a:p>
            <a:pPr algn="ctr">
              <a:lnSpc>
                <a:spcPts val="8529"/>
              </a:lnSpc>
            </a:pPr>
            <a:r>
              <a:rPr lang="en-US" b="true" sz="6092">
                <a:solidFill>
                  <a:srgbClr val="133B52"/>
                </a:solidFill>
                <a:latin typeface="Aristotelica Pro Bold"/>
                <a:ea typeface="Aristotelica Pro Bold"/>
                <a:cs typeface="Aristotelica Pro Bold"/>
                <a:sym typeface="Aristotelica Pro Bold"/>
              </a:rPr>
              <a:t>RESULT</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16</a:t>
            </a:r>
          </a:p>
        </p:txBody>
      </p:sp>
      <p:sp>
        <p:nvSpPr>
          <p:cNvPr name="TextBox 13" id="13"/>
          <p:cNvSpPr txBox="true"/>
          <p:nvPr/>
        </p:nvSpPr>
        <p:spPr>
          <a:xfrm rot="0">
            <a:off x="328737" y="2174081"/>
            <a:ext cx="6546412" cy="662675"/>
          </a:xfrm>
          <a:prstGeom prst="rect">
            <a:avLst/>
          </a:prstGeom>
        </p:spPr>
        <p:txBody>
          <a:bodyPr anchor="t" rtlCol="false" tIns="0" lIns="0" bIns="0" rIns="0">
            <a:spAutoFit/>
          </a:bodyPr>
          <a:lstStyle/>
          <a:p>
            <a:pPr algn="ctr">
              <a:lnSpc>
                <a:spcPts val="5474"/>
              </a:lnSpc>
              <a:spcBef>
                <a:spcPct val="0"/>
              </a:spcBef>
            </a:pPr>
            <a:r>
              <a:rPr lang="en-US" b="true" sz="3910">
                <a:solidFill>
                  <a:srgbClr val="000000"/>
                </a:solidFill>
                <a:latin typeface="Aristotelica Pro Bold"/>
                <a:ea typeface="Aristotelica Pro Bold"/>
                <a:cs typeface="Aristotelica Pro Bold"/>
                <a:sym typeface="Aristotelica Pro Bold"/>
              </a:rPr>
              <a:t>Driver login:</a:t>
            </a:r>
          </a:p>
        </p:txBody>
      </p:sp>
      <p:sp>
        <p:nvSpPr>
          <p:cNvPr name="TextBox 14" id="14"/>
          <p:cNvSpPr txBox="true"/>
          <p:nvPr/>
        </p:nvSpPr>
        <p:spPr>
          <a:xfrm rot="0">
            <a:off x="6875149" y="2318766"/>
            <a:ext cx="6546412" cy="662675"/>
          </a:xfrm>
          <a:prstGeom prst="rect">
            <a:avLst/>
          </a:prstGeom>
        </p:spPr>
        <p:txBody>
          <a:bodyPr anchor="t" rtlCol="false" tIns="0" lIns="0" bIns="0" rIns="0">
            <a:spAutoFit/>
          </a:bodyPr>
          <a:lstStyle/>
          <a:p>
            <a:pPr algn="ctr">
              <a:lnSpc>
                <a:spcPts val="5474"/>
              </a:lnSpc>
              <a:spcBef>
                <a:spcPct val="0"/>
              </a:spcBef>
            </a:pPr>
            <a:r>
              <a:rPr lang="en-US" b="true" sz="3910">
                <a:solidFill>
                  <a:srgbClr val="000000"/>
                </a:solidFill>
                <a:latin typeface="Aristotelica Pro Bold"/>
                <a:ea typeface="Aristotelica Pro Bold"/>
                <a:cs typeface="Aristotelica Pro Bold"/>
                <a:sym typeface="Aristotelica Pro Bold"/>
              </a:rPr>
              <a:t>User login:</a:t>
            </a:r>
          </a:p>
        </p:txBody>
      </p:sp>
      <p:sp>
        <p:nvSpPr>
          <p:cNvPr name="Freeform 15" id="15"/>
          <p:cNvSpPr/>
          <p:nvPr/>
        </p:nvSpPr>
        <p:spPr>
          <a:xfrm flipH="false" flipV="false" rot="0">
            <a:off x="9433165" y="3124316"/>
            <a:ext cx="4370008" cy="6824873"/>
          </a:xfrm>
          <a:custGeom>
            <a:avLst/>
            <a:gdLst/>
            <a:ahLst/>
            <a:cxnLst/>
            <a:rect r="r" b="b" t="t" l="l"/>
            <a:pathLst>
              <a:path h="6824873" w="4370008">
                <a:moveTo>
                  <a:pt x="0" y="0"/>
                </a:moveTo>
                <a:lnTo>
                  <a:pt x="4370008" y="0"/>
                </a:lnTo>
                <a:lnTo>
                  <a:pt x="4370008" y="6824873"/>
                </a:lnTo>
                <a:lnTo>
                  <a:pt x="0" y="6824873"/>
                </a:lnTo>
                <a:lnTo>
                  <a:pt x="0" y="0"/>
                </a:lnTo>
                <a:close/>
              </a:path>
            </a:pathLst>
          </a:custGeom>
          <a:blipFill>
            <a:blip r:embed="rId11"/>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3493371" y="3299925"/>
            <a:ext cx="11301259" cy="5834275"/>
          </a:xfrm>
          <a:custGeom>
            <a:avLst/>
            <a:gdLst/>
            <a:ahLst/>
            <a:cxnLst/>
            <a:rect r="r" b="b" t="t" l="l"/>
            <a:pathLst>
              <a:path h="5834275" w="11301259">
                <a:moveTo>
                  <a:pt x="0" y="0"/>
                </a:moveTo>
                <a:lnTo>
                  <a:pt x="11301258" y="0"/>
                </a:lnTo>
                <a:lnTo>
                  <a:pt x="11301258" y="5834275"/>
                </a:lnTo>
                <a:lnTo>
                  <a:pt x="0" y="5834275"/>
                </a:lnTo>
                <a:lnTo>
                  <a:pt x="0" y="0"/>
                </a:lnTo>
                <a:close/>
              </a:path>
            </a:pathLst>
          </a:custGeom>
          <a:blipFill>
            <a:blip r:embed="rId10"/>
            <a:stretch>
              <a:fillRect l="0" t="0" r="0" b="0"/>
            </a:stretch>
          </a:blipFill>
        </p:spPr>
      </p:sp>
      <p:sp>
        <p:nvSpPr>
          <p:cNvPr name="TextBox 11" id="11"/>
          <p:cNvSpPr txBox="true"/>
          <p:nvPr/>
        </p:nvSpPr>
        <p:spPr>
          <a:xfrm rot="0">
            <a:off x="4875411" y="1663286"/>
            <a:ext cx="8537178" cy="1050165"/>
          </a:xfrm>
          <a:prstGeom prst="rect">
            <a:avLst/>
          </a:prstGeom>
        </p:spPr>
        <p:txBody>
          <a:bodyPr anchor="t" rtlCol="false" tIns="0" lIns="0" bIns="0" rIns="0">
            <a:spAutoFit/>
          </a:bodyPr>
          <a:lstStyle/>
          <a:p>
            <a:pPr algn="ctr">
              <a:lnSpc>
                <a:spcPts val="8529"/>
              </a:lnSpc>
            </a:pPr>
            <a:r>
              <a:rPr lang="en-US" b="true" sz="6092">
                <a:solidFill>
                  <a:srgbClr val="133B52"/>
                </a:solidFill>
                <a:latin typeface="Aristotelica Pro Bold"/>
                <a:ea typeface="Aristotelica Pro Bold"/>
                <a:cs typeface="Aristotelica Pro Bold"/>
                <a:sym typeface="Aristotelica Pro Bold"/>
              </a:rPr>
              <a:t>RESULT</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17</a:t>
            </a:r>
          </a:p>
        </p:txBody>
      </p:sp>
      <p:sp>
        <p:nvSpPr>
          <p:cNvPr name="TextBox 13" id="13"/>
          <p:cNvSpPr txBox="true"/>
          <p:nvPr/>
        </p:nvSpPr>
        <p:spPr>
          <a:xfrm rot="0">
            <a:off x="472711" y="2637250"/>
            <a:ext cx="6546412" cy="662675"/>
          </a:xfrm>
          <a:prstGeom prst="rect">
            <a:avLst/>
          </a:prstGeom>
        </p:spPr>
        <p:txBody>
          <a:bodyPr anchor="t" rtlCol="false" tIns="0" lIns="0" bIns="0" rIns="0">
            <a:spAutoFit/>
          </a:bodyPr>
          <a:lstStyle/>
          <a:p>
            <a:pPr algn="ctr">
              <a:lnSpc>
                <a:spcPts val="5474"/>
              </a:lnSpc>
              <a:spcBef>
                <a:spcPct val="0"/>
              </a:spcBef>
            </a:pPr>
            <a:r>
              <a:rPr lang="en-US" b="true" sz="3910">
                <a:solidFill>
                  <a:srgbClr val="000000"/>
                </a:solidFill>
                <a:latin typeface="Aristotelica Pro Bold"/>
                <a:ea typeface="Aristotelica Pro Bold"/>
                <a:cs typeface="Aristotelica Pro Bold"/>
                <a:sym typeface="Aristotelica Pro Bold"/>
              </a:rPr>
              <a:t>Ride Booking:</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3488211" y="3766650"/>
            <a:ext cx="11301259" cy="4774782"/>
          </a:xfrm>
          <a:custGeom>
            <a:avLst/>
            <a:gdLst/>
            <a:ahLst/>
            <a:cxnLst/>
            <a:rect r="r" b="b" t="t" l="l"/>
            <a:pathLst>
              <a:path h="4774782" w="11301259">
                <a:moveTo>
                  <a:pt x="0" y="0"/>
                </a:moveTo>
                <a:lnTo>
                  <a:pt x="11301259" y="0"/>
                </a:lnTo>
                <a:lnTo>
                  <a:pt x="11301259" y="4774782"/>
                </a:lnTo>
                <a:lnTo>
                  <a:pt x="0" y="4774782"/>
                </a:lnTo>
                <a:lnTo>
                  <a:pt x="0" y="0"/>
                </a:lnTo>
                <a:close/>
              </a:path>
            </a:pathLst>
          </a:custGeom>
          <a:blipFill>
            <a:blip r:embed="rId10"/>
            <a:stretch>
              <a:fillRect l="0" t="0" r="0" b="0"/>
            </a:stretch>
          </a:blipFill>
        </p:spPr>
      </p:sp>
      <p:sp>
        <p:nvSpPr>
          <p:cNvPr name="TextBox 11" id="11"/>
          <p:cNvSpPr txBox="true"/>
          <p:nvPr/>
        </p:nvSpPr>
        <p:spPr>
          <a:xfrm rot="0">
            <a:off x="4875411" y="1663286"/>
            <a:ext cx="8537178" cy="1050165"/>
          </a:xfrm>
          <a:prstGeom prst="rect">
            <a:avLst/>
          </a:prstGeom>
        </p:spPr>
        <p:txBody>
          <a:bodyPr anchor="t" rtlCol="false" tIns="0" lIns="0" bIns="0" rIns="0">
            <a:spAutoFit/>
          </a:bodyPr>
          <a:lstStyle/>
          <a:p>
            <a:pPr algn="ctr">
              <a:lnSpc>
                <a:spcPts val="8529"/>
              </a:lnSpc>
            </a:pPr>
            <a:r>
              <a:rPr lang="en-US" b="true" sz="6092">
                <a:solidFill>
                  <a:srgbClr val="133B52"/>
                </a:solidFill>
                <a:latin typeface="Aristotelica Pro Bold"/>
                <a:ea typeface="Aristotelica Pro Bold"/>
                <a:cs typeface="Aristotelica Pro Bold"/>
                <a:sym typeface="Aristotelica Pro Bold"/>
              </a:rPr>
              <a:t>RESULT</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18</a:t>
            </a:r>
          </a:p>
        </p:txBody>
      </p:sp>
      <p:sp>
        <p:nvSpPr>
          <p:cNvPr name="TextBox 13" id="13"/>
          <p:cNvSpPr txBox="true"/>
          <p:nvPr/>
        </p:nvSpPr>
        <p:spPr>
          <a:xfrm rot="0">
            <a:off x="697811" y="2637250"/>
            <a:ext cx="6546412" cy="662675"/>
          </a:xfrm>
          <a:prstGeom prst="rect">
            <a:avLst/>
          </a:prstGeom>
        </p:spPr>
        <p:txBody>
          <a:bodyPr anchor="t" rtlCol="false" tIns="0" lIns="0" bIns="0" rIns="0">
            <a:spAutoFit/>
          </a:bodyPr>
          <a:lstStyle/>
          <a:p>
            <a:pPr algn="ctr">
              <a:lnSpc>
                <a:spcPts val="5474"/>
              </a:lnSpc>
              <a:spcBef>
                <a:spcPct val="0"/>
              </a:spcBef>
            </a:pPr>
            <a:r>
              <a:rPr lang="en-US" b="true" sz="3910">
                <a:solidFill>
                  <a:srgbClr val="000000"/>
                </a:solidFill>
                <a:latin typeface="Aristotelica Pro Bold"/>
                <a:ea typeface="Aristotelica Pro Bold"/>
                <a:cs typeface="Aristotelica Pro Bold"/>
                <a:sym typeface="Aristotelica Pro Bold"/>
              </a:rPr>
              <a:t>Payment Method:</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4482522" y="3479753"/>
            <a:ext cx="8692674" cy="5354183"/>
          </a:xfrm>
          <a:custGeom>
            <a:avLst/>
            <a:gdLst/>
            <a:ahLst/>
            <a:cxnLst/>
            <a:rect r="r" b="b" t="t" l="l"/>
            <a:pathLst>
              <a:path h="5354183" w="8692674">
                <a:moveTo>
                  <a:pt x="0" y="0"/>
                </a:moveTo>
                <a:lnTo>
                  <a:pt x="8692675" y="0"/>
                </a:lnTo>
                <a:lnTo>
                  <a:pt x="8692675" y="5354183"/>
                </a:lnTo>
                <a:lnTo>
                  <a:pt x="0" y="5354183"/>
                </a:lnTo>
                <a:lnTo>
                  <a:pt x="0" y="0"/>
                </a:lnTo>
                <a:close/>
              </a:path>
            </a:pathLst>
          </a:custGeom>
          <a:blipFill>
            <a:blip r:embed="rId10"/>
            <a:stretch>
              <a:fillRect l="0" t="0" r="0" b="0"/>
            </a:stretch>
          </a:blipFill>
        </p:spPr>
      </p:sp>
      <p:sp>
        <p:nvSpPr>
          <p:cNvPr name="TextBox 11" id="11"/>
          <p:cNvSpPr txBox="true"/>
          <p:nvPr/>
        </p:nvSpPr>
        <p:spPr>
          <a:xfrm rot="0">
            <a:off x="4875411" y="1200116"/>
            <a:ext cx="8537178" cy="1050165"/>
          </a:xfrm>
          <a:prstGeom prst="rect">
            <a:avLst/>
          </a:prstGeom>
        </p:spPr>
        <p:txBody>
          <a:bodyPr anchor="t" rtlCol="false" tIns="0" lIns="0" bIns="0" rIns="0">
            <a:spAutoFit/>
          </a:bodyPr>
          <a:lstStyle/>
          <a:p>
            <a:pPr algn="ctr">
              <a:lnSpc>
                <a:spcPts val="8529"/>
              </a:lnSpc>
            </a:pPr>
            <a:r>
              <a:rPr lang="en-US" b="true" sz="6092">
                <a:solidFill>
                  <a:srgbClr val="133B52"/>
                </a:solidFill>
                <a:latin typeface="Aristotelica Pro Bold"/>
                <a:ea typeface="Aristotelica Pro Bold"/>
                <a:cs typeface="Aristotelica Pro Bold"/>
                <a:sym typeface="Aristotelica Pro Bold"/>
              </a:rPr>
              <a:t>RESULT</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19</a:t>
            </a:r>
          </a:p>
        </p:txBody>
      </p:sp>
      <p:sp>
        <p:nvSpPr>
          <p:cNvPr name="TextBox 13" id="13"/>
          <p:cNvSpPr txBox="true"/>
          <p:nvPr/>
        </p:nvSpPr>
        <p:spPr>
          <a:xfrm rot="0">
            <a:off x="855381" y="2646791"/>
            <a:ext cx="6546412" cy="662675"/>
          </a:xfrm>
          <a:prstGeom prst="rect">
            <a:avLst/>
          </a:prstGeom>
        </p:spPr>
        <p:txBody>
          <a:bodyPr anchor="t" rtlCol="false" tIns="0" lIns="0" bIns="0" rIns="0">
            <a:spAutoFit/>
          </a:bodyPr>
          <a:lstStyle/>
          <a:p>
            <a:pPr algn="ctr">
              <a:lnSpc>
                <a:spcPts val="5474"/>
              </a:lnSpc>
              <a:spcBef>
                <a:spcPct val="0"/>
              </a:spcBef>
            </a:pPr>
            <a:r>
              <a:rPr lang="en-US" b="true" sz="3910">
                <a:solidFill>
                  <a:srgbClr val="000000"/>
                </a:solidFill>
                <a:latin typeface="Aristotelica Pro Bold"/>
                <a:ea typeface="Aristotelica Pro Bold"/>
                <a:cs typeface="Aristotelica Pro Bold"/>
                <a:sym typeface="Aristotelica Pro Bold"/>
              </a:rPr>
              <a:t>Forgot Password: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63287"/>
            <a:ext cx="8537178" cy="1050163"/>
          </a:xfrm>
          <a:prstGeom prst="rect">
            <a:avLst/>
          </a:prstGeom>
        </p:spPr>
        <p:txBody>
          <a:bodyPr anchor="t" rtlCol="false" tIns="0" lIns="0" bIns="0" rIns="0">
            <a:spAutoFit/>
          </a:bodyPr>
          <a:lstStyle/>
          <a:p>
            <a:pPr algn="ctr">
              <a:lnSpc>
                <a:spcPts val="8529"/>
              </a:lnSpc>
            </a:pPr>
            <a:r>
              <a:rPr lang="en-US" sz="6092" b="true">
                <a:solidFill>
                  <a:srgbClr val="133B52"/>
                </a:solidFill>
                <a:latin typeface="Aristotelica Pro Bold"/>
                <a:ea typeface="Aristotelica Pro Bold"/>
                <a:cs typeface="Aristotelica Pro Bold"/>
                <a:sym typeface="Aristotelica Pro Bold"/>
              </a:rPr>
              <a:t>Submitted by</a:t>
            </a:r>
          </a:p>
        </p:txBody>
      </p:sp>
      <p:sp>
        <p:nvSpPr>
          <p:cNvPr name="TextBox 3" id="3"/>
          <p:cNvSpPr txBox="true"/>
          <p:nvPr/>
        </p:nvSpPr>
        <p:spPr>
          <a:xfrm rot="0">
            <a:off x="3565774" y="4093645"/>
            <a:ext cx="11156451" cy="5323452"/>
          </a:xfrm>
          <a:prstGeom prst="rect">
            <a:avLst/>
          </a:prstGeom>
        </p:spPr>
        <p:txBody>
          <a:bodyPr anchor="t" rtlCol="false" tIns="0" lIns="0" bIns="0" rIns="0">
            <a:spAutoFit/>
          </a:bodyPr>
          <a:lstStyle/>
          <a:p>
            <a:pPr algn="ctr">
              <a:lnSpc>
                <a:spcPts val="4256"/>
              </a:lnSpc>
            </a:pPr>
            <a:r>
              <a:rPr lang="en-US" sz="3040">
                <a:solidFill>
                  <a:srgbClr val="53819B"/>
                </a:solidFill>
                <a:latin typeface="Aristotelica Pro"/>
                <a:ea typeface="Aristotelica Pro"/>
                <a:cs typeface="Aristotelica Pro"/>
                <a:sym typeface="Aristotelica Pro"/>
              </a:rPr>
              <a:t>Karthikeya Ganesh Cheedella(AP23110010592)</a:t>
            </a:r>
          </a:p>
          <a:p>
            <a:pPr algn="ctr">
              <a:lnSpc>
                <a:spcPts val="4256"/>
              </a:lnSpc>
            </a:pPr>
            <a:r>
              <a:rPr lang="en-US" sz="3040">
                <a:solidFill>
                  <a:srgbClr val="53819B"/>
                </a:solidFill>
                <a:latin typeface="Aristotelica Pro"/>
                <a:ea typeface="Aristotelica Pro"/>
                <a:cs typeface="Aristotelica Pro"/>
                <a:sym typeface="Aristotelica Pro"/>
              </a:rPr>
              <a:t>Lokesh Polisetty(AP23110010630)</a:t>
            </a:r>
          </a:p>
          <a:p>
            <a:pPr algn="ctr">
              <a:lnSpc>
                <a:spcPts val="4256"/>
              </a:lnSpc>
            </a:pPr>
            <a:r>
              <a:rPr lang="en-US" sz="3040">
                <a:solidFill>
                  <a:srgbClr val="53819B"/>
                </a:solidFill>
                <a:latin typeface="Aristotelica Pro"/>
                <a:ea typeface="Aristotelica Pro"/>
                <a:cs typeface="Aristotelica Pro"/>
                <a:sym typeface="Aristotelica Pro"/>
              </a:rPr>
              <a:t>Vamsi Krishna Reddy Yekkanti(AP23110010639)</a:t>
            </a:r>
          </a:p>
          <a:p>
            <a:pPr algn="ctr">
              <a:lnSpc>
                <a:spcPts val="4256"/>
              </a:lnSpc>
            </a:pPr>
            <a:r>
              <a:rPr lang="en-US" sz="3040">
                <a:solidFill>
                  <a:srgbClr val="53819B"/>
                </a:solidFill>
                <a:latin typeface="Aristotelica Pro"/>
                <a:ea typeface="Aristotelica Pro"/>
                <a:cs typeface="Aristotelica Pro"/>
                <a:sym typeface="Aristotelica Pro"/>
              </a:rPr>
              <a:t>Tharun Jammula (AP23110010644)</a:t>
            </a:r>
          </a:p>
          <a:p>
            <a:pPr algn="ctr">
              <a:lnSpc>
                <a:spcPts val="4256"/>
              </a:lnSpc>
            </a:pPr>
            <a:r>
              <a:rPr lang="en-US" sz="3040">
                <a:solidFill>
                  <a:srgbClr val="53819B"/>
                </a:solidFill>
                <a:latin typeface="Aristotelica Pro"/>
                <a:ea typeface="Aristotelica Pro"/>
                <a:cs typeface="Aristotelica Pro"/>
                <a:sym typeface="Aristotelica Pro"/>
              </a:rPr>
              <a:t>                   </a:t>
            </a:r>
          </a:p>
          <a:p>
            <a:pPr algn="ctr">
              <a:lnSpc>
                <a:spcPts val="4256"/>
              </a:lnSpc>
            </a:pPr>
            <a:r>
              <a:rPr lang="en-US" sz="3040">
                <a:solidFill>
                  <a:srgbClr val="53819B"/>
                </a:solidFill>
                <a:latin typeface="Aristotelica Pro"/>
                <a:ea typeface="Aristotelica Pro"/>
                <a:cs typeface="Aristotelica Pro"/>
                <a:sym typeface="Aristotelica Pro"/>
              </a:rPr>
              <a:t>        Mentor : Ms.V.Veda sri</a:t>
            </a:r>
            <a:r>
              <a:rPr lang="en-US" sz="3040">
                <a:solidFill>
                  <a:srgbClr val="53819B"/>
                </a:solidFill>
                <a:latin typeface="Aristotelica Pro"/>
                <a:ea typeface="Aristotelica Pro"/>
                <a:cs typeface="Aristotelica Pro"/>
                <a:sym typeface="Aristotelica Pro"/>
              </a:rPr>
              <a:t>            </a:t>
            </a:r>
          </a:p>
          <a:p>
            <a:pPr algn="ctr">
              <a:lnSpc>
                <a:spcPts val="4256"/>
              </a:lnSpc>
            </a:pPr>
            <a:r>
              <a:rPr lang="en-US" sz="3040">
                <a:solidFill>
                  <a:srgbClr val="53819B"/>
                </a:solidFill>
                <a:latin typeface="Aristotelica Pro"/>
                <a:ea typeface="Aristotelica Pro"/>
                <a:cs typeface="Aristotelica Pro"/>
                <a:sym typeface="Aristotelica Pro"/>
              </a:rPr>
              <a:t>   </a:t>
            </a:r>
          </a:p>
          <a:p>
            <a:pPr algn="ctr">
              <a:lnSpc>
                <a:spcPts val="4256"/>
              </a:lnSpc>
            </a:pPr>
            <a:r>
              <a:rPr lang="en-US" sz="3040">
                <a:solidFill>
                  <a:srgbClr val="53819B"/>
                </a:solidFill>
                <a:latin typeface="Aristotelica Pro"/>
                <a:ea typeface="Aristotelica Pro"/>
                <a:cs typeface="Aristotelica Pro"/>
                <a:sym typeface="Aristotelica Pro"/>
              </a:rPr>
              <a:t>Course: B.Tech Cse</a:t>
            </a:r>
          </a:p>
          <a:p>
            <a:pPr algn="ctr">
              <a:lnSpc>
                <a:spcPts val="4256"/>
              </a:lnSpc>
            </a:pPr>
            <a:r>
              <a:rPr lang="en-US" sz="3040">
                <a:solidFill>
                  <a:srgbClr val="53819B"/>
                </a:solidFill>
                <a:latin typeface="Aristotelica Pro"/>
                <a:ea typeface="Aristotelica Pro"/>
                <a:cs typeface="Aristotelica Pro"/>
                <a:sym typeface="Aristotelica Pro"/>
              </a:rPr>
              <a:t> Institution:SRM University-AP</a:t>
            </a:r>
          </a:p>
          <a:p>
            <a:pPr algn="ctr">
              <a:lnSpc>
                <a:spcPts val="4256"/>
              </a:lnSpc>
            </a:pPr>
          </a:p>
        </p:txBody>
      </p:sp>
      <p:sp>
        <p:nvSpPr>
          <p:cNvPr name="Freeform 4" id="4"/>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2</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3318602" y="3142925"/>
            <a:ext cx="11020516" cy="5587432"/>
          </a:xfrm>
          <a:custGeom>
            <a:avLst/>
            <a:gdLst/>
            <a:ahLst/>
            <a:cxnLst/>
            <a:rect r="r" b="b" t="t" l="l"/>
            <a:pathLst>
              <a:path h="5587432" w="11020516">
                <a:moveTo>
                  <a:pt x="0" y="0"/>
                </a:moveTo>
                <a:lnTo>
                  <a:pt x="11020515" y="0"/>
                </a:lnTo>
                <a:lnTo>
                  <a:pt x="11020515" y="5587432"/>
                </a:lnTo>
                <a:lnTo>
                  <a:pt x="0" y="5587432"/>
                </a:lnTo>
                <a:lnTo>
                  <a:pt x="0" y="0"/>
                </a:lnTo>
                <a:close/>
              </a:path>
            </a:pathLst>
          </a:custGeom>
          <a:blipFill>
            <a:blip r:embed="rId10"/>
            <a:stretch>
              <a:fillRect l="0" t="0" r="0" b="0"/>
            </a:stretch>
          </a:blipFill>
        </p:spPr>
      </p:sp>
      <p:sp>
        <p:nvSpPr>
          <p:cNvPr name="TextBox 11" id="11"/>
          <p:cNvSpPr txBox="true"/>
          <p:nvPr/>
        </p:nvSpPr>
        <p:spPr>
          <a:xfrm rot="0">
            <a:off x="4875411" y="1200116"/>
            <a:ext cx="8537178" cy="1050165"/>
          </a:xfrm>
          <a:prstGeom prst="rect">
            <a:avLst/>
          </a:prstGeom>
        </p:spPr>
        <p:txBody>
          <a:bodyPr anchor="t" rtlCol="false" tIns="0" lIns="0" bIns="0" rIns="0">
            <a:spAutoFit/>
          </a:bodyPr>
          <a:lstStyle/>
          <a:p>
            <a:pPr algn="ctr">
              <a:lnSpc>
                <a:spcPts val="8529"/>
              </a:lnSpc>
            </a:pPr>
            <a:r>
              <a:rPr lang="en-US" b="true" sz="6092">
                <a:solidFill>
                  <a:srgbClr val="133B52"/>
                </a:solidFill>
                <a:latin typeface="Aristotelica Pro Bold"/>
                <a:ea typeface="Aristotelica Pro Bold"/>
                <a:cs typeface="Aristotelica Pro Bold"/>
                <a:sym typeface="Aristotelica Pro Bold"/>
              </a:rPr>
              <a:t>RESULT</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20</a:t>
            </a:r>
          </a:p>
        </p:txBody>
      </p:sp>
      <p:sp>
        <p:nvSpPr>
          <p:cNvPr name="TextBox 13" id="13"/>
          <p:cNvSpPr txBox="true"/>
          <p:nvPr/>
        </p:nvSpPr>
        <p:spPr>
          <a:xfrm rot="0">
            <a:off x="540241" y="2376671"/>
            <a:ext cx="6546412" cy="662675"/>
          </a:xfrm>
          <a:prstGeom prst="rect">
            <a:avLst/>
          </a:prstGeom>
        </p:spPr>
        <p:txBody>
          <a:bodyPr anchor="t" rtlCol="false" tIns="0" lIns="0" bIns="0" rIns="0">
            <a:spAutoFit/>
          </a:bodyPr>
          <a:lstStyle/>
          <a:p>
            <a:pPr algn="ctr">
              <a:lnSpc>
                <a:spcPts val="5474"/>
              </a:lnSpc>
              <a:spcBef>
                <a:spcPct val="0"/>
              </a:spcBef>
            </a:pPr>
            <a:r>
              <a:rPr lang="en-US" b="true" sz="3910">
                <a:solidFill>
                  <a:srgbClr val="000000"/>
                </a:solidFill>
                <a:latin typeface="Aristotelica Pro Bold"/>
                <a:ea typeface="Aristotelica Pro Bold"/>
                <a:cs typeface="Aristotelica Pro Bold"/>
                <a:sym typeface="Aristotelica Pro Bold"/>
              </a:rPr>
              <a:t>Admin Login:</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4875411" y="3466221"/>
            <a:ext cx="8373194" cy="5722855"/>
          </a:xfrm>
          <a:custGeom>
            <a:avLst/>
            <a:gdLst/>
            <a:ahLst/>
            <a:cxnLst/>
            <a:rect r="r" b="b" t="t" l="l"/>
            <a:pathLst>
              <a:path h="5722855" w="8373194">
                <a:moveTo>
                  <a:pt x="0" y="0"/>
                </a:moveTo>
                <a:lnTo>
                  <a:pt x="8373194" y="0"/>
                </a:lnTo>
                <a:lnTo>
                  <a:pt x="8373194" y="5722855"/>
                </a:lnTo>
                <a:lnTo>
                  <a:pt x="0" y="5722855"/>
                </a:lnTo>
                <a:lnTo>
                  <a:pt x="0" y="0"/>
                </a:lnTo>
                <a:close/>
              </a:path>
            </a:pathLst>
          </a:custGeom>
          <a:blipFill>
            <a:blip r:embed="rId10"/>
            <a:stretch>
              <a:fillRect l="0" t="0" r="0" b="0"/>
            </a:stretch>
          </a:blipFill>
        </p:spPr>
      </p:sp>
      <p:sp>
        <p:nvSpPr>
          <p:cNvPr name="TextBox 11" id="11"/>
          <p:cNvSpPr txBox="true"/>
          <p:nvPr/>
        </p:nvSpPr>
        <p:spPr>
          <a:xfrm rot="0">
            <a:off x="4875411" y="1200116"/>
            <a:ext cx="8537178" cy="1050165"/>
          </a:xfrm>
          <a:prstGeom prst="rect">
            <a:avLst/>
          </a:prstGeom>
        </p:spPr>
        <p:txBody>
          <a:bodyPr anchor="t" rtlCol="false" tIns="0" lIns="0" bIns="0" rIns="0">
            <a:spAutoFit/>
          </a:bodyPr>
          <a:lstStyle/>
          <a:p>
            <a:pPr algn="ctr">
              <a:lnSpc>
                <a:spcPts val="8529"/>
              </a:lnSpc>
            </a:pPr>
            <a:r>
              <a:rPr lang="en-US" b="true" sz="6092">
                <a:solidFill>
                  <a:srgbClr val="133B52"/>
                </a:solidFill>
                <a:latin typeface="Aristotelica Pro Bold"/>
                <a:ea typeface="Aristotelica Pro Bold"/>
                <a:cs typeface="Aristotelica Pro Bold"/>
                <a:sym typeface="Aristotelica Pro Bold"/>
              </a:rPr>
              <a:t>RESULT</a:t>
            </a: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21</a:t>
            </a:r>
          </a:p>
        </p:txBody>
      </p:sp>
      <p:sp>
        <p:nvSpPr>
          <p:cNvPr name="TextBox 13" id="13"/>
          <p:cNvSpPr txBox="true"/>
          <p:nvPr/>
        </p:nvSpPr>
        <p:spPr>
          <a:xfrm rot="0">
            <a:off x="675301" y="2489221"/>
            <a:ext cx="6546412" cy="662675"/>
          </a:xfrm>
          <a:prstGeom prst="rect">
            <a:avLst/>
          </a:prstGeom>
        </p:spPr>
        <p:txBody>
          <a:bodyPr anchor="t" rtlCol="false" tIns="0" lIns="0" bIns="0" rIns="0">
            <a:spAutoFit/>
          </a:bodyPr>
          <a:lstStyle/>
          <a:p>
            <a:pPr algn="ctr">
              <a:lnSpc>
                <a:spcPts val="5474"/>
              </a:lnSpc>
              <a:spcBef>
                <a:spcPct val="0"/>
              </a:spcBef>
            </a:pPr>
            <a:r>
              <a:rPr lang="en-US" b="true" sz="3910">
                <a:solidFill>
                  <a:srgbClr val="000000"/>
                </a:solidFill>
                <a:latin typeface="Aristotelica Pro Bold"/>
                <a:ea typeface="Aristotelica Pro Bold"/>
                <a:cs typeface="Aristotelica Pro Bold"/>
                <a:sym typeface="Aristotelica Pro Bold"/>
              </a:rPr>
              <a:t>Admin Access: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714705" y="1860734"/>
            <a:ext cx="8537178" cy="1050165"/>
          </a:xfrm>
          <a:prstGeom prst="rect">
            <a:avLst/>
          </a:prstGeom>
        </p:spPr>
        <p:txBody>
          <a:bodyPr anchor="t" rtlCol="false" tIns="0" lIns="0" bIns="0" rIns="0">
            <a:spAutoFit/>
          </a:bodyPr>
          <a:lstStyle/>
          <a:p>
            <a:pPr algn="ctr">
              <a:lnSpc>
                <a:spcPts val="8529"/>
              </a:lnSpc>
            </a:pPr>
            <a:r>
              <a:rPr lang="en-US" b="true" sz="6092">
                <a:solidFill>
                  <a:srgbClr val="133B52"/>
                </a:solidFill>
                <a:latin typeface="Aristotelica Pro Bold"/>
                <a:ea typeface="Aristotelica Pro Bold"/>
                <a:cs typeface="Aristotelica Pro Bold"/>
                <a:sym typeface="Aristotelica Pro Bold"/>
              </a:rPr>
              <a:t>CONCLUSION</a:t>
            </a:r>
          </a:p>
        </p:txBody>
      </p:sp>
      <p:sp>
        <p:nvSpPr>
          <p:cNvPr name="Freeform 3" id="3"/>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22</a:t>
            </a:r>
          </a:p>
        </p:txBody>
      </p:sp>
      <p:sp>
        <p:nvSpPr>
          <p:cNvPr name="TextBox 12" id="12"/>
          <p:cNvSpPr txBox="true"/>
          <p:nvPr/>
        </p:nvSpPr>
        <p:spPr>
          <a:xfrm rot="0">
            <a:off x="1419221" y="3338267"/>
            <a:ext cx="16114666" cy="5511076"/>
          </a:xfrm>
          <a:prstGeom prst="rect">
            <a:avLst/>
          </a:prstGeom>
        </p:spPr>
        <p:txBody>
          <a:bodyPr anchor="t" rtlCol="false" tIns="0" lIns="0" bIns="0" rIns="0">
            <a:spAutoFit/>
          </a:bodyPr>
          <a:lstStyle/>
          <a:p>
            <a:pPr algn="l" marL="680840" indent="-340420" lvl="1">
              <a:lnSpc>
                <a:spcPts val="4414"/>
              </a:lnSpc>
              <a:buFont typeface="Arial"/>
              <a:buChar char="•"/>
            </a:pPr>
            <a:r>
              <a:rPr lang="en-US" sz="3153">
                <a:solidFill>
                  <a:srgbClr val="53819B"/>
                </a:solidFill>
                <a:latin typeface="Aristotelica Pro"/>
                <a:ea typeface="Aristotelica Pro"/>
                <a:cs typeface="Aristotelica Pro"/>
                <a:sym typeface="Aristotelica Pro"/>
              </a:rPr>
              <a:t>Ride-sharing apps are transforming urban transportation by providing reliable, affordable, and sustainable solutions. These platforms are designed to make commuting easier and more accessible for everyone, addressing the evolving needs of modern cities.</a:t>
            </a:r>
          </a:p>
          <a:p>
            <a:pPr algn="l">
              <a:lnSpc>
                <a:spcPts val="4414"/>
              </a:lnSpc>
            </a:pPr>
          </a:p>
          <a:p>
            <a:pPr algn="l" marL="680840" indent="-340420" lvl="1">
              <a:lnSpc>
                <a:spcPts val="4414"/>
              </a:lnSpc>
              <a:buFont typeface="Arial"/>
              <a:buChar char="•"/>
            </a:pPr>
            <a:r>
              <a:rPr lang="en-US" sz="3153">
                <a:solidFill>
                  <a:srgbClr val="53819B"/>
                </a:solidFill>
                <a:latin typeface="Aristotelica Pro"/>
                <a:ea typeface="Aristotelica Pro"/>
                <a:cs typeface="Aristotelica Pro"/>
                <a:sym typeface="Aristotelica Pro"/>
              </a:rPr>
              <a:t>Key features of ride-sharing apps include secure user management, ensuring safe and seamless interactions between drivers and riders. Optimized routing reduces travel time and costs, while intelligent ride matching ensures efficient utilization of vehicles, contributing to a smoother travel experience.</a:t>
            </a:r>
          </a:p>
          <a:p>
            <a:pPr algn="l">
              <a:lnSpc>
                <a:spcPts val="4414"/>
              </a:lnSpc>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714705" y="1860734"/>
            <a:ext cx="8537178" cy="1050165"/>
          </a:xfrm>
          <a:prstGeom prst="rect">
            <a:avLst/>
          </a:prstGeom>
        </p:spPr>
        <p:txBody>
          <a:bodyPr anchor="t" rtlCol="false" tIns="0" lIns="0" bIns="0" rIns="0">
            <a:spAutoFit/>
          </a:bodyPr>
          <a:lstStyle/>
          <a:p>
            <a:pPr algn="ctr">
              <a:lnSpc>
                <a:spcPts val="8529"/>
              </a:lnSpc>
            </a:pPr>
            <a:r>
              <a:rPr lang="en-US" sz="6092" b="true">
                <a:solidFill>
                  <a:srgbClr val="133B52"/>
                </a:solidFill>
                <a:latin typeface="Aristotelica Pro Bold"/>
                <a:ea typeface="Aristotelica Pro Bold"/>
                <a:cs typeface="Aristotelica Pro Bold"/>
                <a:sym typeface="Aristotelica Pro Bold"/>
              </a:rPr>
              <a:t>Future Work</a:t>
            </a:r>
          </a:p>
        </p:txBody>
      </p:sp>
      <p:sp>
        <p:nvSpPr>
          <p:cNvPr name="Freeform 3" id="3"/>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23</a:t>
            </a:r>
          </a:p>
        </p:txBody>
      </p:sp>
      <p:sp>
        <p:nvSpPr>
          <p:cNvPr name="TextBox 12" id="12"/>
          <p:cNvSpPr txBox="true"/>
          <p:nvPr/>
        </p:nvSpPr>
        <p:spPr>
          <a:xfrm rot="0">
            <a:off x="1191652" y="3857066"/>
            <a:ext cx="16385396" cy="5109995"/>
          </a:xfrm>
          <a:prstGeom prst="rect">
            <a:avLst/>
          </a:prstGeom>
        </p:spPr>
        <p:txBody>
          <a:bodyPr anchor="t" rtlCol="false" tIns="0" lIns="0" bIns="0" rIns="0">
            <a:spAutoFit/>
          </a:bodyPr>
          <a:lstStyle/>
          <a:p>
            <a:pPr algn="l">
              <a:lnSpc>
                <a:spcPts val="5084"/>
              </a:lnSpc>
            </a:pPr>
            <a:r>
              <a:rPr lang="en-US" sz="3631">
                <a:solidFill>
                  <a:srgbClr val="133B52"/>
                </a:solidFill>
                <a:latin typeface="Aristotelica Pro"/>
                <a:ea typeface="Aristotelica Pro"/>
                <a:cs typeface="Aristotelica Pro"/>
                <a:sym typeface="Aristotelica Pro"/>
              </a:rPr>
              <a:t>• </a:t>
            </a:r>
            <a:r>
              <a:rPr lang="en-US" sz="3631" b="true">
                <a:solidFill>
                  <a:srgbClr val="133B52"/>
                </a:solidFill>
                <a:latin typeface="Aristotelica Pro Bold"/>
                <a:ea typeface="Aristotelica Pro Bold"/>
                <a:cs typeface="Aristotelica Pro Bold"/>
                <a:sym typeface="Aristotelica Pro Bold"/>
              </a:rPr>
              <a:t>Feedback System:</a:t>
            </a:r>
          </a:p>
          <a:p>
            <a:pPr algn="l">
              <a:lnSpc>
                <a:spcPts val="4384"/>
              </a:lnSpc>
            </a:pPr>
            <a:r>
              <a:rPr lang="en-US" sz="3131">
                <a:solidFill>
                  <a:srgbClr val="53819B"/>
                </a:solidFill>
                <a:latin typeface="Aristotelica Pro"/>
                <a:ea typeface="Aristotelica Pro"/>
                <a:cs typeface="Aristotelica Pro"/>
                <a:sym typeface="Aristotelica Pro"/>
              </a:rPr>
              <a:t>    • Riders and drivers can rate each other after a trip. </a:t>
            </a:r>
          </a:p>
          <a:p>
            <a:pPr algn="l">
              <a:lnSpc>
                <a:spcPts val="4384"/>
              </a:lnSpc>
            </a:pPr>
            <a:r>
              <a:rPr lang="en-US" sz="3131">
                <a:solidFill>
                  <a:srgbClr val="53819B"/>
                </a:solidFill>
                <a:latin typeface="Aristotelica Pro"/>
                <a:ea typeface="Aristotelica Pro"/>
                <a:cs typeface="Aristotelica Pro"/>
                <a:sym typeface="Aristotelica Pro"/>
              </a:rPr>
              <a:t>    • Feedback will help improve service quality and provide user insights.</a:t>
            </a:r>
          </a:p>
          <a:p>
            <a:pPr algn="l">
              <a:lnSpc>
                <a:spcPts val="4384"/>
              </a:lnSpc>
            </a:pPr>
          </a:p>
          <a:p>
            <a:pPr algn="l">
              <a:lnSpc>
                <a:spcPts val="4804"/>
              </a:lnSpc>
            </a:pPr>
            <a:r>
              <a:rPr lang="en-US" sz="3431">
                <a:solidFill>
                  <a:srgbClr val="133B52"/>
                </a:solidFill>
                <a:latin typeface="Aristotelica Pro"/>
                <a:ea typeface="Aristotelica Pro"/>
                <a:cs typeface="Aristotelica Pro"/>
                <a:sym typeface="Aristotelica Pro"/>
              </a:rPr>
              <a:t> • </a:t>
            </a:r>
            <a:r>
              <a:rPr lang="en-US" sz="3431" b="true">
                <a:solidFill>
                  <a:srgbClr val="133B52"/>
                </a:solidFill>
                <a:latin typeface="Aristotelica Pro Bold"/>
                <a:ea typeface="Aristotelica Pro Bold"/>
                <a:cs typeface="Aristotelica Pro Bold"/>
                <a:sym typeface="Aristotelica Pro Bold"/>
              </a:rPr>
              <a:t>OTP Verification for Ride Start:</a:t>
            </a:r>
          </a:p>
          <a:p>
            <a:pPr algn="l">
              <a:lnSpc>
                <a:spcPts val="4384"/>
              </a:lnSpc>
            </a:pPr>
            <a:r>
              <a:rPr lang="en-US" sz="3131">
                <a:solidFill>
                  <a:srgbClr val="53819B"/>
                </a:solidFill>
                <a:latin typeface="Aristotelica Pro"/>
                <a:ea typeface="Aristotelica Pro"/>
                <a:cs typeface="Aristotelica Pro"/>
                <a:sym typeface="Aristotelica Pro"/>
              </a:rPr>
              <a:t>   • Riders will receive a One-Time Password (OTP) when booking a ride.</a:t>
            </a:r>
          </a:p>
          <a:p>
            <a:pPr algn="l">
              <a:lnSpc>
                <a:spcPts val="4384"/>
              </a:lnSpc>
            </a:pPr>
            <a:r>
              <a:rPr lang="en-US" sz="3131">
                <a:solidFill>
                  <a:srgbClr val="53819B"/>
                </a:solidFill>
                <a:latin typeface="Aristotelica Pro"/>
                <a:ea typeface="Aristotelica Pro"/>
                <a:cs typeface="Aristotelica Pro"/>
                <a:sym typeface="Aristotelica Pro"/>
              </a:rPr>
              <a:t>   • The driver must enter the OTP to begin the trip, ensuring ride security and preventing   unauthorized trips. </a:t>
            </a:r>
          </a:p>
          <a:p>
            <a:pPr algn="l">
              <a:lnSpc>
                <a:spcPts val="4384"/>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714705" y="1860734"/>
            <a:ext cx="8537178" cy="1050165"/>
          </a:xfrm>
          <a:prstGeom prst="rect">
            <a:avLst/>
          </a:prstGeom>
        </p:spPr>
        <p:txBody>
          <a:bodyPr anchor="t" rtlCol="false" tIns="0" lIns="0" bIns="0" rIns="0">
            <a:spAutoFit/>
          </a:bodyPr>
          <a:lstStyle/>
          <a:p>
            <a:pPr algn="ctr">
              <a:lnSpc>
                <a:spcPts val="8529"/>
              </a:lnSpc>
            </a:pPr>
            <a:r>
              <a:rPr lang="en-US" sz="6092" b="true">
                <a:solidFill>
                  <a:srgbClr val="133B52"/>
                </a:solidFill>
                <a:latin typeface="Aristotelica Pro Bold"/>
                <a:ea typeface="Aristotelica Pro Bold"/>
                <a:cs typeface="Aristotelica Pro Bold"/>
                <a:sym typeface="Aristotelica Pro Bold"/>
              </a:rPr>
              <a:t>References</a:t>
            </a:r>
          </a:p>
        </p:txBody>
      </p:sp>
      <p:sp>
        <p:nvSpPr>
          <p:cNvPr name="Freeform 3" id="3"/>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24</a:t>
            </a:r>
          </a:p>
        </p:txBody>
      </p:sp>
      <p:sp>
        <p:nvSpPr>
          <p:cNvPr name="TextBox 12" id="12"/>
          <p:cNvSpPr txBox="true"/>
          <p:nvPr/>
        </p:nvSpPr>
        <p:spPr>
          <a:xfrm rot="0">
            <a:off x="1907566" y="3309268"/>
            <a:ext cx="6546412" cy="662675"/>
          </a:xfrm>
          <a:prstGeom prst="rect">
            <a:avLst/>
          </a:prstGeom>
        </p:spPr>
        <p:txBody>
          <a:bodyPr anchor="t" rtlCol="false" tIns="0" lIns="0" bIns="0" rIns="0">
            <a:spAutoFit/>
          </a:bodyPr>
          <a:lstStyle/>
          <a:p>
            <a:pPr algn="ctr">
              <a:lnSpc>
                <a:spcPts val="5474"/>
              </a:lnSpc>
              <a:spcBef>
                <a:spcPct val="0"/>
              </a:spcBef>
            </a:pPr>
            <a:r>
              <a:rPr lang="en-US" b="true" sz="3910">
                <a:solidFill>
                  <a:srgbClr val="000000"/>
                </a:solidFill>
                <a:latin typeface="Aristotelica Pro Bold"/>
                <a:ea typeface="Aristotelica Pro Bold"/>
                <a:cs typeface="Aristotelica Pro Bold"/>
                <a:sym typeface="Aristotelica Pro Bold"/>
              </a:rPr>
              <a:t>Libraries and APIs:            </a:t>
            </a:r>
          </a:p>
        </p:txBody>
      </p:sp>
      <p:sp>
        <p:nvSpPr>
          <p:cNvPr name="TextBox 13" id="13"/>
          <p:cNvSpPr txBox="true"/>
          <p:nvPr/>
        </p:nvSpPr>
        <p:spPr>
          <a:xfrm rot="0">
            <a:off x="2367144" y="4019407"/>
            <a:ext cx="15036594" cy="3297750"/>
          </a:xfrm>
          <a:prstGeom prst="rect">
            <a:avLst/>
          </a:prstGeom>
        </p:spPr>
        <p:txBody>
          <a:bodyPr anchor="t" rtlCol="false" tIns="0" lIns="0" bIns="0" rIns="0">
            <a:spAutoFit/>
          </a:bodyPr>
          <a:lstStyle/>
          <a:p>
            <a:pPr algn="l" marL="676110" indent="-338055" lvl="1">
              <a:lnSpc>
                <a:spcPts val="4384"/>
              </a:lnSpc>
              <a:buFont typeface="Arial"/>
              <a:buChar char="•"/>
            </a:pPr>
            <a:r>
              <a:rPr lang="en-US" sz="3131">
                <a:solidFill>
                  <a:srgbClr val="53819B"/>
                </a:solidFill>
                <a:latin typeface="Aristotelica Pro"/>
                <a:ea typeface="Aristotelica Pro"/>
                <a:cs typeface="Aristotelica Pro"/>
                <a:sym typeface="Aristotelica Pro"/>
              </a:rPr>
              <a:t>JSON for Modern C++: nlohmann. </a:t>
            </a:r>
            <a:r>
              <a:rPr lang="en-US" sz="3131" i="true">
                <a:solidFill>
                  <a:srgbClr val="53819B"/>
                </a:solidFill>
                <a:latin typeface="Aristotelica Pro"/>
                <a:ea typeface="Aristotelica Pro"/>
                <a:cs typeface="Aristotelica Pro"/>
                <a:sym typeface="Aristotelica Pro"/>
              </a:rPr>
              <a:t>A JSON library for C++</a:t>
            </a:r>
            <a:r>
              <a:rPr lang="en-US" sz="3131">
                <a:solidFill>
                  <a:srgbClr val="53819B"/>
                </a:solidFill>
                <a:latin typeface="Aristotelica Pro"/>
                <a:ea typeface="Aristotelica Pro"/>
                <a:cs typeface="Aristotelica Pro"/>
                <a:sym typeface="Aristotelica Pro"/>
              </a:rPr>
              <a:t>. Retrieved from</a:t>
            </a:r>
            <a:r>
              <a:rPr lang="en-US" sz="3131" u="sng">
                <a:solidFill>
                  <a:srgbClr val="53819B"/>
                </a:solidFill>
                <a:latin typeface="Aristotelica Pro"/>
                <a:ea typeface="Aristotelica Pro"/>
                <a:cs typeface="Aristotelica Pro"/>
                <a:sym typeface="Aristotelica Pro"/>
                <a:hlinkClick r:id="rId10" tooltip="https://github.com/nlohmann/json"/>
              </a:rPr>
              <a:t> https://github.com/nlohmann/json</a:t>
            </a:r>
          </a:p>
          <a:p>
            <a:pPr algn="l" marL="676110" indent="-338055" lvl="1">
              <a:lnSpc>
                <a:spcPts val="4384"/>
              </a:lnSpc>
              <a:buFont typeface="Arial"/>
              <a:buChar char="•"/>
            </a:pPr>
            <a:r>
              <a:rPr lang="en-US" sz="3131">
                <a:solidFill>
                  <a:srgbClr val="53819B"/>
                </a:solidFill>
                <a:latin typeface="Aristotelica Pro"/>
                <a:ea typeface="Aristotelica Pro"/>
                <a:cs typeface="Aristotelica Pro"/>
                <a:sym typeface="Aristotelica Pro"/>
              </a:rPr>
              <a:t>cURL Library: </a:t>
            </a:r>
            <a:r>
              <a:rPr lang="en-US" sz="3131" i="true">
                <a:solidFill>
                  <a:srgbClr val="53819B"/>
                </a:solidFill>
                <a:latin typeface="Aristotelica Pro"/>
                <a:ea typeface="Aristotelica Pro"/>
                <a:cs typeface="Aristotelica Pro"/>
                <a:sym typeface="Aristotelica Pro"/>
              </a:rPr>
              <a:t>Client-side URL transfer library</a:t>
            </a:r>
            <a:r>
              <a:rPr lang="en-US" sz="3131">
                <a:solidFill>
                  <a:srgbClr val="53819B"/>
                </a:solidFill>
                <a:latin typeface="Aristotelica Pro"/>
                <a:ea typeface="Aristotelica Pro"/>
                <a:cs typeface="Aristotelica Pro"/>
                <a:sym typeface="Aristotelica Pro"/>
              </a:rPr>
              <a:t>. Retrieved from</a:t>
            </a:r>
            <a:r>
              <a:rPr lang="en-US" sz="3131" u="sng">
                <a:solidFill>
                  <a:srgbClr val="53819B"/>
                </a:solidFill>
                <a:latin typeface="Aristotelica Pro"/>
                <a:ea typeface="Aristotelica Pro"/>
                <a:cs typeface="Aristotelica Pro"/>
                <a:sym typeface="Aristotelica Pro"/>
                <a:hlinkClick r:id="rId11" tooltip="https://curl.se"/>
              </a:rPr>
              <a:t> https://curl.se/</a:t>
            </a:r>
          </a:p>
          <a:p>
            <a:pPr algn="l" marL="676110" indent="-338055" lvl="1">
              <a:lnSpc>
                <a:spcPts val="4384"/>
              </a:lnSpc>
              <a:buFont typeface="Arial"/>
              <a:buChar char="•"/>
            </a:pPr>
            <a:r>
              <a:rPr lang="en-US" sz="3131">
                <a:solidFill>
                  <a:srgbClr val="53819B"/>
                </a:solidFill>
                <a:latin typeface="Aristotelica Pro"/>
                <a:ea typeface="Aristotelica Pro"/>
                <a:cs typeface="Aristotelica Pro"/>
                <a:sym typeface="Aristotelica Pro"/>
              </a:rPr>
              <a:t>GoMaps API Documentation: </a:t>
            </a:r>
            <a:r>
              <a:rPr lang="en-US" sz="3131" i="true">
                <a:solidFill>
                  <a:srgbClr val="53819B"/>
                </a:solidFill>
                <a:latin typeface="Aristotelica Pro"/>
                <a:ea typeface="Aristotelica Pro"/>
                <a:cs typeface="Aristotelica Pro"/>
                <a:sym typeface="Aristotelica Pro"/>
              </a:rPr>
              <a:t>Geocoding and Distance Matrix API</a:t>
            </a:r>
            <a:r>
              <a:rPr lang="en-US" sz="3131">
                <a:solidFill>
                  <a:srgbClr val="53819B"/>
                </a:solidFill>
                <a:latin typeface="Aristotelica Pro"/>
                <a:ea typeface="Aristotelica Pro"/>
                <a:cs typeface="Aristotelica Pro"/>
                <a:sym typeface="Aristotelica Pro"/>
              </a:rPr>
              <a:t>. Retrieved from</a:t>
            </a:r>
            <a:r>
              <a:rPr lang="en-US" sz="3131" u="sng">
                <a:solidFill>
                  <a:srgbClr val="53819B"/>
                </a:solidFill>
                <a:latin typeface="Aristotelica Pro"/>
                <a:ea typeface="Aristotelica Pro"/>
                <a:cs typeface="Aristotelica Pro"/>
                <a:sym typeface="Aristotelica Pro"/>
                <a:hlinkClick r:id="rId12" tooltip="https://maps.gomaps.pro"/>
              </a:rPr>
              <a:t> https://maps.gomaps.pro/</a:t>
            </a:r>
          </a:p>
          <a:p>
            <a:pPr algn="l">
              <a:lnSpc>
                <a:spcPts val="4384"/>
              </a:lnSpc>
            </a:pP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714705" y="1860734"/>
            <a:ext cx="8537178" cy="1050165"/>
          </a:xfrm>
          <a:prstGeom prst="rect">
            <a:avLst/>
          </a:prstGeom>
        </p:spPr>
        <p:txBody>
          <a:bodyPr anchor="t" rtlCol="false" tIns="0" lIns="0" bIns="0" rIns="0">
            <a:spAutoFit/>
          </a:bodyPr>
          <a:lstStyle/>
          <a:p>
            <a:pPr algn="ctr">
              <a:lnSpc>
                <a:spcPts val="8529"/>
              </a:lnSpc>
            </a:pPr>
            <a:r>
              <a:rPr lang="en-US" sz="6092" b="true">
                <a:solidFill>
                  <a:srgbClr val="133B52"/>
                </a:solidFill>
                <a:latin typeface="Aristotelica Pro Bold"/>
                <a:ea typeface="Aristotelica Pro Bold"/>
                <a:cs typeface="Aristotelica Pro Bold"/>
                <a:sym typeface="Aristotelica Pro Bold"/>
              </a:rPr>
              <a:t>References</a:t>
            </a:r>
          </a:p>
        </p:txBody>
      </p:sp>
      <p:sp>
        <p:nvSpPr>
          <p:cNvPr name="Freeform 3" id="3"/>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25</a:t>
            </a:r>
          </a:p>
        </p:txBody>
      </p:sp>
      <p:sp>
        <p:nvSpPr>
          <p:cNvPr name="TextBox 12" id="12"/>
          <p:cNvSpPr txBox="true"/>
          <p:nvPr/>
        </p:nvSpPr>
        <p:spPr>
          <a:xfrm rot="0">
            <a:off x="1479875" y="3129188"/>
            <a:ext cx="9787858" cy="1348475"/>
          </a:xfrm>
          <a:prstGeom prst="rect">
            <a:avLst/>
          </a:prstGeom>
        </p:spPr>
        <p:txBody>
          <a:bodyPr anchor="t" rtlCol="false" tIns="0" lIns="0" bIns="0" rIns="0">
            <a:spAutoFit/>
          </a:bodyPr>
          <a:lstStyle/>
          <a:p>
            <a:pPr algn="ctr">
              <a:lnSpc>
                <a:spcPts val="5474"/>
              </a:lnSpc>
            </a:pPr>
            <a:r>
              <a:rPr lang="en-US" sz="3910" b="true">
                <a:solidFill>
                  <a:srgbClr val="000000"/>
                </a:solidFill>
                <a:latin typeface="Aristotelica Pro Bold"/>
                <a:ea typeface="Aristotelica Pro Bold"/>
                <a:cs typeface="Aristotelica Pro Bold"/>
                <a:sym typeface="Aristotelica Pro Bold"/>
              </a:rPr>
              <a:t>Online Tutorials and Documentation:</a:t>
            </a:r>
          </a:p>
          <a:p>
            <a:pPr algn="ctr">
              <a:lnSpc>
                <a:spcPts val="5474"/>
              </a:lnSpc>
              <a:spcBef>
                <a:spcPct val="0"/>
              </a:spcBef>
            </a:pPr>
          </a:p>
        </p:txBody>
      </p:sp>
      <p:sp>
        <p:nvSpPr>
          <p:cNvPr name="TextBox 13" id="13"/>
          <p:cNvSpPr txBox="true"/>
          <p:nvPr/>
        </p:nvSpPr>
        <p:spPr>
          <a:xfrm rot="0">
            <a:off x="2231799" y="3737479"/>
            <a:ext cx="14882150" cy="2735841"/>
          </a:xfrm>
          <a:prstGeom prst="rect">
            <a:avLst/>
          </a:prstGeom>
        </p:spPr>
        <p:txBody>
          <a:bodyPr anchor="t" rtlCol="false" tIns="0" lIns="0" bIns="0" rIns="0">
            <a:spAutoFit/>
          </a:bodyPr>
          <a:lstStyle/>
          <a:p>
            <a:pPr algn="l" marL="669165" indent="-334583" lvl="1">
              <a:lnSpc>
                <a:spcPts val="4339"/>
              </a:lnSpc>
              <a:buFont typeface="Arial"/>
              <a:buChar char="•"/>
            </a:pPr>
            <a:r>
              <a:rPr lang="en-US" sz="3099">
                <a:solidFill>
                  <a:srgbClr val="53819B"/>
                </a:solidFill>
                <a:latin typeface="Aristotelica Pro"/>
                <a:ea typeface="Aristotelica Pro"/>
                <a:cs typeface="Aristotelica Pro"/>
                <a:sym typeface="Aristotelica Pro"/>
              </a:rPr>
              <a:t>GeeksforGeeks. </a:t>
            </a:r>
            <a:r>
              <a:rPr lang="en-US" sz="3099" i="true">
                <a:solidFill>
                  <a:srgbClr val="53819B"/>
                </a:solidFill>
                <a:latin typeface="Aristotelica Pro"/>
                <a:ea typeface="Aristotelica Pro"/>
                <a:cs typeface="Aristotelica Pro"/>
                <a:sym typeface="Aristotelica Pro"/>
              </a:rPr>
              <a:t>C++ File Handling</a:t>
            </a:r>
            <a:r>
              <a:rPr lang="en-US" sz="3099">
                <a:solidFill>
                  <a:srgbClr val="53819B"/>
                </a:solidFill>
                <a:latin typeface="Aristotelica Pro"/>
                <a:ea typeface="Aristotelica Pro"/>
                <a:cs typeface="Aristotelica Pro"/>
                <a:sym typeface="Aristotelica Pro"/>
              </a:rPr>
              <a:t>. Retrieved from</a:t>
            </a:r>
            <a:r>
              <a:rPr lang="en-US" sz="3099" u="sng">
                <a:solidFill>
                  <a:srgbClr val="53819B"/>
                </a:solidFill>
                <a:latin typeface="Aristotelica Pro"/>
                <a:ea typeface="Aristotelica Pro"/>
                <a:cs typeface="Aristotelica Pro"/>
                <a:sym typeface="Aristotelica Pro"/>
                <a:hlinkClick r:id="rId10" tooltip="https://www.geeksforgeeks.org"/>
              </a:rPr>
              <a:t> https://www.geeksforgeeks.org/</a:t>
            </a:r>
          </a:p>
          <a:p>
            <a:pPr algn="l" marL="669165" indent="-334583" lvl="1">
              <a:lnSpc>
                <a:spcPts val="4339"/>
              </a:lnSpc>
              <a:buFont typeface="Arial"/>
              <a:buChar char="•"/>
            </a:pPr>
            <a:r>
              <a:rPr lang="en-US" sz="3099">
                <a:solidFill>
                  <a:srgbClr val="53819B"/>
                </a:solidFill>
                <a:latin typeface="Aristotelica Pro"/>
                <a:ea typeface="Aristotelica Pro"/>
                <a:cs typeface="Aristotelica Pro"/>
                <a:sym typeface="Aristotelica Pro"/>
              </a:rPr>
              <a:t>TutorialsPoint. </a:t>
            </a:r>
            <a:r>
              <a:rPr lang="en-US" sz="3099" i="true">
                <a:solidFill>
                  <a:srgbClr val="53819B"/>
                </a:solidFill>
                <a:latin typeface="Aristotelica Pro"/>
                <a:ea typeface="Aristotelica Pro"/>
                <a:cs typeface="Aristotelica Pro"/>
                <a:sym typeface="Aristotelica Pro"/>
              </a:rPr>
              <a:t>C++ Input/Output Streams</a:t>
            </a:r>
            <a:r>
              <a:rPr lang="en-US" sz="3099">
                <a:solidFill>
                  <a:srgbClr val="53819B"/>
                </a:solidFill>
                <a:latin typeface="Aristotelica Pro"/>
                <a:ea typeface="Aristotelica Pro"/>
                <a:cs typeface="Aristotelica Pro"/>
                <a:sym typeface="Aristotelica Pro"/>
              </a:rPr>
              <a:t>. Retrieved from https://www.tutorialspoint.com/cplusplus/</a:t>
            </a:r>
          </a:p>
          <a:p>
            <a:pPr algn="l">
              <a:lnSpc>
                <a:spcPts val="4339"/>
              </a:lnSpc>
            </a:pPr>
          </a:p>
          <a:p>
            <a:pPr algn="l">
              <a:lnSpc>
                <a:spcPts val="4339"/>
              </a:lnSpc>
            </a:pPr>
          </a:p>
        </p:txBody>
      </p:sp>
      <p:sp>
        <p:nvSpPr>
          <p:cNvPr name="TextBox 14" id="14"/>
          <p:cNvSpPr txBox="true"/>
          <p:nvPr/>
        </p:nvSpPr>
        <p:spPr>
          <a:xfrm rot="0">
            <a:off x="548068" y="5631789"/>
            <a:ext cx="10511904" cy="706058"/>
          </a:xfrm>
          <a:prstGeom prst="rect">
            <a:avLst/>
          </a:prstGeom>
        </p:spPr>
        <p:txBody>
          <a:bodyPr anchor="t" rtlCol="false" tIns="0" lIns="0" bIns="0" rIns="0">
            <a:spAutoFit/>
          </a:bodyPr>
          <a:lstStyle/>
          <a:p>
            <a:pPr algn="ctr">
              <a:lnSpc>
                <a:spcPts val="5879"/>
              </a:lnSpc>
              <a:spcBef>
                <a:spcPct val="0"/>
              </a:spcBef>
            </a:pPr>
            <a:r>
              <a:rPr lang="en-US" b="true" sz="4199">
                <a:solidFill>
                  <a:srgbClr val="000000"/>
                </a:solidFill>
                <a:latin typeface="Aristotelica Pro Bold"/>
                <a:ea typeface="Aristotelica Pro Bold"/>
                <a:cs typeface="Aristotelica Pro Bold"/>
                <a:sym typeface="Aristotelica Pro Bold"/>
              </a:rPr>
              <a:t>C++ Language Documentation:</a:t>
            </a:r>
          </a:p>
        </p:txBody>
      </p:sp>
      <p:sp>
        <p:nvSpPr>
          <p:cNvPr name="TextBox 15" id="15"/>
          <p:cNvSpPr txBox="true"/>
          <p:nvPr/>
        </p:nvSpPr>
        <p:spPr>
          <a:xfrm rot="0">
            <a:off x="2231799" y="6397121"/>
            <a:ext cx="14882150" cy="1092821"/>
          </a:xfrm>
          <a:prstGeom prst="rect">
            <a:avLst/>
          </a:prstGeom>
        </p:spPr>
        <p:txBody>
          <a:bodyPr anchor="t" rtlCol="false" tIns="0" lIns="0" bIns="0" rIns="0">
            <a:spAutoFit/>
          </a:bodyPr>
          <a:lstStyle/>
          <a:p>
            <a:pPr algn="l" marL="669165" indent="-334583" lvl="1">
              <a:lnSpc>
                <a:spcPts val="4339"/>
              </a:lnSpc>
              <a:buFont typeface="Arial"/>
              <a:buChar char="•"/>
            </a:pPr>
            <a:r>
              <a:rPr lang="en-US" sz="3099">
                <a:solidFill>
                  <a:srgbClr val="53819B"/>
                </a:solidFill>
                <a:latin typeface="Aristotelica Pro"/>
                <a:ea typeface="Aristotelica Pro"/>
                <a:cs typeface="Aristotelica Pro"/>
                <a:sym typeface="Aristotelica Pro"/>
              </a:rPr>
              <a:t>ISO C++ Standards Committee. (2023). </a:t>
            </a:r>
            <a:r>
              <a:rPr lang="en-US" sz="3099" i="true">
                <a:solidFill>
                  <a:srgbClr val="53819B"/>
                </a:solidFill>
                <a:latin typeface="Aristotelica Pro"/>
                <a:ea typeface="Aristotelica Pro"/>
                <a:cs typeface="Aristotelica Pro"/>
                <a:sym typeface="Aristotelica Pro"/>
              </a:rPr>
              <a:t>C++ Standard Library Reference</a:t>
            </a:r>
            <a:r>
              <a:rPr lang="en-US" sz="3099">
                <a:solidFill>
                  <a:srgbClr val="53819B"/>
                </a:solidFill>
                <a:latin typeface="Aristotelica Pro"/>
                <a:ea typeface="Aristotelica Pro"/>
                <a:cs typeface="Aristotelica Pro"/>
                <a:sym typeface="Aristotelica Pro"/>
              </a:rPr>
              <a:t>. Retrieved from</a:t>
            </a:r>
            <a:r>
              <a:rPr lang="en-US" sz="3099" u="sng">
                <a:solidFill>
                  <a:srgbClr val="53819B"/>
                </a:solidFill>
                <a:latin typeface="Aristotelica Pro"/>
                <a:ea typeface="Aristotelica Pro"/>
                <a:cs typeface="Aristotelica Pro"/>
                <a:sym typeface="Aristotelica Pro"/>
                <a:hlinkClick r:id="rId11" tooltip="https://isocpp.org"/>
              </a:rPr>
              <a:t> https://isocpp.org/</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4003823"/>
            <a:ext cx="12387037" cy="2044692"/>
          </a:xfrm>
          <a:prstGeom prst="rect">
            <a:avLst/>
          </a:prstGeom>
        </p:spPr>
        <p:txBody>
          <a:bodyPr anchor="t" rtlCol="false" tIns="0" lIns="0" bIns="0" rIns="0">
            <a:spAutoFit/>
          </a:bodyPr>
          <a:lstStyle/>
          <a:p>
            <a:pPr algn="ctr">
              <a:lnSpc>
                <a:spcPts val="16641"/>
              </a:lnSpc>
            </a:pPr>
            <a:r>
              <a:rPr lang="en-US" b="true" sz="11886">
                <a:solidFill>
                  <a:srgbClr val="133B52"/>
                </a:solidFill>
                <a:latin typeface="Aristotelica Pro Bold"/>
                <a:ea typeface="Aristotelica Pro Bold"/>
                <a:cs typeface="Aristotelica Pro Bold"/>
                <a:sym typeface="Aristotelica Pro Bold"/>
              </a:rPr>
              <a:t>THANK YOU</a:t>
            </a:r>
          </a:p>
        </p:txBody>
      </p:sp>
      <p:sp>
        <p:nvSpPr>
          <p:cNvPr name="Freeform 3" id="3"/>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26</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806649"/>
            <a:ext cx="8537178" cy="1050163"/>
          </a:xfrm>
          <a:prstGeom prst="rect">
            <a:avLst/>
          </a:prstGeom>
        </p:spPr>
        <p:txBody>
          <a:bodyPr anchor="t" rtlCol="false" tIns="0" lIns="0" bIns="0" rIns="0">
            <a:spAutoFit/>
          </a:bodyPr>
          <a:lstStyle/>
          <a:p>
            <a:pPr algn="ctr">
              <a:lnSpc>
                <a:spcPts val="8529"/>
              </a:lnSpc>
            </a:pPr>
            <a:r>
              <a:rPr lang="en-US" sz="6092" b="true">
                <a:solidFill>
                  <a:srgbClr val="133B52"/>
                </a:solidFill>
                <a:latin typeface="Aristotelica Pro Bold"/>
                <a:ea typeface="Aristotelica Pro Bold"/>
                <a:cs typeface="Aristotelica Pro Bold"/>
                <a:sym typeface="Aristotelica Pro Bold"/>
              </a:rPr>
              <a:t>Problem Statement</a:t>
            </a:r>
          </a:p>
        </p:txBody>
      </p:sp>
      <p:sp>
        <p:nvSpPr>
          <p:cNvPr name="TextBox 3" id="3"/>
          <p:cNvSpPr txBox="true"/>
          <p:nvPr/>
        </p:nvSpPr>
        <p:spPr>
          <a:xfrm rot="0">
            <a:off x="1453081" y="4086777"/>
            <a:ext cx="15660867" cy="3189852"/>
          </a:xfrm>
          <a:prstGeom prst="rect">
            <a:avLst/>
          </a:prstGeom>
        </p:spPr>
        <p:txBody>
          <a:bodyPr anchor="t" rtlCol="false" tIns="0" lIns="0" bIns="0" rIns="0">
            <a:spAutoFit/>
          </a:bodyPr>
          <a:lstStyle/>
          <a:p>
            <a:pPr algn="l" marL="656395" indent="-328198" lvl="1">
              <a:lnSpc>
                <a:spcPts val="4256"/>
              </a:lnSpc>
              <a:buFont typeface="Arial"/>
              <a:buChar char="•"/>
            </a:pPr>
            <a:r>
              <a:rPr lang="en-US" sz="3040">
                <a:solidFill>
                  <a:srgbClr val="53819B"/>
                </a:solidFill>
                <a:latin typeface="Aristotelica Pro"/>
                <a:ea typeface="Aristotelica Pro"/>
                <a:cs typeface="Aristotelica Pro"/>
                <a:sym typeface="Aristotelica Pro"/>
              </a:rPr>
              <a:t>People face significant challenges in accessing reliable, affordable, and efficient transportation options. Traditional systems often lead to long wait times, high costs of private vehicle ownership, traffic congestion, and a lack of safety and transparency. These issues highlight the need for a technology-driven platform that offers seamless connectivity between riders and drivers, ensuring affordability, safety, and sustainability while improving the overall commuting experience.</a:t>
            </a:r>
          </a:p>
        </p:txBody>
      </p:sp>
      <p:sp>
        <p:nvSpPr>
          <p:cNvPr name="Freeform 4" id="4"/>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964607"/>
            <a:ext cx="8537178" cy="1050165"/>
          </a:xfrm>
          <a:prstGeom prst="rect">
            <a:avLst/>
          </a:prstGeom>
        </p:spPr>
        <p:txBody>
          <a:bodyPr anchor="t" rtlCol="false" tIns="0" lIns="0" bIns="0" rIns="0">
            <a:spAutoFit/>
          </a:bodyPr>
          <a:lstStyle/>
          <a:p>
            <a:pPr algn="ctr">
              <a:lnSpc>
                <a:spcPts val="8529"/>
              </a:lnSpc>
            </a:pPr>
            <a:r>
              <a:rPr lang="en-US" sz="6092" b="true">
                <a:solidFill>
                  <a:srgbClr val="133B52"/>
                </a:solidFill>
                <a:latin typeface="Aristotelica Pro Bold"/>
                <a:ea typeface="Aristotelica Pro Bold"/>
                <a:cs typeface="Aristotelica Pro Bold"/>
                <a:sym typeface="Aristotelica Pro Bold"/>
              </a:rPr>
              <a:t>Objective/Hypothesis</a:t>
            </a:r>
          </a:p>
        </p:txBody>
      </p:sp>
      <p:sp>
        <p:nvSpPr>
          <p:cNvPr name="TextBox 3" id="3"/>
          <p:cNvSpPr txBox="true"/>
          <p:nvPr/>
        </p:nvSpPr>
        <p:spPr>
          <a:xfrm rot="0">
            <a:off x="1433336" y="3555423"/>
            <a:ext cx="15825964" cy="1589652"/>
          </a:xfrm>
          <a:prstGeom prst="rect">
            <a:avLst/>
          </a:prstGeom>
        </p:spPr>
        <p:txBody>
          <a:bodyPr anchor="t" rtlCol="false" tIns="0" lIns="0" bIns="0" rIns="0">
            <a:spAutoFit/>
          </a:bodyPr>
          <a:lstStyle/>
          <a:p>
            <a:pPr algn="l" marL="656395" indent="-328198" lvl="1">
              <a:lnSpc>
                <a:spcPts val="4256"/>
              </a:lnSpc>
              <a:buFont typeface="Arial"/>
              <a:buChar char="•"/>
            </a:pPr>
            <a:r>
              <a:rPr lang="en-US" sz="3040">
                <a:solidFill>
                  <a:srgbClr val="53819B"/>
                </a:solidFill>
                <a:latin typeface="Aristotelica Pro"/>
                <a:ea typeface="Aristotelica Pro"/>
                <a:cs typeface="Aristotelica Pro"/>
                <a:sym typeface="Aristotelica Pro"/>
              </a:rPr>
              <a:t>To provide a convenient, reliable, and efficient transportation solution by leveraging technology to connect riders and drivers, offering affordability, safety, and sustainability while enhancing the commuting experience.</a:t>
            </a:r>
          </a:p>
        </p:txBody>
      </p:sp>
      <p:sp>
        <p:nvSpPr>
          <p:cNvPr name="TextBox 4" id="4"/>
          <p:cNvSpPr txBox="true"/>
          <p:nvPr/>
        </p:nvSpPr>
        <p:spPr>
          <a:xfrm rot="0">
            <a:off x="1433336" y="5688000"/>
            <a:ext cx="15825964" cy="2123052"/>
          </a:xfrm>
          <a:prstGeom prst="rect">
            <a:avLst/>
          </a:prstGeom>
        </p:spPr>
        <p:txBody>
          <a:bodyPr anchor="t" rtlCol="false" tIns="0" lIns="0" bIns="0" rIns="0">
            <a:spAutoFit/>
          </a:bodyPr>
          <a:lstStyle/>
          <a:p>
            <a:pPr algn="l" marL="656395" indent="-328198" lvl="1">
              <a:lnSpc>
                <a:spcPts val="4256"/>
              </a:lnSpc>
              <a:buFont typeface="Arial"/>
              <a:buChar char="•"/>
            </a:pPr>
            <a:r>
              <a:rPr lang="en-US" sz="3040">
                <a:solidFill>
                  <a:srgbClr val="53819B"/>
                </a:solidFill>
                <a:latin typeface="Aristotelica Pro"/>
                <a:ea typeface="Aristotelica Pro"/>
                <a:cs typeface="Aristotelica Pro"/>
                <a:sym typeface="Aristotelica Pro"/>
              </a:rPr>
              <a:t>A technology-driven platform that optimizes ride-sharing through real-time matching, transparent pricing, and efficient resource allocation can address the challenges of traditional transportation systems, such as long wait times, high costs, and environmental impact, while ensuring customer satisfaction and safety.</a:t>
            </a:r>
          </a:p>
        </p:txBody>
      </p:sp>
      <p:sp>
        <p:nvSpPr>
          <p:cNvPr name="Freeform 5" id="5"/>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44236"/>
            <a:ext cx="8537178" cy="1203518"/>
          </a:xfrm>
          <a:prstGeom prst="rect">
            <a:avLst/>
          </a:prstGeom>
        </p:spPr>
        <p:txBody>
          <a:bodyPr anchor="t" rtlCol="false" tIns="0" lIns="0" bIns="0" rIns="0">
            <a:spAutoFit/>
          </a:bodyPr>
          <a:lstStyle/>
          <a:p>
            <a:pPr algn="ctr">
              <a:lnSpc>
                <a:spcPts val="9789"/>
              </a:lnSpc>
            </a:pPr>
            <a:r>
              <a:rPr lang="en-US" sz="6992" b="true">
                <a:solidFill>
                  <a:srgbClr val="133B52"/>
                </a:solidFill>
                <a:latin typeface="Aristotelica Pro Bold"/>
                <a:ea typeface="Aristotelica Pro Bold"/>
                <a:cs typeface="Aristotelica Pro Bold"/>
                <a:sym typeface="Aristotelica Pro Bold"/>
              </a:rPr>
              <a:t>Methodology</a:t>
            </a:r>
          </a:p>
        </p:txBody>
      </p:sp>
      <p:sp>
        <p:nvSpPr>
          <p:cNvPr name="TextBox 3" id="3"/>
          <p:cNvSpPr txBox="true"/>
          <p:nvPr/>
        </p:nvSpPr>
        <p:spPr>
          <a:xfrm rot="0">
            <a:off x="1690480" y="4459401"/>
            <a:ext cx="15007326" cy="4257201"/>
          </a:xfrm>
          <a:prstGeom prst="rect">
            <a:avLst/>
          </a:prstGeom>
        </p:spPr>
        <p:txBody>
          <a:bodyPr anchor="t" rtlCol="false" tIns="0" lIns="0" bIns="0" rIns="0">
            <a:spAutoFit/>
          </a:bodyPr>
          <a:lstStyle/>
          <a:p>
            <a:pPr algn="l" marL="651725" indent="-325863" lvl="1">
              <a:lnSpc>
                <a:spcPts val="4226"/>
              </a:lnSpc>
              <a:buFont typeface="Arial"/>
              <a:buChar char="•"/>
            </a:pPr>
            <a:r>
              <a:rPr lang="en-US" sz="3018">
                <a:solidFill>
                  <a:srgbClr val="53819B"/>
                </a:solidFill>
                <a:latin typeface="Aristotelica Pro"/>
                <a:ea typeface="Aristotelica Pro"/>
                <a:cs typeface="Aristotelica Pro"/>
                <a:sym typeface="Aristotelica Pro"/>
              </a:rPr>
              <a:t>Implement a signup process where users and drivers can create accounts by providing unique usernames and secure passwords.</a:t>
            </a:r>
          </a:p>
          <a:p>
            <a:pPr algn="l" marL="651725" indent="-325863" lvl="1">
              <a:lnSpc>
                <a:spcPts val="4226"/>
              </a:lnSpc>
              <a:buFont typeface="Arial"/>
              <a:buChar char="•"/>
            </a:pPr>
            <a:r>
              <a:rPr lang="en-US" sz="3018">
                <a:solidFill>
                  <a:srgbClr val="53819B"/>
                </a:solidFill>
                <a:latin typeface="Aristotelica Pro"/>
                <a:ea typeface="Aristotelica Pro"/>
                <a:cs typeface="Aristotelica Pro"/>
                <a:sym typeface="Aristotelica Pro"/>
              </a:rPr>
              <a:t>Integrate a login mechanism using credentials stored securely in individual files</a:t>
            </a:r>
          </a:p>
          <a:p>
            <a:pPr algn="l">
              <a:lnSpc>
                <a:spcPts val="4226"/>
              </a:lnSpc>
            </a:pPr>
            <a:r>
              <a:rPr lang="en-US" sz="3018">
                <a:solidFill>
                  <a:srgbClr val="53819B"/>
                </a:solidFill>
                <a:latin typeface="Aristotelica Pro"/>
                <a:ea typeface="Aristotelica Pro"/>
                <a:cs typeface="Aristotelica Pro"/>
                <a:sym typeface="Aristotelica Pro"/>
              </a:rPr>
              <a:t>       for username and driver </a:t>
            </a:r>
            <a:r>
              <a:rPr lang="en-US" sz="3018">
                <a:solidFill>
                  <a:srgbClr val="53819B"/>
                </a:solidFill>
                <a:latin typeface="Aristotelica Pro"/>
                <a:ea typeface="Aristotelica Pro"/>
                <a:cs typeface="Aristotelica Pro"/>
                <a:sym typeface="Aristotelica Pro"/>
              </a:rPr>
              <a:t>(e.g., username(User).txt, username(Driver).txt).</a:t>
            </a:r>
          </a:p>
          <a:p>
            <a:pPr algn="l" marL="651725" indent="-325863" lvl="1">
              <a:lnSpc>
                <a:spcPts val="4226"/>
              </a:lnSpc>
              <a:buFont typeface="Arial"/>
              <a:buChar char="•"/>
            </a:pPr>
            <a:r>
              <a:rPr lang="en-US" sz="3018">
                <a:solidFill>
                  <a:srgbClr val="53819B"/>
                </a:solidFill>
                <a:latin typeface="Aristotelica Pro"/>
                <a:ea typeface="Aristotelica Pro"/>
                <a:cs typeface="Aristotelica Pro"/>
                <a:sym typeface="Aristotelica Pro"/>
              </a:rPr>
              <a:t>Include a forgot password feature to retrieve credentials if users forget their passwords.</a:t>
            </a:r>
          </a:p>
          <a:p>
            <a:pPr algn="l" marL="651725" indent="-325863" lvl="1">
              <a:lnSpc>
                <a:spcPts val="4226"/>
              </a:lnSpc>
              <a:buFont typeface="Arial"/>
              <a:buChar char="•"/>
            </a:pPr>
            <a:r>
              <a:rPr lang="en-US" sz="3018">
                <a:solidFill>
                  <a:srgbClr val="53819B"/>
                </a:solidFill>
                <a:latin typeface="Aristotelica Pro"/>
                <a:ea typeface="Aristotelica Pro"/>
                <a:cs typeface="Aristotelica Pro"/>
                <a:sym typeface="Aristotelica Pro"/>
              </a:rPr>
              <a:t>Ensure data is validated and securely saved, preventing unauthorized access.</a:t>
            </a:r>
          </a:p>
          <a:p>
            <a:pPr algn="l">
              <a:lnSpc>
                <a:spcPts val="4226"/>
              </a:lnSpc>
            </a:pPr>
          </a:p>
        </p:txBody>
      </p:sp>
      <p:sp>
        <p:nvSpPr>
          <p:cNvPr name="Freeform 4" id="4"/>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690480" y="3253432"/>
            <a:ext cx="10125494" cy="771716"/>
          </a:xfrm>
          <a:prstGeom prst="rect">
            <a:avLst/>
          </a:prstGeom>
        </p:spPr>
        <p:txBody>
          <a:bodyPr anchor="t" rtlCol="false" tIns="0" lIns="0" bIns="0" rIns="0">
            <a:spAutoFit/>
          </a:bodyPr>
          <a:lstStyle/>
          <a:p>
            <a:pPr algn="ctr">
              <a:lnSpc>
                <a:spcPts val="6289"/>
              </a:lnSpc>
            </a:pPr>
            <a:r>
              <a:rPr lang="en-US" sz="4492" b="true">
                <a:solidFill>
                  <a:srgbClr val="133B52"/>
                </a:solidFill>
                <a:latin typeface="Aristotelica Pro Bold"/>
                <a:ea typeface="Aristotelica Pro Bold"/>
                <a:cs typeface="Aristotelica Pro Bold"/>
                <a:sym typeface="Aristotelica Pro Bold"/>
              </a:rPr>
              <a:t>1.User Registration and Authentication</a:t>
            </a: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44236"/>
            <a:ext cx="8537178" cy="1203518"/>
          </a:xfrm>
          <a:prstGeom prst="rect">
            <a:avLst/>
          </a:prstGeom>
        </p:spPr>
        <p:txBody>
          <a:bodyPr anchor="t" rtlCol="false" tIns="0" lIns="0" bIns="0" rIns="0">
            <a:spAutoFit/>
          </a:bodyPr>
          <a:lstStyle/>
          <a:p>
            <a:pPr algn="ctr">
              <a:lnSpc>
                <a:spcPts val="9789"/>
              </a:lnSpc>
            </a:pPr>
            <a:r>
              <a:rPr lang="en-US" sz="6992" b="true">
                <a:solidFill>
                  <a:srgbClr val="133B52"/>
                </a:solidFill>
                <a:latin typeface="Aristotelica Pro Bold"/>
                <a:ea typeface="Aristotelica Pro Bold"/>
                <a:cs typeface="Aristotelica Pro Bold"/>
                <a:sym typeface="Aristotelica Pro Bold"/>
              </a:rPr>
              <a:t>Methodology</a:t>
            </a:r>
          </a:p>
        </p:txBody>
      </p:sp>
      <p:sp>
        <p:nvSpPr>
          <p:cNvPr name="TextBox 3" id="3"/>
          <p:cNvSpPr txBox="true"/>
          <p:nvPr/>
        </p:nvSpPr>
        <p:spPr>
          <a:xfrm rot="0">
            <a:off x="1690480" y="4449876"/>
            <a:ext cx="15007326" cy="3387886"/>
          </a:xfrm>
          <a:prstGeom prst="rect">
            <a:avLst/>
          </a:prstGeom>
        </p:spPr>
        <p:txBody>
          <a:bodyPr anchor="t" rtlCol="false" tIns="0" lIns="0" bIns="0" rIns="0">
            <a:spAutoFit/>
          </a:bodyPr>
          <a:lstStyle/>
          <a:p>
            <a:pPr algn="l" marL="694904" indent="-347452" lvl="1">
              <a:lnSpc>
                <a:spcPts val="4506"/>
              </a:lnSpc>
              <a:buFont typeface="Arial"/>
              <a:buChar char="•"/>
            </a:pPr>
            <a:r>
              <a:rPr lang="en-US" sz="3218">
                <a:solidFill>
                  <a:srgbClr val="53819B"/>
                </a:solidFill>
                <a:latin typeface="Aristotelica Pro"/>
                <a:ea typeface="Aristotelica Pro"/>
                <a:cs typeface="Aristotelica Pro"/>
                <a:sym typeface="Aristotelica Pro"/>
              </a:rPr>
              <a:t>Drivers who log in successfully have their details added to a DriverList </a:t>
            </a:r>
          </a:p>
          <a:p>
            <a:pPr algn="l">
              <a:lnSpc>
                <a:spcPts val="4506"/>
              </a:lnSpc>
            </a:pPr>
            <a:r>
              <a:rPr lang="en-US" sz="3218">
                <a:solidFill>
                  <a:srgbClr val="53819B"/>
                </a:solidFill>
                <a:latin typeface="Aristotelica Pro"/>
                <a:ea typeface="Aristotelica Pro"/>
                <a:cs typeface="Aristotelica Pro"/>
                <a:sym typeface="Aristotelica Pro"/>
              </a:rPr>
              <a:t>       </a:t>
            </a:r>
            <a:r>
              <a:rPr lang="en-US" sz="3218">
                <a:solidFill>
                  <a:srgbClr val="53819B"/>
                </a:solidFill>
                <a:latin typeface="Aristotelica Pro"/>
                <a:ea typeface="Aristotelica Pro"/>
                <a:cs typeface="Aristotelica Pro"/>
                <a:sym typeface="Aristotelica Pro"/>
              </a:rPr>
              <a:t>(e.g., DriverList.txt).</a:t>
            </a:r>
          </a:p>
          <a:p>
            <a:pPr algn="l">
              <a:lnSpc>
                <a:spcPts val="4506"/>
              </a:lnSpc>
            </a:pPr>
          </a:p>
          <a:p>
            <a:pPr algn="l" marL="694904" indent="-347452" lvl="1">
              <a:lnSpc>
                <a:spcPts val="4506"/>
              </a:lnSpc>
              <a:buFont typeface="Arial"/>
              <a:buChar char="•"/>
            </a:pPr>
            <a:r>
              <a:rPr lang="en-US" sz="3218">
                <a:solidFill>
                  <a:srgbClr val="53819B"/>
                </a:solidFill>
                <a:latin typeface="Aristotelica Pro"/>
                <a:ea typeface="Aristotelica Pro"/>
                <a:cs typeface="Aristotelica Pro"/>
                <a:sym typeface="Aristotelica Pro"/>
              </a:rPr>
              <a:t>This list is dynamically updated, ensuring the system has real-time availability data for drivers.</a:t>
            </a:r>
          </a:p>
          <a:p>
            <a:pPr algn="l">
              <a:lnSpc>
                <a:spcPts val="4226"/>
              </a:lnSpc>
            </a:pPr>
          </a:p>
        </p:txBody>
      </p:sp>
      <p:sp>
        <p:nvSpPr>
          <p:cNvPr name="Freeform 4" id="4"/>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907566" y="3279308"/>
            <a:ext cx="5681702" cy="771716"/>
          </a:xfrm>
          <a:prstGeom prst="rect">
            <a:avLst/>
          </a:prstGeom>
        </p:spPr>
        <p:txBody>
          <a:bodyPr anchor="t" rtlCol="false" tIns="0" lIns="0" bIns="0" rIns="0">
            <a:spAutoFit/>
          </a:bodyPr>
          <a:lstStyle/>
          <a:p>
            <a:pPr algn="ctr">
              <a:lnSpc>
                <a:spcPts val="6289"/>
              </a:lnSpc>
            </a:pPr>
            <a:r>
              <a:rPr lang="en-US" sz="4492" b="true">
                <a:solidFill>
                  <a:srgbClr val="133B52"/>
                </a:solidFill>
                <a:latin typeface="Aristotelica Pro Bold"/>
                <a:ea typeface="Aristotelica Pro Bold"/>
                <a:cs typeface="Aristotelica Pro Bold"/>
                <a:sym typeface="Aristotelica Pro Bold"/>
              </a:rPr>
              <a:t>2.Driver Management : </a:t>
            </a: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44236"/>
            <a:ext cx="8537178" cy="1203518"/>
          </a:xfrm>
          <a:prstGeom prst="rect">
            <a:avLst/>
          </a:prstGeom>
        </p:spPr>
        <p:txBody>
          <a:bodyPr anchor="t" rtlCol="false" tIns="0" lIns="0" bIns="0" rIns="0">
            <a:spAutoFit/>
          </a:bodyPr>
          <a:lstStyle/>
          <a:p>
            <a:pPr algn="ctr">
              <a:lnSpc>
                <a:spcPts val="9789"/>
              </a:lnSpc>
            </a:pPr>
            <a:r>
              <a:rPr lang="en-US" sz="6992" b="true">
                <a:solidFill>
                  <a:srgbClr val="133B52"/>
                </a:solidFill>
                <a:latin typeface="Aristotelica Pro Bold"/>
                <a:ea typeface="Aristotelica Pro Bold"/>
                <a:cs typeface="Aristotelica Pro Bold"/>
                <a:sym typeface="Aristotelica Pro Bold"/>
              </a:rPr>
              <a:t>Methodology</a:t>
            </a:r>
          </a:p>
        </p:txBody>
      </p:sp>
      <p:sp>
        <p:nvSpPr>
          <p:cNvPr name="Freeform 3" id="3"/>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2045886" y="5292773"/>
            <a:ext cx="15441711" cy="2123601"/>
          </a:xfrm>
          <a:prstGeom prst="rect">
            <a:avLst/>
          </a:prstGeom>
        </p:spPr>
        <p:txBody>
          <a:bodyPr anchor="t" rtlCol="false" tIns="0" lIns="0" bIns="0" rIns="0">
            <a:spAutoFit/>
          </a:bodyPr>
          <a:lstStyle/>
          <a:p>
            <a:pPr algn="just" marL="651725" indent="-325863" lvl="1">
              <a:lnSpc>
                <a:spcPts val="4226"/>
              </a:lnSpc>
              <a:buFont typeface="Arial"/>
              <a:buChar char="•"/>
            </a:pPr>
            <a:r>
              <a:rPr lang="en-US" sz="3018">
                <a:solidFill>
                  <a:srgbClr val="53819B"/>
                </a:solidFill>
                <a:latin typeface="Aristotelica Pro"/>
                <a:ea typeface="Aristotelica Pro"/>
                <a:cs typeface="Aristotelica Pro"/>
                <a:sym typeface="Aristotelica Pro"/>
              </a:rPr>
              <a:t>View and manage user and driver details.</a:t>
            </a:r>
          </a:p>
          <a:p>
            <a:pPr algn="just" marL="651725" indent="-325863" lvl="1">
              <a:lnSpc>
                <a:spcPts val="4226"/>
              </a:lnSpc>
              <a:buFont typeface="Arial"/>
              <a:buChar char="•"/>
            </a:pPr>
            <a:r>
              <a:rPr lang="en-US" sz="3018">
                <a:solidFill>
                  <a:srgbClr val="53819B"/>
                </a:solidFill>
                <a:latin typeface="Aristotelica Pro"/>
                <a:ea typeface="Aristotelica Pro"/>
                <a:cs typeface="Aristotelica Pro"/>
                <a:sym typeface="Aristotelica Pro"/>
              </a:rPr>
              <a:t>Access trip details stored in a centralized file (trip_details.txt).</a:t>
            </a:r>
          </a:p>
          <a:p>
            <a:pPr algn="just" marL="651725" indent="-325863" lvl="1">
              <a:lnSpc>
                <a:spcPts val="4226"/>
              </a:lnSpc>
              <a:buFont typeface="Arial"/>
              <a:buChar char="•"/>
            </a:pPr>
            <a:r>
              <a:rPr lang="en-US" sz="3018">
                <a:solidFill>
                  <a:srgbClr val="53819B"/>
                </a:solidFill>
                <a:latin typeface="Aristotelica Pro"/>
                <a:ea typeface="Aristotelica Pro"/>
                <a:cs typeface="Aristotelica Pro"/>
                <a:sym typeface="Aristotelica Pro"/>
              </a:rPr>
              <a:t>Perform security checks to ensure only authorized personnel can access sensitive information.</a:t>
            </a:r>
          </a:p>
        </p:txBody>
      </p:sp>
      <p:sp>
        <p:nvSpPr>
          <p:cNvPr name="TextBox 12" id="12"/>
          <p:cNvSpPr txBox="true"/>
          <p:nvPr/>
        </p:nvSpPr>
        <p:spPr>
          <a:xfrm rot="0">
            <a:off x="1690480" y="3221923"/>
            <a:ext cx="6609319" cy="771716"/>
          </a:xfrm>
          <a:prstGeom prst="rect">
            <a:avLst/>
          </a:prstGeom>
        </p:spPr>
        <p:txBody>
          <a:bodyPr anchor="t" rtlCol="false" tIns="0" lIns="0" bIns="0" rIns="0">
            <a:spAutoFit/>
          </a:bodyPr>
          <a:lstStyle/>
          <a:p>
            <a:pPr algn="just">
              <a:lnSpc>
                <a:spcPts val="6289"/>
              </a:lnSpc>
            </a:pPr>
            <a:r>
              <a:rPr lang="en-US" b="true" sz="4492">
                <a:solidFill>
                  <a:srgbClr val="133B52"/>
                </a:solidFill>
                <a:latin typeface="Aristotelica Pro Bold"/>
                <a:ea typeface="Aristotelica Pro Bold"/>
                <a:cs typeface="Aristotelica Pro Bold"/>
                <a:sym typeface="Aristotelica Pro Bold"/>
              </a:rPr>
              <a:t>3.Administration Control</a:t>
            </a:r>
          </a:p>
        </p:txBody>
      </p:sp>
      <p:sp>
        <p:nvSpPr>
          <p:cNvPr name="TextBox 13" id="13"/>
          <p:cNvSpPr txBox="true"/>
          <p:nvPr/>
        </p:nvSpPr>
        <p:spPr>
          <a:xfrm rot="0">
            <a:off x="2045886" y="4335135"/>
            <a:ext cx="11514981" cy="606615"/>
          </a:xfrm>
          <a:prstGeom prst="rect">
            <a:avLst/>
          </a:prstGeom>
        </p:spPr>
        <p:txBody>
          <a:bodyPr anchor="t" rtlCol="false" tIns="0" lIns="0" bIns="0" rIns="0">
            <a:spAutoFit/>
          </a:bodyPr>
          <a:lstStyle/>
          <a:p>
            <a:pPr algn="ctr">
              <a:lnSpc>
                <a:spcPts val="4889"/>
              </a:lnSpc>
            </a:pPr>
            <a:r>
              <a:rPr lang="en-US" b="true" sz="3492">
                <a:solidFill>
                  <a:srgbClr val="133B52"/>
                </a:solidFill>
                <a:latin typeface="Aristotelica Pro Bold"/>
                <a:ea typeface="Aristotelica Pro Bold"/>
                <a:cs typeface="Aristotelica Pro Bold"/>
                <a:sym typeface="Aristotelica Pro Bold"/>
              </a:rPr>
              <a:t>A dedicated admin module allows system administrators to:</a:t>
            </a:r>
          </a:p>
        </p:txBody>
      </p:sp>
      <p:sp>
        <p:nvSpPr>
          <p:cNvPr name="TextBox 14" id="1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44236"/>
            <a:ext cx="8537178" cy="1203518"/>
          </a:xfrm>
          <a:prstGeom prst="rect">
            <a:avLst/>
          </a:prstGeom>
        </p:spPr>
        <p:txBody>
          <a:bodyPr anchor="t" rtlCol="false" tIns="0" lIns="0" bIns="0" rIns="0">
            <a:spAutoFit/>
          </a:bodyPr>
          <a:lstStyle/>
          <a:p>
            <a:pPr algn="ctr">
              <a:lnSpc>
                <a:spcPts val="9789"/>
              </a:lnSpc>
            </a:pPr>
            <a:r>
              <a:rPr lang="en-US" sz="6992" b="true">
                <a:solidFill>
                  <a:srgbClr val="133B52"/>
                </a:solidFill>
                <a:latin typeface="Aristotelica Pro Bold"/>
                <a:ea typeface="Aristotelica Pro Bold"/>
                <a:cs typeface="Aristotelica Pro Bold"/>
                <a:sym typeface="Aristotelica Pro Bold"/>
              </a:rPr>
              <a:t>Methodology</a:t>
            </a:r>
          </a:p>
        </p:txBody>
      </p:sp>
      <p:sp>
        <p:nvSpPr>
          <p:cNvPr name="TextBox 3" id="3"/>
          <p:cNvSpPr txBox="true"/>
          <p:nvPr/>
        </p:nvSpPr>
        <p:spPr>
          <a:xfrm rot="0">
            <a:off x="1690480" y="4468926"/>
            <a:ext cx="15568820" cy="3851107"/>
          </a:xfrm>
          <a:prstGeom prst="rect">
            <a:avLst/>
          </a:prstGeom>
        </p:spPr>
        <p:txBody>
          <a:bodyPr anchor="t" rtlCol="false" tIns="0" lIns="0" bIns="0" rIns="0">
            <a:spAutoFit/>
          </a:bodyPr>
          <a:lstStyle/>
          <a:p>
            <a:pPr algn="l" marL="676110" indent="-338055" lvl="1">
              <a:lnSpc>
                <a:spcPts val="4384"/>
              </a:lnSpc>
              <a:buFont typeface="Arial"/>
              <a:buChar char="•"/>
            </a:pPr>
            <a:r>
              <a:rPr lang="en-US" sz="3131">
                <a:solidFill>
                  <a:srgbClr val="53819B"/>
                </a:solidFill>
                <a:latin typeface="Aristotelica Pro"/>
                <a:ea typeface="Aristotelica Pro"/>
                <a:cs typeface="Aristotelica Pro"/>
                <a:sym typeface="Aristotelica Pro"/>
              </a:rPr>
              <a:t>Use a file-based system to store user and driver credentials and trip details, ensuring data persistence.</a:t>
            </a:r>
          </a:p>
          <a:p>
            <a:pPr algn="l" marL="676110" indent="-338055" lvl="1">
              <a:lnSpc>
                <a:spcPts val="4384"/>
              </a:lnSpc>
              <a:buFont typeface="Arial"/>
              <a:buChar char="•"/>
            </a:pPr>
            <a:r>
              <a:rPr lang="en-US" sz="3131">
                <a:solidFill>
                  <a:srgbClr val="53819B"/>
                </a:solidFill>
                <a:latin typeface="Aristotelica Pro"/>
                <a:ea typeface="Aristotelica Pro"/>
                <a:cs typeface="Aristotelica Pro"/>
                <a:sym typeface="Aristotelica Pro"/>
              </a:rPr>
              <a:t>Secure input mechanisms like getPasswordInput() for concealed password entry, improving user trust and data integrity.</a:t>
            </a:r>
          </a:p>
          <a:p>
            <a:pPr algn="l" marL="676110" indent="-338055" lvl="1">
              <a:lnSpc>
                <a:spcPts val="4384"/>
              </a:lnSpc>
              <a:buFont typeface="Arial"/>
              <a:buChar char="•"/>
            </a:pPr>
            <a:r>
              <a:rPr lang="en-US" sz="3131">
                <a:solidFill>
                  <a:srgbClr val="53819B"/>
                </a:solidFill>
                <a:latin typeface="Aristotelica Pro"/>
                <a:ea typeface="Aristotelica Pro"/>
                <a:cs typeface="Aristotelica Pro"/>
                <a:sym typeface="Aristotelica Pro"/>
              </a:rPr>
              <a:t>Implement error handling and validation to prevent data corruption or unauthorized access.</a:t>
            </a:r>
          </a:p>
          <a:p>
            <a:pPr algn="l">
              <a:lnSpc>
                <a:spcPts val="4384"/>
              </a:lnSpc>
            </a:pPr>
          </a:p>
        </p:txBody>
      </p:sp>
      <p:sp>
        <p:nvSpPr>
          <p:cNvPr name="Freeform 4" id="4"/>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907566" y="3279308"/>
            <a:ext cx="7430693" cy="771716"/>
          </a:xfrm>
          <a:prstGeom prst="rect">
            <a:avLst/>
          </a:prstGeom>
        </p:spPr>
        <p:txBody>
          <a:bodyPr anchor="t" rtlCol="false" tIns="0" lIns="0" bIns="0" rIns="0">
            <a:spAutoFit/>
          </a:bodyPr>
          <a:lstStyle/>
          <a:p>
            <a:pPr algn="ctr">
              <a:lnSpc>
                <a:spcPts val="6289"/>
              </a:lnSpc>
            </a:pPr>
            <a:r>
              <a:rPr lang="en-US" sz="4492" b="true">
                <a:solidFill>
                  <a:srgbClr val="133B52"/>
                </a:solidFill>
                <a:latin typeface="Aristotelica Pro Bold"/>
                <a:ea typeface="Aristotelica Pro Bold"/>
                <a:cs typeface="Aristotelica Pro Bold"/>
                <a:sym typeface="Aristotelica Pro Bold"/>
              </a:rPr>
              <a:t>4. Data Storage and Security:</a:t>
            </a: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8</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1644236"/>
            <a:ext cx="8537178" cy="1203518"/>
          </a:xfrm>
          <a:prstGeom prst="rect">
            <a:avLst/>
          </a:prstGeom>
        </p:spPr>
        <p:txBody>
          <a:bodyPr anchor="t" rtlCol="false" tIns="0" lIns="0" bIns="0" rIns="0">
            <a:spAutoFit/>
          </a:bodyPr>
          <a:lstStyle/>
          <a:p>
            <a:pPr algn="ctr">
              <a:lnSpc>
                <a:spcPts val="9789"/>
              </a:lnSpc>
            </a:pPr>
            <a:r>
              <a:rPr lang="en-US" sz="6992" b="true">
                <a:solidFill>
                  <a:srgbClr val="133B52"/>
                </a:solidFill>
                <a:latin typeface="Aristotelica Pro Bold"/>
                <a:ea typeface="Aristotelica Pro Bold"/>
                <a:cs typeface="Aristotelica Pro Bold"/>
                <a:sym typeface="Aristotelica Pro Bold"/>
              </a:rPr>
              <a:t>Methodology</a:t>
            </a:r>
          </a:p>
        </p:txBody>
      </p:sp>
      <p:sp>
        <p:nvSpPr>
          <p:cNvPr name="TextBox 3" id="3"/>
          <p:cNvSpPr txBox="true"/>
          <p:nvPr/>
        </p:nvSpPr>
        <p:spPr>
          <a:xfrm rot="0">
            <a:off x="1545129" y="4765098"/>
            <a:ext cx="15568820" cy="2744393"/>
          </a:xfrm>
          <a:prstGeom prst="rect">
            <a:avLst/>
          </a:prstGeom>
        </p:spPr>
        <p:txBody>
          <a:bodyPr anchor="t" rtlCol="false" tIns="0" lIns="0" bIns="0" rIns="0">
            <a:spAutoFit/>
          </a:bodyPr>
          <a:lstStyle/>
          <a:p>
            <a:pPr algn="l" marL="676110" indent="-338055" lvl="1">
              <a:lnSpc>
                <a:spcPts val="4384"/>
              </a:lnSpc>
              <a:buFont typeface="Arial"/>
              <a:buChar char="•"/>
            </a:pPr>
            <a:r>
              <a:rPr lang="en-US" sz="3131">
                <a:solidFill>
                  <a:srgbClr val="53819B"/>
                </a:solidFill>
                <a:latin typeface="Aristotelica Pro"/>
                <a:ea typeface="Aristotelica Pro"/>
                <a:cs typeface="Aristotelica Pro"/>
                <a:sym typeface="Aristotelica Pro"/>
              </a:rPr>
              <a:t>Extend the core functionalities to include real-time ride matching, pricing algorithms, and trip tracking.</a:t>
            </a:r>
          </a:p>
          <a:p>
            <a:pPr algn="l" marL="676110" indent="-338055" lvl="1">
              <a:lnSpc>
                <a:spcPts val="4384"/>
              </a:lnSpc>
              <a:buFont typeface="Arial"/>
              <a:buChar char="•"/>
            </a:pPr>
            <a:r>
              <a:rPr lang="en-US" sz="3131">
                <a:solidFill>
                  <a:srgbClr val="53819B"/>
                </a:solidFill>
                <a:latin typeface="Aristotelica Pro"/>
                <a:ea typeface="Aristotelica Pro"/>
                <a:cs typeface="Aristotelica Pro"/>
                <a:sym typeface="Aristotelica Pro"/>
              </a:rPr>
              <a:t>Store completed trip details (e.g., location, destination, amount, and distance) for future reference and analytics.</a:t>
            </a:r>
          </a:p>
          <a:p>
            <a:pPr algn="l">
              <a:lnSpc>
                <a:spcPts val="4384"/>
              </a:lnSpc>
            </a:pPr>
          </a:p>
        </p:txBody>
      </p:sp>
      <p:sp>
        <p:nvSpPr>
          <p:cNvPr name="Freeform 4" id="4"/>
          <p:cNvSpPr/>
          <p:nvPr/>
        </p:nvSpPr>
        <p:spPr>
          <a:xfrm flipH="true" flipV="true" rot="-751648">
            <a:off x="17009426" y="-2992357"/>
            <a:ext cx="14182710" cy="6678767"/>
          </a:xfrm>
          <a:custGeom>
            <a:avLst/>
            <a:gdLst/>
            <a:ahLst/>
            <a:cxnLst/>
            <a:rect r="r" b="b" t="t" l="l"/>
            <a:pathLst>
              <a:path h="6678767" w="14182710">
                <a:moveTo>
                  <a:pt x="14182709" y="6678767"/>
                </a:moveTo>
                <a:lnTo>
                  <a:pt x="0" y="6678767"/>
                </a:lnTo>
                <a:lnTo>
                  <a:pt x="0" y="0"/>
                </a:lnTo>
                <a:lnTo>
                  <a:pt x="14182709" y="0"/>
                </a:lnTo>
                <a:lnTo>
                  <a:pt x="14182709"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800328" y="8833936"/>
            <a:ext cx="18073735" cy="8511086"/>
          </a:xfrm>
          <a:custGeom>
            <a:avLst/>
            <a:gdLst/>
            <a:ahLst/>
            <a:cxnLst/>
            <a:rect r="r" b="b" t="t" l="l"/>
            <a:pathLst>
              <a:path h="8511086" w="18073735">
                <a:moveTo>
                  <a:pt x="0" y="0"/>
                </a:moveTo>
                <a:lnTo>
                  <a:pt x="18073735" y="0"/>
                </a:lnTo>
                <a:lnTo>
                  <a:pt x="18073735" y="8511086"/>
                </a:lnTo>
                <a:lnTo>
                  <a:pt x="0" y="85110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true" rot="750774">
            <a:off x="-12830214" y="-2992357"/>
            <a:ext cx="14182710" cy="6678767"/>
          </a:xfrm>
          <a:custGeom>
            <a:avLst/>
            <a:gdLst/>
            <a:ahLst/>
            <a:cxnLst/>
            <a:rect r="r" b="b" t="t" l="l"/>
            <a:pathLst>
              <a:path h="6678767" w="14182710">
                <a:moveTo>
                  <a:pt x="0" y="6678767"/>
                </a:moveTo>
                <a:lnTo>
                  <a:pt x="14182710" y="6678767"/>
                </a:lnTo>
                <a:lnTo>
                  <a:pt x="14182710" y="0"/>
                </a:lnTo>
                <a:lnTo>
                  <a:pt x="0" y="0"/>
                </a:lnTo>
                <a:lnTo>
                  <a:pt x="0" y="66787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4014593" y="8833936"/>
            <a:ext cx="18073735" cy="8511086"/>
          </a:xfrm>
          <a:custGeom>
            <a:avLst/>
            <a:gdLst/>
            <a:ahLst/>
            <a:cxnLst/>
            <a:rect r="r" b="b" t="t" l="l"/>
            <a:pathLst>
              <a:path h="8511086" w="18073735">
                <a:moveTo>
                  <a:pt x="18073735" y="0"/>
                </a:moveTo>
                <a:lnTo>
                  <a:pt x="0" y="0"/>
                </a:lnTo>
                <a:lnTo>
                  <a:pt x="0" y="8511086"/>
                </a:lnTo>
                <a:lnTo>
                  <a:pt x="18073735" y="8511086"/>
                </a:lnTo>
                <a:lnTo>
                  <a:pt x="1807373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4766128">
            <a:off x="965127" y="-2060816"/>
            <a:ext cx="5273631" cy="2905291"/>
          </a:xfrm>
          <a:custGeom>
            <a:avLst/>
            <a:gdLst/>
            <a:ahLst/>
            <a:cxnLst/>
            <a:rect r="r" b="b" t="t" l="l"/>
            <a:pathLst>
              <a:path h="2905291" w="5273631">
                <a:moveTo>
                  <a:pt x="0" y="0"/>
                </a:moveTo>
                <a:lnTo>
                  <a:pt x="5273631" y="0"/>
                </a:lnTo>
                <a:lnTo>
                  <a:pt x="5273631"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true" rot="-5838725">
            <a:off x="12040673" y="-2002621"/>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4766128">
            <a:off x="-1608116" y="9703164"/>
            <a:ext cx="5273631" cy="2905291"/>
          </a:xfrm>
          <a:custGeom>
            <a:avLst/>
            <a:gdLst/>
            <a:ahLst/>
            <a:cxnLst/>
            <a:rect r="r" b="b" t="t" l="l"/>
            <a:pathLst>
              <a:path h="2905291" w="5273631">
                <a:moveTo>
                  <a:pt x="0" y="0"/>
                </a:moveTo>
                <a:lnTo>
                  <a:pt x="5273632" y="0"/>
                </a:lnTo>
                <a:lnTo>
                  <a:pt x="5273632" y="2905291"/>
                </a:lnTo>
                <a:lnTo>
                  <a:pt x="0" y="290529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true" rot="-5838725">
            <a:off x="14477133" y="9761359"/>
            <a:ext cx="5273631" cy="2905291"/>
          </a:xfrm>
          <a:custGeom>
            <a:avLst/>
            <a:gdLst/>
            <a:ahLst/>
            <a:cxnLst/>
            <a:rect r="r" b="b" t="t" l="l"/>
            <a:pathLst>
              <a:path h="2905291" w="5273631">
                <a:moveTo>
                  <a:pt x="0" y="2905291"/>
                </a:moveTo>
                <a:lnTo>
                  <a:pt x="5273631" y="2905291"/>
                </a:lnTo>
                <a:lnTo>
                  <a:pt x="5273631" y="0"/>
                </a:lnTo>
                <a:lnTo>
                  <a:pt x="0" y="0"/>
                </a:lnTo>
                <a:lnTo>
                  <a:pt x="0" y="2905291"/>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2" id="12"/>
          <p:cNvSpPr txBox="true"/>
          <p:nvPr/>
        </p:nvSpPr>
        <p:spPr>
          <a:xfrm rot="0">
            <a:off x="1343841" y="3510863"/>
            <a:ext cx="10232115" cy="1535573"/>
          </a:xfrm>
          <a:prstGeom prst="rect">
            <a:avLst/>
          </a:prstGeom>
        </p:spPr>
        <p:txBody>
          <a:bodyPr anchor="t" rtlCol="false" tIns="0" lIns="0" bIns="0" rIns="0">
            <a:spAutoFit/>
          </a:bodyPr>
          <a:lstStyle/>
          <a:p>
            <a:pPr algn="ctr">
              <a:lnSpc>
                <a:spcPts val="6187"/>
              </a:lnSpc>
            </a:pPr>
            <a:r>
              <a:rPr lang="en-US" sz="4419" b="true">
                <a:solidFill>
                  <a:srgbClr val="133B52"/>
                </a:solidFill>
                <a:latin typeface="Aristotelica Pro Bold"/>
                <a:ea typeface="Aristotelica Pro Bold"/>
                <a:cs typeface="Aristotelica Pro Bold"/>
                <a:sym typeface="Aristotelica Pro Bold"/>
              </a:rPr>
              <a:t>5.Integration with Ride-Sharing Features:</a:t>
            </a:r>
          </a:p>
          <a:p>
            <a:pPr algn="ctr">
              <a:lnSpc>
                <a:spcPts val="6187"/>
              </a:lnSpc>
            </a:pPr>
          </a:p>
        </p:txBody>
      </p:sp>
      <p:sp>
        <p:nvSpPr>
          <p:cNvPr name="TextBox 13" id="1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DAGXu5WtsJ8</dc:identifier>
  <dcterms:modified xsi:type="dcterms:W3CDTF">2011-08-01T06:04:30Z</dcterms:modified>
  <cp:revision>1</cp:revision>
  <dc:title>Ride Sharing App</dc:title>
</cp:coreProperties>
</file>