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98A4C-BE8F-40AC-8AE1-C8FD874AA700}" v="17" dt="2023-08-29T08:53:44.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PRATAP SINGH RATHORE" userId="61802c2ce8a088ee" providerId="LiveId" clId="{AD998A4C-BE8F-40AC-8AE1-C8FD874AA700}"/>
    <pc:docChg chg="modSld">
      <pc:chgData name="KARAN PRATAP SINGH RATHORE" userId="61802c2ce8a088ee" providerId="LiveId" clId="{AD998A4C-BE8F-40AC-8AE1-C8FD874AA700}" dt="2023-08-29T08:53:44.740" v="17" actId="20577"/>
      <pc:docMkLst>
        <pc:docMk/>
      </pc:docMkLst>
      <pc:sldChg chg="modSp mod">
        <pc:chgData name="KARAN PRATAP SINGH RATHORE" userId="61802c2ce8a088ee" providerId="LiveId" clId="{AD998A4C-BE8F-40AC-8AE1-C8FD874AA700}" dt="2023-08-29T08:39:05.565" v="0" actId="14100"/>
        <pc:sldMkLst>
          <pc:docMk/>
          <pc:sldMk cId="3007322120" sldId="261"/>
        </pc:sldMkLst>
        <pc:spChg chg="mod">
          <ac:chgData name="KARAN PRATAP SINGH RATHORE" userId="61802c2ce8a088ee" providerId="LiveId" clId="{AD998A4C-BE8F-40AC-8AE1-C8FD874AA700}" dt="2023-08-29T08:39:05.565" v="0" actId="14100"/>
          <ac:spMkLst>
            <pc:docMk/>
            <pc:sldMk cId="3007322120" sldId="261"/>
            <ac:spMk id="3" creationId="{5B792D81-0460-B370-05B5-0A0FCBF958DC}"/>
          </ac:spMkLst>
        </pc:spChg>
      </pc:sldChg>
      <pc:sldChg chg="modSp">
        <pc:chgData name="KARAN PRATAP SINGH RATHORE" userId="61802c2ce8a088ee" providerId="LiveId" clId="{AD998A4C-BE8F-40AC-8AE1-C8FD874AA700}" dt="2023-08-29T08:53:44.740" v="17" actId="20577"/>
        <pc:sldMkLst>
          <pc:docMk/>
          <pc:sldMk cId="1579135908" sldId="265"/>
        </pc:sldMkLst>
        <pc:spChg chg="mod">
          <ac:chgData name="KARAN PRATAP SINGH RATHORE" userId="61802c2ce8a088ee" providerId="LiveId" clId="{AD998A4C-BE8F-40AC-8AE1-C8FD874AA700}" dt="2023-08-29T08:53:44.740" v="17" actId="20577"/>
          <ac:spMkLst>
            <pc:docMk/>
            <pc:sldMk cId="1579135908" sldId="265"/>
            <ac:spMk id="7" creationId="{8458534D-BE45-3D79-0366-2E41B87D9B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310197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1EBE3-BD54-49E8-8893-6EBCEC79991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233582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185327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26084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230163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317658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363964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80035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20470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216494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1EBE3-BD54-49E8-8893-6EBCEC79991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99622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1EBE3-BD54-49E8-8893-6EBCEC79991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90141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1EBE3-BD54-49E8-8893-6EBCEC799910}"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17642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1EBE3-BD54-49E8-8893-6EBCEC799910}"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9499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1EBE3-BD54-49E8-8893-6EBCEC799910}"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263851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1EBE3-BD54-49E8-8893-6EBCEC79991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8708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1EBE3-BD54-49E8-8893-6EBCEC79991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2EA35-8771-4AC7-AEE4-AD3B6EDCF094}" type="slidenum">
              <a:rPr lang="en-IN" smtClean="0"/>
              <a:t>‹#›</a:t>
            </a:fld>
            <a:endParaRPr lang="en-IN"/>
          </a:p>
        </p:txBody>
      </p:sp>
    </p:spTree>
    <p:extLst>
      <p:ext uri="{BB962C8B-B14F-4D97-AF65-F5344CB8AC3E}">
        <p14:creationId xmlns:p14="http://schemas.microsoft.com/office/powerpoint/2010/main" val="13446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11EBE3-BD54-49E8-8893-6EBCEC799910}" type="datetimeFigureOut">
              <a:rPr lang="en-IN" smtClean="0"/>
              <a:t>29-08-2023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02EA35-8771-4AC7-AEE4-AD3B6EDCF094}" type="slidenum">
              <a:rPr lang="en-IN" smtClean="0"/>
              <a:t>‹#›</a:t>
            </a:fld>
            <a:endParaRPr lang="en-IN"/>
          </a:p>
        </p:txBody>
      </p:sp>
    </p:spTree>
    <p:extLst>
      <p:ext uri="{BB962C8B-B14F-4D97-AF65-F5344CB8AC3E}">
        <p14:creationId xmlns:p14="http://schemas.microsoft.com/office/powerpoint/2010/main" val="117530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E9CBFB-FD3C-36DA-9D10-E5576CFD47C8}"/>
              </a:ext>
            </a:extLst>
          </p:cNvPr>
          <p:cNvPicPr>
            <a:picLocks noChangeAspect="1"/>
          </p:cNvPicPr>
          <p:nvPr/>
        </p:nvPicPr>
        <p:blipFill>
          <a:blip r:embed="rId2"/>
          <a:stretch>
            <a:fillRect/>
          </a:stretch>
        </p:blipFill>
        <p:spPr>
          <a:xfrm>
            <a:off x="4086225" y="1247775"/>
            <a:ext cx="6962775" cy="3914775"/>
          </a:xfrm>
          <a:prstGeom prst="rect">
            <a:avLst/>
          </a:prstGeom>
        </p:spPr>
      </p:pic>
      <p:sp>
        <p:nvSpPr>
          <p:cNvPr id="8" name="TextBox 7">
            <a:extLst>
              <a:ext uri="{FF2B5EF4-FFF2-40B4-BE49-F238E27FC236}">
                <a16:creationId xmlns:a16="http://schemas.microsoft.com/office/drawing/2014/main" id="{6EFF202B-13CE-8455-E673-D29A7D1F58FE}"/>
              </a:ext>
            </a:extLst>
          </p:cNvPr>
          <p:cNvSpPr txBox="1"/>
          <p:nvPr/>
        </p:nvSpPr>
        <p:spPr>
          <a:xfrm>
            <a:off x="7044612" y="6488668"/>
            <a:ext cx="5859624" cy="369332"/>
          </a:xfrm>
          <a:prstGeom prst="rect">
            <a:avLst/>
          </a:prstGeom>
          <a:noFill/>
        </p:spPr>
        <p:txBody>
          <a:bodyPr wrap="square" rtlCol="0">
            <a:spAutoFit/>
          </a:bodyPr>
          <a:lstStyle/>
          <a:p>
            <a:r>
              <a:rPr lang="en-IN" b="1" dirty="0">
                <a:solidFill>
                  <a:schemeClr val="bg2">
                    <a:lumMod val="50000"/>
                  </a:schemeClr>
                </a:solidFill>
                <a:latin typeface="Algerian" panose="04020705040A02060702" pitchFamily="82" charset="0"/>
              </a:rPr>
              <a:t>DESIGN CREDIT COURSE UNDER VIKKY ANAND</a:t>
            </a:r>
          </a:p>
        </p:txBody>
      </p:sp>
    </p:spTree>
    <p:extLst>
      <p:ext uri="{BB962C8B-B14F-4D97-AF65-F5344CB8AC3E}">
        <p14:creationId xmlns:p14="http://schemas.microsoft.com/office/powerpoint/2010/main" val="12446853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E1DCA6-5377-F6BF-6F98-396BFDF7982A}"/>
              </a:ext>
            </a:extLst>
          </p:cNvPr>
          <p:cNvSpPr txBox="1"/>
          <p:nvPr/>
        </p:nvSpPr>
        <p:spPr>
          <a:xfrm>
            <a:off x="2324100" y="0"/>
            <a:ext cx="8239125" cy="400110"/>
          </a:xfrm>
          <a:prstGeom prst="rect">
            <a:avLst/>
          </a:prstGeom>
          <a:noFill/>
        </p:spPr>
        <p:txBody>
          <a:bodyPr wrap="square" rtlCol="0">
            <a:spAutoFit/>
          </a:bodyPr>
          <a:lstStyle/>
          <a:p>
            <a:r>
              <a:rPr lang="en-US" sz="2000" dirty="0">
                <a:solidFill>
                  <a:schemeClr val="accent2">
                    <a:lumMod val="50000"/>
                  </a:schemeClr>
                </a:solidFill>
              </a:rPr>
              <a:t>3)</a:t>
            </a:r>
            <a:r>
              <a:rPr lang="en-US" sz="2000" b="1" dirty="0">
                <a:solidFill>
                  <a:schemeClr val="accent2">
                    <a:lumMod val="50000"/>
                  </a:schemeClr>
                </a:solidFill>
                <a:latin typeface="Arial Black" panose="020B0A04020102020204" pitchFamily="34" charset="0"/>
              </a:rPr>
              <a:t>Influences of PAC on the characteristics of permeation</a:t>
            </a:r>
            <a:r>
              <a:rPr lang="en-US" sz="2000" dirty="0"/>
              <a:t>)</a:t>
            </a:r>
            <a:endParaRPr lang="en-IN" sz="2000" b="1" dirty="0">
              <a:solidFill>
                <a:schemeClr val="accent2">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8458534D-BE45-3D79-0366-2E41B87D9BB6}"/>
              </a:ext>
            </a:extLst>
          </p:cNvPr>
          <p:cNvSpPr txBox="1"/>
          <p:nvPr/>
        </p:nvSpPr>
        <p:spPr>
          <a:xfrm>
            <a:off x="1628775" y="400110"/>
            <a:ext cx="4629150" cy="3539430"/>
          </a:xfrm>
          <a:prstGeom prst="rect">
            <a:avLst/>
          </a:prstGeom>
          <a:noFill/>
        </p:spPr>
        <p:txBody>
          <a:bodyPr wrap="square" rtlCol="0">
            <a:spAutoFit/>
          </a:bodyPr>
          <a:lstStyle/>
          <a:p>
            <a:pPr algn="l"/>
            <a:r>
              <a:rPr lang="en-US" sz="1400" b="1" i="0" dirty="0">
                <a:effectLst/>
                <a:latin typeface="Arial Black" panose="020B0A04020102020204" pitchFamily="34" charset="0"/>
              </a:rPr>
              <a:t>Influences of PAC on TMP Variations:</a:t>
            </a:r>
          </a:p>
          <a:p>
            <a:pPr algn="l">
              <a:buFont typeface="Arial" panose="020B0604020202020204" pitchFamily="34" charset="0"/>
              <a:buChar char="•"/>
            </a:pPr>
            <a:r>
              <a:rPr lang="en-US" sz="1400" b="0" i="0" dirty="0">
                <a:solidFill>
                  <a:schemeClr val="tx2">
                    <a:lumMod val="75000"/>
                    <a:lumOff val="25000"/>
                  </a:schemeClr>
                </a:solidFill>
                <a:effectLst/>
                <a:latin typeface="Söhne"/>
              </a:rPr>
              <a:t>TMP (Transmembrane Pressure) is crucial for evaluating MBR performance.</a:t>
            </a:r>
          </a:p>
          <a:p>
            <a:pPr algn="l">
              <a:buFont typeface="Arial" panose="020B0604020202020204" pitchFamily="34" charset="0"/>
              <a:buChar char="•"/>
            </a:pPr>
            <a:r>
              <a:rPr lang="en-US" sz="1400" b="0" i="0" dirty="0">
                <a:solidFill>
                  <a:schemeClr val="tx2">
                    <a:lumMod val="75000"/>
                    <a:lumOff val="25000"/>
                  </a:schemeClr>
                </a:solidFill>
                <a:effectLst/>
                <a:latin typeface="Söhne"/>
              </a:rPr>
              <a:t>Effects of 4 g/L PAC on </a:t>
            </a:r>
            <a:r>
              <a:rPr lang="en-US" sz="1400" b="0" i="0">
                <a:solidFill>
                  <a:schemeClr val="tx2">
                    <a:lumMod val="75000"/>
                    <a:lumOff val="25000"/>
                  </a:schemeClr>
                </a:solidFill>
                <a:effectLst/>
                <a:latin typeface="Söhne"/>
              </a:rPr>
              <a:t>TMP variations.</a:t>
            </a:r>
            <a:endParaRPr lang="en-US" sz="1400" b="0" i="0" dirty="0">
              <a:solidFill>
                <a:schemeClr val="tx2">
                  <a:lumMod val="75000"/>
                  <a:lumOff val="25000"/>
                </a:schemeClr>
              </a:solidFill>
              <a:effectLst/>
              <a:latin typeface="Söhne"/>
            </a:endParaRPr>
          </a:p>
          <a:p>
            <a:pPr algn="l">
              <a:buFont typeface="Arial" panose="020B0604020202020204" pitchFamily="34" charset="0"/>
              <a:buChar char="•"/>
            </a:pPr>
            <a:r>
              <a:rPr lang="en-US" sz="1400" b="0" i="0" dirty="0">
                <a:solidFill>
                  <a:schemeClr val="tx2">
                    <a:lumMod val="75000"/>
                    <a:lumOff val="25000"/>
                  </a:schemeClr>
                </a:solidFill>
                <a:effectLst/>
                <a:latin typeface="Söhne"/>
              </a:rPr>
              <a:t>Initial 20 days: Slight TMP difference between SMBR and MBR–PAC due to pore blocking resistance dominated by solutes and colloid.</a:t>
            </a:r>
          </a:p>
          <a:p>
            <a:pPr algn="l">
              <a:buFont typeface="Arial" panose="020B0604020202020204" pitchFamily="34" charset="0"/>
              <a:buChar char="•"/>
            </a:pPr>
            <a:r>
              <a:rPr lang="en-US" sz="1400" b="0" i="0" dirty="0">
                <a:solidFill>
                  <a:schemeClr val="tx2">
                    <a:lumMod val="75000"/>
                    <a:lumOff val="25000"/>
                  </a:schemeClr>
                </a:solidFill>
                <a:effectLst/>
                <a:latin typeface="Söhne"/>
              </a:rPr>
              <a:t>After day 20: SMBR reached TMP of 6.0 kPa in 10 days, MBR–PAC took 25 days.</a:t>
            </a:r>
          </a:p>
          <a:p>
            <a:pPr algn="l">
              <a:buFont typeface="Arial" panose="020B0604020202020204" pitchFamily="34" charset="0"/>
              <a:buChar char="•"/>
            </a:pPr>
            <a:r>
              <a:rPr lang="en-US" sz="1400" b="0" i="0" dirty="0">
                <a:solidFill>
                  <a:schemeClr val="tx2">
                    <a:lumMod val="75000"/>
                    <a:lumOff val="25000"/>
                  </a:schemeClr>
                </a:solidFill>
                <a:effectLst/>
                <a:latin typeface="Söhne"/>
              </a:rPr>
              <a:t>PAC effects: Promoted coagulation, migration of larger particles, and slight TMP increase.</a:t>
            </a:r>
          </a:p>
          <a:p>
            <a:pPr algn="l">
              <a:buFont typeface="Arial" panose="020B0604020202020204" pitchFamily="34" charset="0"/>
              <a:buChar char="•"/>
            </a:pPr>
            <a:r>
              <a:rPr lang="en-US" sz="1400" b="0" i="0" dirty="0">
                <a:solidFill>
                  <a:schemeClr val="tx2">
                    <a:lumMod val="75000"/>
                    <a:lumOff val="25000"/>
                  </a:schemeClr>
                </a:solidFill>
                <a:effectLst/>
                <a:latin typeface="Söhne"/>
              </a:rPr>
              <a:t>PAC influence on </a:t>
            </a:r>
            <a:r>
              <a:rPr lang="en-US" sz="1400" b="0" i="0" dirty="0" err="1">
                <a:solidFill>
                  <a:schemeClr val="tx2">
                    <a:lumMod val="75000"/>
                    <a:lumOff val="25000"/>
                  </a:schemeClr>
                </a:solidFill>
                <a:effectLst/>
                <a:latin typeface="Söhne"/>
              </a:rPr>
              <a:t>sEPS</a:t>
            </a:r>
            <a:r>
              <a:rPr lang="en-US" sz="1400" b="0" i="0" dirty="0">
                <a:solidFill>
                  <a:schemeClr val="tx2">
                    <a:lumMod val="75000"/>
                    <a:lumOff val="25000"/>
                  </a:schemeClr>
                </a:solidFill>
                <a:effectLst/>
                <a:latin typeface="Söhne"/>
              </a:rPr>
              <a:t> (Soluble Extracellular Polymeric Substances) composition affected biofilm formation and membrane fouling.</a:t>
            </a:r>
          </a:p>
          <a:p>
            <a:pPr algn="l">
              <a:buFont typeface="Arial" panose="020B0604020202020204" pitchFamily="34" charset="0"/>
              <a:buChar char="•"/>
            </a:pPr>
            <a:r>
              <a:rPr lang="en-US" sz="1400" b="0" i="0" dirty="0">
                <a:solidFill>
                  <a:schemeClr val="tx2">
                    <a:lumMod val="75000"/>
                    <a:lumOff val="25000"/>
                  </a:schemeClr>
                </a:solidFill>
                <a:effectLst/>
                <a:latin typeface="Söhne"/>
              </a:rPr>
              <a:t>TMP decreased 34% in MBR–PAC after 50 days.</a:t>
            </a:r>
          </a:p>
          <a:p>
            <a:endParaRPr lang="en-IN" sz="1400" dirty="0"/>
          </a:p>
        </p:txBody>
      </p:sp>
      <p:sp>
        <p:nvSpPr>
          <p:cNvPr id="9" name="TextBox 8">
            <a:extLst>
              <a:ext uri="{FF2B5EF4-FFF2-40B4-BE49-F238E27FC236}">
                <a16:creationId xmlns:a16="http://schemas.microsoft.com/office/drawing/2014/main" id="{817D166C-267C-02D4-A89B-CBAA6D23071D}"/>
              </a:ext>
            </a:extLst>
          </p:cNvPr>
          <p:cNvSpPr txBox="1"/>
          <p:nvPr/>
        </p:nvSpPr>
        <p:spPr>
          <a:xfrm>
            <a:off x="6096000" y="400110"/>
            <a:ext cx="6096000" cy="2031325"/>
          </a:xfrm>
          <a:prstGeom prst="rect">
            <a:avLst/>
          </a:prstGeom>
          <a:noFill/>
        </p:spPr>
        <p:txBody>
          <a:bodyPr wrap="square">
            <a:spAutoFit/>
          </a:bodyPr>
          <a:lstStyle/>
          <a:p>
            <a:pPr algn="l"/>
            <a:r>
              <a:rPr lang="en-IN" b="1" i="0" dirty="0">
                <a:effectLst/>
                <a:latin typeface="Arial Black" panose="020B0A04020102020204" pitchFamily="34" charset="0"/>
              </a:rPr>
              <a:t>Membrane Fouling Analysis</a:t>
            </a:r>
            <a:r>
              <a:rPr lang="en-IN" b="1" i="0" dirty="0">
                <a:effectLst/>
                <a:latin typeface="Söhne"/>
              </a:rPr>
              <a:t>:</a:t>
            </a:r>
            <a:endParaRPr lang="en-IN" b="0" i="0" dirty="0">
              <a:effectLst/>
              <a:latin typeface="Söhne"/>
            </a:endParaRPr>
          </a:p>
          <a:p>
            <a:pPr algn="l">
              <a:buFont typeface="Arial" panose="020B0604020202020204" pitchFamily="34" charset="0"/>
              <a:buChar char="•"/>
            </a:pPr>
            <a:r>
              <a:rPr lang="en-IN" b="0" i="0" dirty="0">
                <a:solidFill>
                  <a:schemeClr val="tx2">
                    <a:lumMod val="75000"/>
                    <a:lumOff val="25000"/>
                  </a:schemeClr>
                </a:solidFill>
                <a:effectLst/>
                <a:latin typeface="Söhne"/>
              </a:rPr>
              <a:t>MBR–PAC in stages 1–3: Slight membrane fouling due to biodegradation of polysaccharides in </a:t>
            </a:r>
            <a:r>
              <a:rPr lang="en-IN" b="0" i="0" dirty="0" err="1">
                <a:solidFill>
                  <a:schemeClr val="tx2">
                    <a:lumMod val="75000"/>
                    <a:lumOff val="25000"/>
                  </a:schemeClr>
                </a:solidFill>
                <a:effectLst/>
                <a:latin typeface="Söhne"/>
              </a:rPr>
              <a:t>sEPS</a:t>
            </a:r>
            <a:r>
              <a:rPr lang="en-IN" b="0" i="0" dirty="0">
                <a:solidFill>
                  <a:schemeClr val="tx2">
                    <a:lumMod val="75000"/>
                    <a:lumOff val="25000"/>
                  </a:schemeClr>
                </a:solidFill>
                <a:effectLst/>
                <a:latin typeface="Söhne"/>
              </a:rPr>
              <a:t>.</a:t>
            </a:r>
          </a:p>
          <a:p>
            <a:pPr algn="l">
              <a:buFont typeface="Arial" panose="020B0604020202020204" pitchFamily="34" charset="0"/>
              <a:buChar char="•"/>
            </a:pPr>
            <a:r>
              <a:rPr lang="en-IN" b="0" i="0" dirty="0">
                <a:solidFill>
                  <a:schemeClr val="tx2">
                    <a:lumMod val="75000"/>
                    <a:lumOff val="25000"/>
                  </a:schemeClr>
                </a:solidFill>
                <a:effectLst/>
                <a:latin typeface="Söhne"/>
              </a:rPr>
              <a:t>Higher protein/polysaccharide ratio in MBR–PAC indicated higher hydrophobicity, contributing to fouling.</a:t>
            </a:r>
          </a:p>
          <a:p>
            <a:pPr algn="l">
              <a:buFont typeface="Arial" panose="020B0604020202020204" pitchFamily="34" charset="0"/>
              <a:buChar char="•"/>
            </a:pPr>
            <a:r>
              <a:rPr lang="en-IN" b="0" i="0" dirty="0">
                <a:solidFill>
                  <a:schemeClr val="tx2">
                    <a:lumMod val="75000"/>
                    <a:lumOff val="25000"/>
                  </a:schemeClr>
                </a:solidFill>
                <a:effectLst/>
                <a:latin typeface="Söhne"/>
              </a:rPr>
              <a:t>MBR–PAC </a:t>
            </a:r>
            <a:r>
              <a:rPr lang="en-IN" b="0" i="0" dirty="0" err="1">
                <a:solidFill>
                  <a:schemeClr val="tx2">
                    <a:lumMod val="75000"/>
                    <a:lumOff val="25000"/>
                  </a:schemeClr>
                </a:solidFill>
                <a:effectLst/>
                <a:latin typeface="Söhne"/>
              </a:rPr>
              <a:t>sEPS</a:t>
            </a:r>
            <a:r>
              <a:rPr lang="en-IN" b="0" i="0" dirty="0">
                <a:solidFill>
                  <a:schemeClr val="tx2">
                    <a:lumMod val="75000"/>
                    <a:lumOff val="25000"/>
                  </a:schemeClr>
                </a:solidFill>
                <a:effectLst/>
                <a:latin typeface="Söhne"/>
              </a:rPr>
              <a:t> concentration in stage 3 lower than SMBR (day 21–30), affecting TMP rise.</a:t>
            </a:r>
          </a:p>
        </p:txBody>
      </p:sp>
      <p:sp>
        <p:nvSpPr>
          <p:cNvPr id="11" name="TextBox 10">
            <a:extLst>
              <a:ext uri="{FF2B5EF4-FFF2-40B4-BE49-F238E27FC236}">
                <a16:creationId xmlns:a16="http://schemas.microsoft.com/office/drawing/2014/main" id="{5AECB0CD-A994-04BC-3D75-730EA09EBC95}"/>
              </a:ext>
            </a:extLst>
          </p:cNvPr>
          <p:cNvSpPr txBox="1"/>
          <p:nvPr/>
        </p:nvSpPr>
        <p:spPr>
          <a:xfrm>
            <a:off x="1628775" y="3868757"/>
            <a:ext cx="4476749" cy="2585323"/>
          </a:xfrm>
          <a:prstGeom prst="rect">
            <a:avLst/>
          </a:prstGeom>
          <a:noFill/>
        </p:spPr>
        <p:txBody>
          <a:bodyPr wrap="square">
            <a:spAutoFit/>
          </a:bodyPr>
          <a:lstStyle/>
          <a:p>
            <a:pPr algn="l"/>
            <a:r>
              <a:rPr lang="en-US" b="1" i="0" dirty="0">
                <a:effectLst/>
                <a:latin typeface="Arial Black" panose="020B0A04020102020204" pitchFamily="34" charset="0"/>
              </a:rPr>
              <a:t>TMP Rise-up Rate:</a:t>
            </a:r>
            <a:endParaRPr lang="en-US" b="0" i="0" dirty="0">
              <a:effectLst/>
              <a:latin typeface="Arial Black" panose="020B0A04020102020204" pitchFamily="34" charset="0"/>
            </a:endParaRPr>
          </a:p>
          <a:p>
            <a:pPr algn="l">
              <a:buFont typeface="Arial" panose="020B0604020202020204" pitchFamily="34" charset="0"/>
              <a:buChar char="•"/>
            </a:pPr>
            <a:r>
              <a:rPr lang="en-US" b="0" i="0" dirty="0">
                <a:solidFill>
                  <a:schemeClr val="tx2">
                    <a:lumMod val="75000"/>
                    <a:lumOff val="25000"/>
                  </a:schemeClr>
                </a:solidFill>
                <a:effectLst/>
                <a:latin typeface="Söhne"/>
              </a:rPr>
              <a:t>Rate of TMP rise-up (R1) in MBR–PAC stage 4 lower than SMBR (R2).</a:t>
            </a:r>
          </a:p>
          <a:p>
            <a:pPr algn="l">
              <a:buFont typeface="Arial" panose="020B0604020202020204" pitchFamily="34" charset="0"/>
              <a:buChar char="•"/>
            </a:pPr>
            <a:r>
              <a:rPr lang="en-US" b="0" i="0" dirty="0">
                <a:solidFill>
                  <a:schemeClr val="tx2">
                    <a:lumMod val="75000"/>
                    <a:lumOff val="25000"/>
                  </a:schemeClr>
                </a:solidFill>
                <a:effectLst/>
                <a:latin typeface="Söhne"/>
              </a:rPr>
              <a:t>Severe fouling in stage 5 led to significant increase in R1, reaching 1.5-fold enhancement compared to R2.</a:t>
            </a:r>
          </a:p>
          <a:p>
            <a:pPr algn="l">
              <a:buFont typeface="Arial" panose="020B0604020202020204" pitchFamily="34" charset="0"/>
              <a:buChar char="•"/>
            </a:pPr>
            <a:r>
              <a:rPr lang="en-US" b="0" i="0" dirty="0">
                <a:solidFill>
                  <a:schemeClr val="tx2">
                    <a:lumMod val="75000"/>
                    <a:lumOff val="25000"/>
                  </a:schemeClr>
                </a:solidFill>
                <a:effectLst/>
                <a:latin typeface="Söhne"/>
              </a:rPr>
              <a:t>Higher </a:t>
            </a:r>
            <a:r>
              <a:rPr lang="en-US" b="0" i="0" dirty="0" err="1">
                <a:solidFill>
                  <a:schemeClr val="tx2">
                    <a:lumMod val="75000"/>
                    <a:lumOff val="25000"/>
                  </a:schemeClr>
                </a:solidFill>
                <a:effectLst/>
                <a:latin typeface="Söhne"/>
              </a:rPr>
              <a:t>sEPS</a:t>
            </a:r>
            <a:r>
              <a:rPr lang="en-US" b="0" i="0" dirty="0">
                <a:solidFill>
                  <a:schemeClr val="tx2">
                    <a:lumMod val="75000"/>
                    <a:lumOff val="25000"/>
                  </a:schemeClr>
                </a:solidFill>
                <a:effectLst/>
                <a:latin typeface="Söhne"/>
              </a:rPr>
              <a:t> concentration and unique cake layer mechanism contributed to enhanced fouling.</a:t>
            </a:r>
          </a:p>
        </p:txBody>
      </p:sp>
      <p:cxnSp>
        <p:nvCxnSpPr>
          <p:cNvPr id="13" name="Straight Connector 12">
            <a:extLst>
              <a:ext uri="{FF2B5EF4-FFF2-40B4-BE49-F238E27FC236}">
                <a16:creationId xmlns:a16="http://schemas.microsoft.com/office/drawing/2014/main" id="{C0C7798C-B616-997D-53BC-D6A3859F023F}"/>
              </a:ext>
            </a:extLst>
          </p:cNvPr>
          <p:cNvCxnSpPr/>
          <p:nvPr/>
        </p:nvCxnSpPr>
        <p:spPr>
          <a:xfrm>
            <a:off x="1171575" y="3743325"/>
            <a:ext cx="11020425"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E3F7410F-B756-CE21-0519-12FFBC8FD582}"/>
              </a:ext>
            </a:extLst>
          </p:cNvPr>
          <p:cNvCxnSpPr/>
          <p:nvPr/>
        </p:nvCxnSpPr>
        <p:spPr>
          <a:xfrm>
            <a:off x="6096000" y="333375"/>
            <a:ext cx="9524" cy="6524625"/>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F4F8CA6-845D-F7CA-9F20-0B05AC2A771F}"/>
              </a:ext>
            </a:extLst>
          </p:cNvPr>
          <p:cNvSpPr txBox="1"/>
          <p:nvPr/>
        </p:nvSpPr>
        <p:spPr>
          <a:xfrm>
            <a:off x="6148389" y="3743325"/>
            <a:ext cx="6119812" cy="3139321"/>
          </a:xfrm>
          <a:prstGeom prst="rect">
            <a:avLst/>
          </a:prstGeom>
          <a:noFill/>
        </p:spPr>
        <p:txBody>
          <a:bodyPr wrap="square">
            <a:spAutoFit/>
          </a:bodyPr>
          <a:lstStyle/>
          <a:p>
            <a:pPr algn="l"/>
            <a:r>
              <a:rPr lang="en-US" b="1" i="0" dirty="0">
                <a:effectLst/>
                <a:latin typeface="Arial Black" panose="020B0A04020102020204" pitchFamily="34" charset="0"/>
              </a:rPr>
              <a:t>PAC Accumulation and C Element Distribution:</a:t>
            </a:r>
            <a:endParaRPr lang="en-US" b="0" i="0" dirty="0">
              <a:effectLst/>
              <a:latin typeface="Arial Black" panose="020B0A04020102020204" pitchFamily="34" charset="0"/>
            </a:endParaRPr>
          </a:p>
          <a:p>
            <a:pPr algn="l">
              <a:buFont typeface="Arial" panose="020B0604020202020204" pitchFamily="34" charset="0"/>
              <a:buChar char="•"/>
            </a:pPr>
            <a:r>
              <a:rPr lang="en-US" b="0" i="0" dirty="0">
                <a:solidFill>
                  <a:schemeClr val="tx2">
                    <a:lumMod val="75000"/>
                    <a:lumOff val="25000"/>
                  </a:schemeClr>
                </a:solidFill>
                <a:effectLst/>
                <a:latin typeface="Söhne"/>
              </a:rPr>
              <a:t>Increase in C element weight percent through membrane fouling depth indicated PAC accumulation.</a:t>
            </a:r>
          </a:p>
          <a:p>
            <a:pPr algn="l">
              <a:buFont typeface="Arial" panose="020B0604020202020204" pitchFamily="34" charset="0"/>
              <a:buChar char="•"/>
            </a:pPr>
            <a:r>
              <a:rPr lang="en-US" b="0" i="0" dirty="0">
                <a:solidFill>
                  <a:schemeClr val="tx2">
                    <a:lumMod val="75000"/>
                    <a:lumOff val="25000"/>
                  </a:schemeClr>
                </a:solidFill>
                <a:effectLst/>
                <a:latin typeface="Söhne"/>
              </a:rPr>
              <a:t>Dominant microbial attachment on PAC due to high PAC concentration.</a:t>
            </a:r>
          </a:p>
          <a:p>
            <a:pPr algn="l">
              <a:buFont typeface="Arial" panose="020B0604020202020204" pitchFamily="34" charset="0"/>
              <a:buChar char="•"/>
            </a:pPr>
            <a:r>
              <a:rPr lang="en-US" b="0" i="0" dirty="0">
                <a:solidFill>
                  <a:schemeClr val="tx2">
                    <a:lumMod val="75000"/>
                    <a:lumOff val="25000"/>
                  </a:schemeClr>
                </a:solidFill>
                <a:effectLst/>
                <a:latin typeface="Söhne"/>
              </a:rPr>
              <a:t>PAC likely trapped on membrane due to higher hydrophobicity than microbes.</a:t>
            </a:r>
          </a:p>
          <a:p>
            <a:pPr algn="l">
              <a:buFont typeface="Arial" panose="020B0604020202020204" pitchFamily="34" charset="0"/>
              <a:buChar char="•"/>
            </a:pPr>
            <a:r>
              <a:rPr lang="en-US" b="0" i="0" dirty="0">
                <a:solidFill>
                  <a:schemeClr val="tx2">
                    <a:lumMod val="75000"/>
                    <a:lumOff val="25000"/>
                  </a:schemeClr>
                </a:solidFill>
                <a:effectLst/>
                <a:latin typeface="Söhne"/>
              </a:rPr>
              <a:t>Initial cake layer formation involved PAC as support, delaying fouling progression.</a:t>
            </a:r>
          </a:p>
          <a:p>
            <a:pPr algn="l">
              <a:buFont typeface="Arial" panose="020B0604020202020204" pitchFamily="34" charset="0"/>
              <a:buChar char="•"/>
            </a:pPr>
            <a:r>
              <a:rPr lang="en-US" b="0" i="0" dirty="0">
                <a:solidFill>
                  <a:schemeClr val="tx2">
                    <a:lumMod val="75000"/>
                    <a:lumOff val="25000"/>
                  </a:schemeClr>
                </a:solidFill>
                <a:effectLst/>
                <a:latin typeface="Söhne"/>
              </a:rPr>
              <a:t>Long-term operation led to increased </a:t>
            </a:r>
            <a:r>
              <a:rPr lang="en-US" b="0" i="0" dirty="0" err="1">
                <a:solidFill>
                  <a:schemeClr val="tx2">
                    <a:lumMod val="75000"/>
                    <a:lumOff val="25000"/>
                  </a:schemeClr>
                </a:solidFill>
                <a:effectLst/>
                <a:latin typeface="Söhne"/>
              </a:rPr>
              <a:t>sEPS</a:t>
            </a:r>
            <a:r>
              <a:rPr lang="en-US" b="0" i="0" dirty="0">
                <a:solidFill>
                  <a:schemeClr val="tx2">
                    <a:lumMod val="75000"/>
                    <a:lumOff val="25000"/>
                  </a:schemeClr>
                </a:solidFill>
                <a:effectLst/>
                <a:latin typeface="Söhne"/>
              </a:rPr>
              <a:t>, enhancing PAC accumulation and causing secondary pore blocking.</a:t>
            </a:r>
          </a:p>
        </p:txBody>
      </p:sp>
    </p:spTree>
    <p:extLst>
      <p:ext uri="{BB962C8B-B14F-4D97-AF65-F5344CB8AC3E}">
        <p14:creationId xmlns:p14="http://schemas.microsoft.com/office/powerpoint/2010/main" val="15791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7"/>
                                        </p:tgtEl>
                                      </p:cBhvr>
                                    </p:animEffect>
                                    <p:animScale>
                                      <p:cBhvr>
                                        <p:cTn id="18" dur="250" autoRev="1" fill="hold"/>
                                        <p:tgtEl>
                                          <p:spTgt spid="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down)">
                                      <p:cBhvr>
                                        <p:cTn id="30" dur="500"/>
                                        <p:tgtEl>
                                          <p:spTgt spid="11">
                                            <p:txEl>
                                              <p:pRg st="0" end="0"/>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wipe(down)">
                                      <p:cBhvr>
                                        <p:cTn id="33" dur="500"/>
                                        <p:tgtEl>
                                          <p:spTgt spid="11">
                                            <p:txEl>
                                              <p:pRg st="1" end="1"/>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down)">
                                      <p:cBhvr>
                                        <p:cTn id="36" dur="500"/>
                                        <p:tgtEl>
                                          <p:spTgt spid="11">
                                            <p:txEl>
                                              <p:pRg st="2" end="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Effect transition="in" filter="wipe(down)">
                                      <p:cBhvr>
                                        <p:cTn id="39" dur="500"/>
                                        <p:tgtEl>
                                          <p:spTgt spid="11">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44" dur="500"/>
                                        <p:tgtEl>
                                          <p:spTgt spid="17">
                                            <p:txEl>
                                              <p:pRg st="0" end="0"/>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47" dur="500"/>
                                        <p:tgtEl>
                                          <p:spTgt spid="17">
                                            <p:txEl>
                                              <p:pRg st="1" end="1"/>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50" dur="500"/>
                                        <p:tgtEl>
                                          <p:spTgt spid="17">
                                            <p:txEl>
                                              <p:pRg st="2" end="2"/>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53" dur="500"/>
                                        <p:tgtEl>
                                          <p:spTgt spid="17">
                                            <p:txEl>
                                              <p:pRg st="3" end="3"/>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17">
                                            <p:txEl>
                                              <p:pRg st="4" end="4"/>
                                            </p:txEl>
                                          </p:spTgt>
                                        </p:tgtEl>
                                        <p:attrNameLst>
                                          <p:attrName>style.visibility</p:attrName>
                                        </p:attrNameLst>
                                      </p:cBhvr>
                                      <p:to>
                                        <p:strVal val="visible"/>
                                      </p:to>
                                    </p:set>
                                    <p:animEffect transition="in" filter="randombar(horizontal)">
                                      <p:cBhvr>
                                        <p:cTn id="56" dur="500"/>
                                        <p:tgtEl>
                                          <p:spTgt spid="17">
                                            <p:txEl>
                                              <p:pRg st="4" end="4"/>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17">
                                            <p:txEl>
                                              <p:pRg st="5" end="5"/>
                                            </p:txEl>
                                          </p:spTgt>
                                        </p:tgtEl>
                                        <p:attrNameLst>
                                          <p:attrName>style.visibility</p:attrName>
                                        </p:attrNameLst>
                                      </p:cBhvr>
                                      <p:to>
                                        <p:strVal val="visible"/>
                                      </p:to>
                                    </p:set>
                                    <p:animEffect transition="in" filter="randombar(horizontal)">
                                      <p:cBhvr>
                                        <p:cTn id="59"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DC8F-2541-4E25-BC03-6CC7CF4E8282}"/>
              </a:ext>
            </a:extLst>
          </p:cNvPr>
          <p:cNvSpPr>
            <a:spLocks noGrp="1"/>
          </p:cNvSpPr>
          <p:nvPr>
            <p:ph type="title"/>
          </p:nvPr>
        </p:nvSpPr>
        <p:spPr>
          <a:xfrm>
            <a:off x="1436686" y="2438400"/>
            <a:ext cx="10018713" cy="1752599"/>
          </a:xfrm>
        </p:spPr>
        <p:txBody>
          <a:bodyPr>
            <a:normAutofit/>
          </a:bodyPr>
          <a:lstStyle/>
          <a:p>
            <a:r>
              <a:rPr lang="en-IN" sz="4800" dirty="0">
                <a:solidFill>
                  <a:srgbClr val="FF7C80"/>
                </a:solidFill>
                <a:latin typeface="Arial Black" panose="020B0A04020102020204" pitchFamily="34" charset="0"/>
              </a:rPr>
              <a:t>THANKS</a:t>
            </a:r>
          </a:p>
        </p:txBody>
      </p:sp>
      <p:sp>
        <p:nvSpPr>
          <p:cNvPr id="3" name="Content Placeholder 2">
            <a:extLst>
              <a:ext uri="{FF2B5EF4-FFF2-40B4-BE49-F238E27FC236}">
                <a16:creationId xmlns:a16="http://schemas.microsoft.com/office/drawing/2014/main" id="{AC88FC53-D7CC-D861-F364-4559F7BFD09C}"/>
              </a:ext>
            </a:extLst>
          </p:cNvPr>
          <p:cNvSpPr>
            <a:spLocks noGrp="1"/>
          </p:cNvSpPr>
          <p:nvPr>
            <p:ph idx="1"/>
          </p:nvPr>
        </p:nvSpPr>
        <p:spPr>
          <a:xfrm>
            <a:off x="6981825" y="4267199"/>
            <a:ext cx="5286375" cy="3124201"/>
          </a:xfrm>
        </p:spPr>
        <p:txBody>
          <a:bodyPr>
            <a:normAutofit/>
          </a:bodyPr>
          <a:lstStyle/>
          <a:p>
            <a:r>
              <a:rPr lang="en-US" sz="1800" dirty="0">
                <a:solidFill>
                  <a:schemeClr val="bg2">
                    <a:lumMod val="75000"/>
                  </a:schemeClr>
                </a:solidFill>
              </a:rPr>
              <a:t>This work was supported by Sino-Dutch Research Program (SDRP: 2012-2016) and the independent subject sponsored by State Key Laboratory of Urban Water Resource and Environment, Harbin Institute of Technology (No. 2013DX10).</a:t>
            </a:r>
            <a:endParaRPr lang="en-IN" sz="1800" dirty="0">
              <a:solidFill>
                <a:schemeClr val="bg2">
                  <a:lumMod val="75000"/>
                </a:schemeClr>
              </a:solidFill>
            </a:endParaRPr>
          </a:p>
        </p:txBody>
      </p:sp>
    </p:spTree>
    <p:extLst>
      <p:ext uri="{BB962C8B-B14F-4D97-AF65-F5344CB8AC3E}">
        <p14:creationId xmlns:p14="http://schemas.microsoft.com/office/powerpoint/2010/main" val="299333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D215-8A5E-8D4A-133B-204655620605}"/>
              </a:ext>
            </a:extLst>
          </p:cNvPr>
          <p:cNvSpPr>
            <a:spLocks noGrp="1"/>
          </p:cNvSpPr>
          <p:nvPr>
            <p:ph type="title"/>
          </p:nvPr>
        </p:nvSpPr>
        <p:spPr>
          <a:xfrm>
            <a:off x="1086643" y="0"/>
            <a:ext cx="10018713" cy="954832"/>
          </a:xfrm>
        </p:spPr>
        <p:txBody>
          <a:bodyPr>
            <a:normAutofit/>
          </a:bodyPr>
          <a:lstStyle/>
          <a:p>
            <a:r>
              <a:rPr lang="en-IN" sz="4400" dirty="0">
                <a:solidFill>
                  <a:schemeClr val="bg2">
                    <a:lumMod val="75000"/>
                  </a:schemeClr>
                </a:solidFill>
                <a:latin typeface="Arial Black" panose="020B0A04020102020204" pitchFamily="34" charset="0"/>
              </a:rPr>
              <a:t>INTRO DUCTION</a:t>
            </a:r>
          </a:p>
        </p:txBody>
      </p:sp>
      <p:sp>
        <p:nvSpPr>
          <p:cNvPr id="3" name="Content Placeholder 2">
            <a:extLst>
              <a:ext uri="{FF2B5EF4-FFF2-40B4-BE49-F238E27FC236}">
                <a16:creationId xmlns:a16="http://schemas.microsoft.com/office/drawing/2014/main" id="{670C2137-7742-23FA-EAC2-2DA2E4459018}"/>
              </a:ext>
            </a:extLst>
          </p:cNvPr>
          <p:cNvSpPr>
            <a:spLocks noGrp="1"/>
          </p:cNvSpPr>
          <p:nvPr>
            <p:ph idx="1"/>
          </p:nvPr>
        </p:nvSpPr>
        <p:spPr>
          <a:xfrm>
            <a:off x="1643709" y="1552088"/>
            <a:ext cx="6801274" cy="4476750"/>
          </a:xfrm>
        </p:spPr>
        <p:txBody>
          <a:bodyPr>
            <a:normAutofit/>
          </a:bodyPr>
          <a:lstStyle/>
          <a:p>
            <a:r>
              <a:rPr lang="en-IN" sz="1600" dirty="0">
                <a:solidFill>
                  <a:schemeClr val="bg2">
                    <a:lumMod val="25000"/>
                  </a:schemeClr>
                </a:solidFill>
                <a:latin typeface="Arial" panose="020B0604020202020204" pitchFamily="34" charset="0"/>
                <a:cs typeface="Arial" panose="020B0604020202020204" pitchFamily="34" charset="0"/>
              </a:rPr>
              <a:t>CGW(coal gasification wastewater) contains high concentration of pollutants.</a:t>
            </a:r>
          </a:p>
          <a:p>
            <a:r>
              <a:rPr lang="en-IN" sz="1600" dirty="0">
                <a:solidFill>
                  <a:schemeClr val="bg2">
                    <a:lumMod val="25000"/>
                  </a:schemeClr>
                </a:solidFill>
                <a:latin typeface="Arial" panose="020B0604020202020204" pitchFamily="34" charset="0"/>
                <a:cs typeface="Arial" panose="020B0604020202020204" pitchFamily="34" charset="0"/>
              </a:rPr>
              <a:t>It causes severe deterioration of the environment.</a:t>
            </a:r>
          </a:p>
          <a:p>
            <a:r>
              <a:rPr lang="en-IN" sz="1600" dirty="0">
                <a:solidFill>
                  <a:schemeClr val="bg2">
                    <a:lumMod val="25000"/>
                  </a:schemeClr>
                </a:solidFill>
                <a:latin typeface="Arial" panose="020B0604020202020204" pitchFamily="34" charset="0"/>
                <a:cs typeface="Arial" panose="020B0604020202020204" pitchFamily="34" charset="0"/>
              </a:rPr>
              <a:t>It mainly comprises phenolic compounds, polycyclic aromatic hydrocarbons, nitrogenous heterocyclic compounds, cyanide, and thiocyanate.</a:t>
            </a:r>
          </a:p>
          <a:p>
            <a:r>
              <a:rPr lang="en-IN" sz="1600" dirty="0">
                <a:solidFill>
                  <a:schemeClr val="bg2">
                    <a:lumMod val="25000"/>
                  </a:schemeClr>
                </a:solidFill>
                <a:latin typeface="Arial" panose="020B0604020202020204" pitchFamily="34" charset="0"/>
                <a:cs typeface="Arial" panose="020B0604020202020204" pitchFamily="34" charset="0"/>
              </a:rPr>
              <a:t>ZLD-zero liquid discharge system is a wastewater management system that ensures no environmental CGW discharge.</a:t>
            </a:r>
          </a:p>
          <a:p>
            <a:r>
              <a:rPr lang="en-US" sz="1600" b="0" i="0" dirty="0">
                <a:solidFill>
                  <a:schemeClr val="bg2">
                    <a:lumMod val="25000"/>
                  </a:schemeClr>
                </a:solidFill>
                <a:effectLst/>
                <a:latin typeface="Arial" panose="020B0604020202020204" pitchFamily="34" charset="0"/>
                <a:cs typeface="Arial" panose="020B0604020202020204" pitchFamily="34" charset="0"/>
              </a:rPr>
              <a:t>UASB uses an anaerobic process while forming a blanket of granular sludge, which suspends in the tank. Wastewater flows upward through the veil and is processed (degraded) by the anaerobic microorganisms. The upward flow, combined with the settling action of gravity, suspends the blanket with the aid of flocculants.</a:t>
            </a:r>
            <a:endParaRPr lang="en-IN" sz="1600" dirty="0">
              <a:solidFill>
                <a:schemeClr val="bg2">
                  <a:lumMod val="25000"/>
                </a:schemeClr>
              </a:solidFill>
              <a:latin typeface="Arial" panose="020B0604020202020204" pitchFamily="34" charset="0"/>
              <a:cs typeface="Arial" panose="020B0604020202020204" pitchFamily="34" charset="0"/>
            </a:endParaRPr>
          </a:p>
        </p:txBody>
      </p:sp>
      <p:pic>
        <p:nvPicPr>
          <p:cNvPr id="1026" name="Picture 2" descr="Submerged MBR">
            <a:extLst>
              <a:ext uri="{FF2B5EF4-FFF2-40B4-BE49-F238E27FC236}">
                <a16:creationId xmlns:a16="http://schemas.microsoft.com/office/drawing/2014/main" id="{0ECFBC42-995B-BB07-EBED-962C1E89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0610" y="2461726"/>
            <a:ext cx="32670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18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C113-6152-396D-7C27-175892B777BD}"/>
              </a:ext>
            </a:extLst>
          </p:cNvPr>
          <p:cNvSpPr>
            <a:spLocks noGrp="1"/>
          </p:cNvSpPr>
          <p:nvPr>
            <p:ph type="title"/>
          </p:nvPr>
        </p:nvSpPr>
        <p:spPr>
          <a:xfrm>
            <a:off x="1341436" y="304800"/>
            <a:ext cx="10018713" cy="257175"/>
          </a:xfrm>
        </p:spPr>
        <p:txBody>
          <a:bodyPr>
            <a:normAutofit fontScale="90000"/>
          </a:bodyPr>
          <a:lstStyle/>
          <a:p>
            <a:r>
              <a:rPr lang="en-US" sz="2400" b="1" i="0" dirty="0">
                <a:solidFill>
                  <a:schemeClr val="bg2">
                    <a:lumMod val="25000"/>
                  </a:schemeClr>
                </a:solidFill>
                <a:effectLst/>
                <a:latin typeface="Söhne"/>
              </a:rPr>
              <a:t>Preferred Anaerobic and Aerobic Treatment Processes for Contaminated Groundwater</a:t>
            </a:r>
            <a:endParaRPr lang="en-IN" sz="2400" b="1" dirty="0">
              <a:solidFill>
                <a:schemeClr val="bg2">
                  <a:lumMod val="25000"/>
                </a:schemeClr>
              </a:solidFill>
            </a:endParaRPr>
          </a:p>
        </p:txBody>
      </p:sp>
      <p:sp>
        <p:nvSpPr>
          <p:cNvPr id="3" name="Content Placeholder 2">
            <a:extLst>
              <a:ext uri="{FF2B5EF4-FFF2-40B4-BE49-F238E27FC236}">
                <a16:creationId xmlns:a16="http://schemas.microsoft.com/office/drawing/2014/main" id="{AA2AA9C8-2785-CEF0-097B-403375A28E3C}"/>
              </a:ext>
            </a:extLst>
          </p:cNvPr>
          <p:cNvSpPr>
            <a:spLocks noGrp="1"/>
          </p:cNvSpPr>
          <p:nvPr>
            <p:ph idx="1"/>
          </p:nvPr>
        </p:nvSpPr>
        <p:spPr>
          <a:xfrm>
            <a:off x="1455735" y="2171699"/>
            <a:ext cx="10018713" cy="3124201"/>
          </a:xfrm>
        </p:spPr>
        <p:txBody>
          <a:bodyPr>
            <a:normAutofit fontScale="62500" lnSpcReduction="20000"/>
          </a:bodyPr>
          <a:lstStyle/>
          <a:p>
            <a:pPr algn="l">
              <a:buFont typeface="+mj-lt"/>
              <a:buAutoNum type="arabicPeriod"/>
            </a:pPr>
            <a:r>
              <a:rPr lang="en-US" sz="2600" b="1" i="0" dirty="0">
                <a:solidFill>
                  <a:schemeClr val="bg2">
                    <a:lumMod val="25000"/>
                  </a:schemeClr>
                </a:solidFill>
                <a:effectLst/>
                <a:latin typeface="Söhne"/>
              </a:rPr>
              <a:t>Preferred Anaerobic Process:</a:t>
            </a:r>
            <a:r>
              <a:rPr lang="en-US" sz="2600" b="0" i="0" dirty="0">
                <a:solidFill>
                  <a:schemeClr val="bg2">
                    <a:lumMod val="25000"/>
                  </a:schemeClr>
                </a:solidFill>
                <a:effectLst/>
                <a:latin typeface="Söhne"/>
              </a:rPr>
              <a:t> Anaerobic treatment processes have been preferred for treating CGW. The passage cites anaerobic processes like a two-continuous up-flow anaerobic sludge bed (UASB) system and a thermophilic anaerobic system as options for effective pollutant removal.</a:t>
            </a:r>
          </a:p>
          <a:p>
            <a:pPr algn="l">
              <a:buFont typeface="+mj-lt"/>
              <a:buAutoNum type="arabicPeriod"/>
            </a:pPr>
            <a:r>
              <a:rPr lang="en-US" sz="2600" b="1" i="0" dirty="0">
                <a:solidFill>
                  <a:schemeClr val="bg2">
                    <a:lumMod val="25000"/>
                  </a:schemeClr>
                </a:solidFill>
                <a:effectLst/>
                <a:latin typeface="Söhne"/>
              </a:rPr>
              <a:t>Thermophilic Anaerobic System:</a:t>
            </a:r>
            <a:r>
              <a:rPr lang="en-US" sz="2600" b="0" i="0" dirty="0">
                <a:solidFill>
                  <a:schemeClr val="bg2">
                    <a:lumMod val="25000"/>
                  </a:schemeClr>
                </a:solidFill>
                <a:effectLst/>
                <a:latin typeface="Söhne"/>
              </a:rPr>
              <a:t> The thermophilic anaerobic system is reported to yield improved removal of pollutants like chemical oxygen demand (COD) and total phenols (</a:t>
            </a:r>
            <a:r>
              <a:rPr lang="en-US" sz="2600" b="0" i="0" dirty="0" err="1">
                <a:solidFill>
                  <a:schemeClr val="bg2">
                    <a:lumMod val="25000"/>
                  </a:schemeClr>
                </a:solidFill>
                <a:effectLst/>
                <a:latin typeface="Söhne"/>
              </a:rPr>
              <a:t>TPh</a:t>
            </a:r>
            <a:r>
              <a:rPr lang="en-US" sz="2600" b="0" i="0" dirty="0">
                <a:solidFill>
                  <a:schemeClr val="bg2">
                    <a:lumMod val="25000"/>
                  </a:schemeClr>
                </a:solidFill>
                <a:effectLst/>
                <a:latin typeface="Söhne"/>
              </a:rPr>
              <a:t>) compared to the mesophilic anaerobic system.</a:t>
            </a:r>
          </a:p>
          <a:p>
            <a:pPr algn="l">
              <a:buFont typeface="+mj-lt"/>
              <a:buAutoNum type="arabicPeriod"/>
            </a:pPr>
            <a:r>
              <a:rPr lang="en-US" sz="2600" b="1" i="0" dirty="0">
                <a:solidFill>
                  <a:schemeClr val="bg2">
                    <a:lumMod val="25000"/>
                  </a:schemeClr>
                </a:solidFill>
                <a:effectLst/>
                <a:latin typeface="Söhne"/>
              </a:rPr>
              <a:t>Aerobic Treatment for Compliance:</a:t>
            </a:r>
            <a:r>
              <a:rPr lang="en-US" sz="2600" b="0" i="0" dirty="0">
                <a:solidFill>
                  <a:schemeClr val="bg2">
                    <a:lumMod val="25000"/>
                  </a:schemeClr>
                </a:solidFill>
                <a:effectLst/>
                <a:latin typeface="Söhne"/>
              </a:rPr>
              <a:t> To meet stringent discharge standards, aerobic processes are necessary. The passage mentions a laboratory-scale moving bed biofilm reactor that achieved high COD, </a:t>
            </a:r>
            <a:r>
              <a:rPr lang="en-US" sz="2600" b="0" i="0" dirty="0" err="1">
                <a:solidFill>
                  <a:schemeClr val="bg2">
                    <a:lumMod val="25000"/>
                  </a:schemeClr>
                </a:solidFill>
                <a:effectLst/>
                <a:latin typeface="Söhne"/>
              </a:rPr>
              <a:t>TPh</a:t>
            </a:r>
            <a:r>
              <a:rPr lang="en-US" sz="2600" b="0" i="0" dirty="0">
                <a:solidFill>
                  <a:schemeClr val="bg2">
                    <a:lumMod val="25000"/>
                  </a:schemeClr>
                </a:solidFill>
                <a:effectLst/>
                <a:latin typeface="Söhne"/>
              </a:rPr>
              <a:t>, SCN-, and NH4+ removal efficiencies.</a:t>
            </a:r>
          </a:p>
          <a:p>
            <a:pPr algn="l">
              <a:buFont typeface="+mj-lt"/>
              <a:buAutoNum type="arabicPeriod"/>
            </a:pPr>
            <a:r>
              <a:rPr lang="en-US" sz="2600" b="1" i="0" dirty="0">
                <a:solidFill>
                  <a:schemeClr val="bg2">
                    <a:lumMod val="25000"/>
                  </a:schemeClr>
                </a:solidFill>
                <a:effectLst/>
                <a:latin typeface="Söhne"/>
              </a:rPr>
              <a:t>Activated Carbon and Adsorption:</a:t>
            </a:r>
            <a:r>
              <a:rPr lang="en-US" sz="2600" b="0" i="0" dirty="0">
                <a:solidFill>
                  <a:schemeClr val="bg2">
                    <a:lumMod val="25000"/>
                  </a:schemeClr>
                </a:solidFill>
                <a:effectLst/>
                <a:latin typeface="Söhne"/>
              </a:rPr>
              <a:t> Powdered activated carbon technology (PACT) is highlighted as a promising method for removing aromatic compounds like phenol from CGW. This method involves coupling activated sludge with activated carbon adsorption to enhance pollutant removal.</a:t>
            </a:r>
          </a:p>
          <a:p>
            <a:endParaRPr lang="en-IN" dirty="0"/>
          </a:p>
        </p:txBody>
      </p:sp>
    </p:spTree>
    <p:extLst>
      <p:ext uri="{BB962C8B-B14F-4D97-AF65-F5344CB8AC3E}">
        <p14:creationId xmlns:p14="http://schemas.microsoft.com/office/powerpoint/2010/main" val="6182580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5828-D80C-69F2-DF29-E2717560D598}"/>
              </a:ext>
            </a:extLst>
          </p:cNvPr>
          <p:cNvSpPr>
            <a:spLocks noGrp="1"/>
          </p:cNvSpPr>
          <p:nvPr>
            <p:ph type="title"/>
          </p:nvPr>
        </p:nvSpPr>
        <p:spPr>
          <a:xfrm>
            <a:off x="1086643" y="76201"/>
            <a:ext cx="10018713" cy="990599"/>
          </a:xfrm>
        </p:spPr>
        <p:txBody>
          <a:bodyPr>
            <a:normAutofit/>
          </a:bodyPr>
          <a:lstStyle/>
          <a:p>
            <a:r>
              <a:rPr lang="en-IN" sz="3600" b="1" dirty="0">
                <a:solidFill>
                  <a:schemeClr val="bg2">
                    <a:lumMod val="75000"/>
                  </a:schemeClr>
                </a:solidFill>
                <a:latin typeface="Arial Black" panose="020B0A04020102020204" pitchFamily="34" charset="0"/>
              </a:rPr>
              <a:t>WHAT IS MBR-PAC HYBRID SYSTEM</a:t>
            </a:r>
          </a:p>
        </p:txBody>
      </p:sp>
      <p:sp>
        <p:nvSpPr>
          <p:cNvPr id="3" name="Content Placeholder 2">
            <a:extLst>
              <a:ext uri="{FF2B5EF4-FFF2-40B4-BE49-F238E27FC236}">
                <a16:creationId xmlns:a16="http://schemas.microsoft.com/office/drawing/2014/main" id="{9215454C-D1B3-F9C0-2688-005963607CEA}"/>
              </a:ext>
            </a:extLst>
          </p:cNvPr>
          <p:cNvSpPr>
            <a:spLocks noGrp="1"/>
          </p:cNvSpPr>
          <p:nvPr>
            <p:ph idx="1"/>
          </p:nvPr>
        </p:nvSpPr>
        <p:spPr>
          <a:xfrm>
            <a:off x="1465260" y="1066800"/>
            <a:ext cx="10018713" cy="5210175"/>
          </a:xfrm>
        </p:spPr>
        <p:txBody>
          <a:bodyPr>
            <a:normAutofit/>
          </a:bodyPr>
          <a:lstStyle/>
          <a:p>
            <a:r>
              <a:rPr lang="en-US" b="1" i="0" dirty="0">
                <a:effectLst/>
                <a:latin typeface="Söhne"/>
              </a:rPr>
              <a:t>MBR for ZLD:</a:t>
            </a:r>
            <a:r>
              <a:rPr lang="en-US" b="0" i="0" dirty="0">
                <a:solidFill>
                  <a:srgbClr val="D1D5DB"/>
                </a:solidFill>
                <a:effectLst/>
                <a:latin typeface="Söhne"/>
              </a:rPr>
              <a:t> </a:t>
            </a:r>
            <a:r>
              <a:rPr lang="en-US" b="0" i="0" dirty="0">
                <a:solidFill>
                  <a:schemeClr val="bg2">
                    <a:lumMod val="50000"/>
                  </a:schemeClr>
                </a:solidFill>
                <a:effectLst/>
                <a:latin typeface="Söhne"/>
              </a:rPr>
              <a:t>Membrane bioreactors (MBRs) are deemed suitable for achieving ZLD due to high effluent quality, low excess sludge production, and high organic loading rates. However, membrane fouling is a challenge.</a:t>
            </a:r>
          </a:p>
          <a:p>
            <a:r>
              <a:rPr lang="en-US" b="1" i="0" dirty="0">
                <a:effectLst/>
                <a:latin typeface="Söhne"/>
              </a:rPr>
              <a:t>MBR-PAC Hybrid Process:</a:t>
            </a:r>
            <a:r>
              <a:rPr lang="en-US" b="0" i="0" dirty="0">
                <a:solidFill>
                  <a:srgbClr val="D1D5DB"/>
                </a:solidFill>
                <a:effectLst/>
                <a:latin typeface="Söhne"/>
              </a:rPr>
              <a:t> </a:t>
            </a:r>
            <a:r>
              <a:rPr lang="en-US" b="0" i="0" dirty="0">
                <a:solidFill>
                  <a:schemeClr val="bg2">
                    <a:lumMod val="50000"/>
                  </a:schemeClr>
                </a:solidFill>
                <a:effectLst/>
                <a:latin typeface="Söhne"/>
              </a:rPr>
              <a:t>The combination of MBR with powdered activated carbon (PAC) is suggested to counteract membrane fouling and enhance the biodegradation of extracellular polymeric substances (EPS) and total organic carbon (TOC). PAC promotes the biodegradation of proteins and polysaccharides due to increased bacterial attachment.</a:t>
            </a:r>
          </a:p>
          <a:p>
            <a:r>
              <a:rPr lang="en-US" b="1" i="0" dirty="0">
                <a:effectLst/>
                <a:latin typeface="Söhne"/>
              </a:rPr>
              <a:t>MBR-PAC for CGW Treatment:</a:t>
            </a:r>
            <a:r>
              <a:rPr lang="en-US" b="0" i="0" dirty="0">
                <a:solidFill>
                  <a:srgbClr val="D1D5DB"/>
                </a:solidFill>
                <a:effectLst/>
                <a:latin typeface="Söhne"/>
              </a:rPr>
              <a:t> </a:t>
            </a:r>
            <a:r>
              <a:rPr lang="en-US" b="0" i="0" dirty="0">
                <a:solidFill>
                  <a:schemeClr val="bg2">
                    <a:lumMod val="50000"/>
                  </a:schemeClr>
                </a:solidFill>
                <a:effectLst/>
                <a:latin typeface="Söhne"/>
              </a:rPr>
              <a:t>The study proposes the MBR-PAC process as a feasible and efficient approach for treating CGW, offering benefits like shorter hydraulic residence time (HRT) and improved pollutant removal efficiency.</a:t>
            </a:r>
          </a:p>
          <a:p>
            <a:endParaRPr lang="en-IN" dirty="0">
              <a:solidFill>
                <a:schemeClr val="bg2">
                  <a:lumMod val="50000"/>
                </a:schemeClr>
              </a:solidFill>
            </a:endParaRPr>
          </a:p>
        </p:txBody>
      </p:sp>
    </p:spTree>
    <p:extLst>
      <p:ext uri="{BB962C8B-B14F-4D97-AF65-F5344CB8AC3E}">
        <p14:creationId xmlns:p14="http://schemas.microsoft.com/office/powerpoint/2010/main" val="42691714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D2FB-1B60-EC22-324B-2C28E5BB768D}"/>
              </a:ext>
            </a:extLst>
          </p:cNvPr>
          <p:cNvSpPr>
            <a:spLocks noGrp="1"/>
          </p:cNvSpPr>
          <p:nvPr>
            <p:ph type="title"/>
          </p:nvPr>
        </p:nvSpPr>
        <p:spPr>
          <a:xfrm>
            <a:off x="1017586" y="0"/>
            <a:ext cx="10018713" cy="723900"/>
          </a:xfrm>
        </p:spPr>
        <p:txBody>
          <a:bodyPr/>
          <a:lstStyle/>
          <a:p>
            <a:r>
              <a:rPr lang="en-IN" b="1" dirty="0">
                <a:solidFill>
                  <a:schemeClr val="bg2">
                    <a:lumMod val="75000"/>
                  </a:schemeClr>
                </a:solidFill>
              </a:rPr>
              <a:t>METHOD AND MATERIAL</a:t>
            </a:r>
          </a:p>
        </p:txBody>
      </p:sp>
      <p:pic>
        <p:nvPicPr>
          <p:cNvPr id="2050" name="Picture 2" descr="Schematic diagram of MBR setup. | Download Scientific Diagram">
            <a:extLst>
              <a:ext uri="{FF2B5EF4-FFF2-40B4-BE49-F238E27FC236}">
                <a16:creationId xmlns:a16="http://schemas.microsoft.com/office/drawing/2014/main" id="{2CB5A4BF-5A2E-9B0A-02A5-47D0CF1935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5421" y="1866900"/>
            <a:ext cx="4456579"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AA5638-11DE-712F-596B-E061782BE380}"/>
              </a:ext>
            </a:extLst>
          </p:cNvPr>
          <p:cNvSpPr txBox="1"/>
          <p:nvPr/>
        </p:nvSpPr>
        <p:spPr>
          <a:xfrm>
            <a:off x="1514475" y="1009650"/>
            <a:ext cx="6038850" cy="4493538"/>
          </a:xfrm>
          <a:prstGeom prst="rect">
            <a:avLst/>
          </a:prstGeom>
          <a:noFill/>
        </p:spPr>
        <p:txBody>
          <a:bodyPr wrap="square" rtlCol="0">
            <a:spAutoFit/>
          </a:bodyPr>
          <a:lstStyle/>
          <a:p>
            <a:r>
              <a:rPr lang="en-IN" b="1" dirty="0">
                <a:solidFill>
                  <a:schemeClr val="accent2">
                    <a:lumMod val="50000"/>
                  </a:schemeClr>
                </a:solidFill>
                <a:latin typeface="Arial Black" panose="020B0A04020102020204" pitchFamily="34" charset="0"/>
              </a:rPr>
              <a:t>1) EXPERIMENTAL SETUP-</a:t>
            </a:r>
          </a:p>
          <a:p>
            <a:pPr marL="285750" indent="-285750">
              <a:buFont typeface="Arial" panose="020B0604020202020204" pitchFamily="34" charset="0"/>
              <a:buChar char="•"/>
            </a:pPr>
            <a:r>
              <a:rPr lang="en-IN" dirty="0">
                <a:solidFill>
                  <a:schemeClr val="tx2">
                    <a:lumMod val="75000"/>
                    <a:lumOff val="25000"/>
                  </a:schemeClr>
                </a:solidFill>
                <a:latin typeface="Aptos" panose="020B0004020202020204" pitchFamily="34" charset="0"/>
              </a:rPr>
              <a:t>MBR reactor constructed with the use of Plexiglas.</a:t>
            </a:r>
          </a:p>
          <a:p>
            <a:pPr marL="285750" indent="-285750">
              <a:buFont typeface="Arial" panose="020B0604020202020204" pitchFamily="34" charset="0"/>
              <a:buChar char="•"/>
            </a:pPr>
            <a:endParaRPr lang="en-IN" dirty="0">
              <a:solidFill>
                <a:schemeClr val="tx2">
                  <a:lumMod val="75000"/>
                  <a:lumOff val="25000"/>
                </a:schemeClr>
              </a:solidFill>
              <a:latin typeface="Aptos" panose="020B0004020202020204" pitchFamily="34" charset="0"/>
            </a:endParaRPr>
          </a:p>
          <a:p>
            <a:pPr marL="285750" indent="-285750">
              <a:buFont typeface="Arial" panose="020B0604020202020204" pitchFamily="34" charset="0"/>
              <a:buChar char="•"/>
            </a:pPr>
            <a:r>
              <a:rPr lang="en-IN" dirty="0">
                <a:solidFill>
                  <a:schemeClr val="tx2">
                    <a:lumMod val="75000"/>
                    <a:lumOff val="25000"/>
                  </a:schemeClr>
                </a:solidFill>
                <a:latin typeface="Aptos" panose="020B0004020202020204" pitchFamily="34" charset="0"/>
              </a:rPr>
              <a:t>Length=50cm, width=20cm, height=120cm.</a:t>
            </a:r>
          </a:p>
          <a:p>
            <a:pPr marL="285750" indent="-285750">
              <a:buFont typeface="Arial" panose="020B0604020202020204" pitchFamily="34" charset="0"/>
              <a:buChar char="•"/>
            </a:pPr>
            <a:endParaRPr lang="en-IN" dirty="0">
              <a:solidFill>
                <a:schemeClr val="tx2">
                  <a:lumMod val="75000"/>
                  <a:lumOff val="25000"/>
                </a:schemeClr>
              </a:solidFill>
              <a:latin typeface="Aptos" panose="020B0004020202020204" pitchFamily="34" charset="0"/>
            </a:endParaRPr>
          </a:p>
          <a:p>
            <a:pPr marL="285750" indent="-285750">
              <a:buFont typeface="Arial" panose="020B0604020202020204" pitchFamily="34" charset="0"/>
              <a:buChar char="•"/>
            </a:pPr>
            <a:r>
              <a:rPr lang="en-IN" dirty="0">
                <a:solidFill>
                  <a:schemeClr val="accent3">
                    <a:lumMod val="75000"/>
                  </a:schemeClr>
                </a:solidFill>
                <a:latin typeface="Arial Black" panose="020B0A04020102020204" pitchFamily="34" charset="0"/>
              </a:rPr>
              <a:t>What is Plexiglas</a:t>
            </a:r>
            <a:r>
              <a:rPr lang="en-IN" dirty="0">
                <a:solidFill>
                  <a:schemeClr val="accent2">
                    <a:lumMod val="50000"/>
                  </a:schemeClr>
                </a:solidFill>
                <a:latin typeface="Arial Black" panose="020B0A04020102020204" pitchFamily="34" charset="0"/>
              </a:rPr>
              <a:t>-</a:t>
            </a:r>
            <a:r>
              <a:rPr lang="en-US" b="0" i="0" dirty="0">
                <a:solidFill>
                  <a:schemeClr val="accent1">
                    <a:lumMod val="50000"/>
                  </a:schemeClr>
                </a:solidFill>
                <a:effectLst/>
                <a:latin typeface="Google Sans"/>
              </a:rPr>
              <a:t>Plexiglass is a solid, transparent plastic made of polymethyl methacrylate, or a transparent acrylic plastic often used in place of glass.</a:t>
            </a:r>
          </a:p>
          <a:p>
            <a:pPr marL="285750" indent="-285750">
              <a:buFont typeface="Arial" panose="020B0604020202020204" pitchFamily="34" charset="0"/>
              <a:buChar char="•"/>
            </a:pPr>
            <a:endParaRPr lang="en-US" b="0" i="0" dirty="0">
              <a:solidFill>
                <a:schemeClr val="accent1">
                  <a:lumMod val="50000"/>
                </a:schemeClr>
              </a:solidFill>
              <a:effectLst/>
              <a:latin typeface="Google Sans"/>
            </a:endParaRPr>
          </a:p>
          <a:p>
            <a:pPr marL="285750" indent="-285750">
              <a:buFont typeface="Arial" panose="020B0604020202020204" pitchFamily="34" charset="0"/>
              <a:buChar char="•"/>
            </a:pPr>
            <a:r>
              <a:rPr lang="en-US" b="0" i="0" dirty="0">
                <a:solidFill>
                  <a:schemeClr val="tx2">
                    <a:lumMod val="75000"/>
                    <a:lumOff val="25000"/>
                  </a:schemeClr>
                </a:solidFill>
                <a:effectLst/>
                <a:latin typeface="Google Sans"/>
              </a:rPr>
              <a:t>A flat sheet membrane is there in MBR, which is made up of CHLORINATED POLYVINYL CHLORIDE, which have a pore size of 0.4um and filtration area of 0.11 m2</a:t>
            </a:r>
          </a:p>
          <a:p>
            <a:pPr marL="285750" indent="-285750">
              <a:buFont typeface="Arial" panose="020B0604020202020204" pitchFamily="34" charset="0"/>
              <a:buChar char="•"/>
            </a:pPr>
            <a:endParaRPr lang="en-US" dirty="0">
              <a:solidFill>
                <a:schemeClr val="tx2">
                  <a:lumMod val="75000"/>
                  <a:lumOff val="25000"/>
                </a:schemeClr>
              </a:solidFill>
              <a:latin typeface="Google Sans"/>
            </a:endParaRPr>
          </a:p>
          <a:p>
            <a:pPr marL="285750" indent="-285750">
              <a:buFont typeface="Arial" panose="020B0604020202020204" pitchFamily="34" charset="0"/>
              <a:buChar char="•"/>
            </a:pPr>
            <a:r>
              <a:rPr lang="en-US" b="0" i="0" dirty="0" err="1">
                <a:solidFill>
                  <a:schemeClr val="tx2">
                    <a:lumMod val="75000"/>
                    <a:lumOff val="25000"/>
                  </a:schemeClr>
                </a:solidFill>
                <a:effectLst/>
                <a:latin typeface="Google Sans"/>
              </a:rPr>
              <a:t>Temprature</a:t>
            </a:r>
            <a:r>
              <a:rPr lang="en-US" b="0" i="0" dirty="0">
                <a:solidFill>
                  <a:schemeClr val="tx2">
                    <a:lumMod val="75000"/>
                    <a:lumOff val="25000"/>
                  </a:schemeClr>
                </a:solidFill>
                <a:effectLst/>
                <a:latin typeface="Google Sans"/>
              </a:rPr>
              <a:t> is maintained at 28-32 degree of </a:t>
            </a:r>
            <a:r>
              <a:rPr lang="en-US" b="0" i="0" dirty="0" err="1">
                <a:solidFill>
                  <a:schemeClr val="tx2">
                    <a:lumMod val="75000"/>
                    <a:lumOff val="25000"/>
                  </a:schemeClr>
                </a:solidFill>
                <a:effectLst/>
                <a:latin typeface="Google Sans"/>
              </a:rPr>
              <a:t>celsius</a:t>
            </a:r>
            <a:r>
              <a:rPr lang="en-US" b="0" i="0" dirty="0">
                <a:solidFill>
                  <a:schemeClr val="tx2">
                    <a:lumMod val="75000"/>
                    <a:lumOff val="25000"/>
                  </a:schemeClr>
                </a:solidFill>
                <a:effectLst/>
                <a:latin typeface="Google Sans"/>
              </a:rPr>
              <a:t>.</a:t>
            </a:r>
          </a:p>
          <a:p>
            <a:pPr marL="285750" indent="-285750">
              <a:buFont typeface="Arial" panose="020B0604020202020204" pitchFamily="34" charset="0"/>
              <a:buChar char="•"/>
            </a:pPr>
            <a:endParaRPr lang="en-IN" sz="1600" dirty="0">
              <a:solidFill>
                <a:schemeClr val="tx2">
                  <a:lumMod val="75000"/>
                  <a:lumOff val="25000"/>
                </a:schemeClr>
              </a:solidFill>
              <a:latin typeface="Arial Black" panose="020B0A040201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661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92D81-0460-B370-05B5-0A0FCBF958DC}"/>
              </a:ext>
            </a:extLst>
          </p:cNvPr>
          <p:cNvSpPr>
            <a:spLocks noGrp="1"/>
          </p:cNvSpPr>
          <p:nvPr>
            <p:ph idx="1"/>
          </p:nvPr>
        </p:nvSpPr>
        <p:spPr>
          <a:xfrm>
            <a:off x="1465261" y="0"/>
            <a:ext cx="5087940" cy="7847045"/>
          </a:xfrm>
        </p:spPr>
        <p:txBody>
          <a:bodyPr>
            <a:normAutofit/>
          </a:bodyPr>
          <a:lstStyle/>
          <a:p>
            <a:pPr marL="0" indent="0">
              <a:buNone/>
            </a:pPr>
            <a:r>
              <a:rPr lang="en-IN" sz="1800" b="1" dirty="0">
                <a:solidFill>
                  <a:schemeClr val="accent2">
                    <a:lumMod val="50000"/>
                  </a:schemeClr>
                </a:solidFill>
                <a:latin typeface="Arial Black" panose="020B0A04020102020204" pitchFamily="34" charset="0"/>
              </a:rPr>
              <a:t>2) </a:t>
            </a:r>
            <a:r>
              <a:rPr lang="en-IN" sz="1400" b="1" dirty="0">
                <a:solidFill>
                  <a:schemeClr val="accent2">
                    <a:lumMod val="50000"/>
                  </a:schemeClr>
                </a:solidFill>
                <a:latin typeface="Arial Black" panose="020B0A04020102020204" pitchFamily="34" charset="0"/>
              </a:rPr>
              <a:t>CHARACTERISTICS OF SLUDGE AND CGW-</a:t>
            </a:r>
          </a:p>
          <a:p>
            <a:r>
              <a:rPr lang="en-US" sz="1400" b="1" i="0" dirty="0">
                <a:effectLst/>
                <a:latin typeface="Söhne"/>
              </a:rPr>
              <a:t>Seed Sludge:</a:t>
            </a:r>
            <a:r>
              <a:rPr lang="en-US" sz="1400" b="0" i="0" dirty="0">
                <a:solidFill>
                  <a:srgbClr val="D1D5DB"/>
                </a:solidFill>
                <a:effectLst/>
                <a:latin typeface="Söhne"/>
              </a:rPr>
              <a:t> </a:t>
            </a:r>
            <a:r>
              <a:rPr lang="en-US" sz="1400" b="0" i="0" dirty="0">
                <a:solidFill>
                  <a:schemeClr val="tx2">
                    <a:lumMod val="75000"/>
                    <a:lumOff val="25000"/>
                  </a:schemeClr>
                </a:solidFill>
                <a:effectLst/>
                <a:latin typeface="Söhne"/>
              </a:rPr>
              <a:t>The seed sludge used for the experiment was obtained from a full-scale aerobic tank that had been treating complex greywater at China Coal </a:t>
            </a:r>
            <a:r>
              <a:rPr lang="en-US" sz="1400" b="0" i="0" dirty="0" err="1">
                <a:solidFill>
                  <a:schemeClr val="tx2">
                    <a:lumMod val="75000"/>
                    <a:lumOff val="25000"/>
                  </a:schemeClr>
                </a:solidFill>
                <a:effectLst/>
                <a:latin typeface="Söhne"/>
              </a:rPr>
              <a:t>Longhua</a:t>
            </a:r>
            <a:r>
              <a:rPr lang="en-US" sz="1400" b="0" i="0" dirty="0">
                <a:solidFill>
                  <a:schemeClr val="tx2">
                    <a:lumMod val="75000"/>
                    <a:lumOff val="25000"/>
                  </a:schemeClr>
                </a:solidFill>
                <a:effectLst/>
                <a:latin typeface="Söhne"/>
              </a:rPr>
              <a:t> Harbin Coal Chemical Industry for over 3 years. The sludge from this tank was grey-black in color and had good settlement properties.</a:t>
            </a:r>
            <a:endParaRPr lang="en-US" sz="1400" dirty="0">
              <a:solidFill>
                <a:schemeClr val="tx2">
                  <a:lumMod val="75000"/>
                  <a:lumOff val="25000"/>
                </a:schemeClr>
              </a:solidFill>
              <a:latin typeface="Söhne"/>
            </a:endParaRPr>
          </a:p>
          <a:p>
            <a:r>
              <a:rPr lang="en-US" sz="1400" b="1" i="0" dirty="0">
                <a:effectLst/>
                <a:latin typeface="Söhne"/>
              </a:rPr>
              <a:t>Inoculation and Sludge Characteristics:</a:t>
            </a:r>
            <a:r>
              <a:rPr lang="en-US" sz="1400" b="0" i="0" dirty="0">
                <a:solidFill>
                  <a:srgbClr val="D1D5DB"/>
                </a:solidFill>
                <a:effectLst/>
                <a:latin typeface="Söhne"/>
              </a:rPr>
              <a:t> </a:t>
            </a:r>
            <a:r>
              <a:rPr lang="en-US" sz="1400" b="0" i="0" dirty="0">
                <a:solidFill>
                  <a:schemeClr val="tx2">
                    <a:lumMod val="75000"/>
                    <a:lumOff val="25000"/>
                  </a:schemeClr>
                </a:solidFill>
                <a:effectLst/>
                <a:latin typeface="Söhne"/>
              </a:rPr>
              <a:t>The suspended solids (SS) in the membrane bioreactor (MBR) were inoculated with approximately 5 g/L of sludge. The volatile suspended solids (VSS) to suspended solids (SS) ratio was around 0.7. This suggests that the sludge used for inoculation was relatively stable and well-suited for the MBR process.</a:t>
            </a:r>
          </a:p>
          <a:p>
            <a:r>
              <a:rPr lang="en-US" sz="1400" b="1" i="0" dirty="0">
                <a:effectLst/>
                <a:latin typeface="Söhne"/>
              </a:rPr>
              <a:t>Inoculation and Sludge Characteristics:</a:t>
            </a:r>
            <a:r>
              <a:rPr lang="en-US" sz="1400" b="0" i="0" dirty="0">
                <a:solidFill>
                  <a:srgbClr val="D1D5DB"/>
                </a:solidFill>
                <a:effectLst/>
                <a:latin typeface="Söhne"/>
              </a:rPr>
              <a:t> </a:t>
            </a:r>
            <a:r>
              <a:rPr lang="en-US" sz="1400" b="0" i="0" dirty="0">
                <a:solidFill>
                  <a:schemeClr val="tx2">
                    <a:lumMod val="75000"/>
                    <a:lumOff val="25000"/>
                  </a:schemeClr>
                </a:solidFill>
                <a:effectLst/>
                <a:latin typeface="Söhne"/>
              </a:rPr>
              <a:t>The suspended solids (SS) in the membrane bioreactor (MBR) were inoculated with approximately 5 g/L of sludge. The volatile suspended solids (VSS) to suspended solids (SS) ratio was around 0.7. This suggests that the sludge used for inoculation was relatively stable and well-suited for the MBR process</a:t>
            </a:r>
          </a:p>
          <a:p>
            <a:endParaRPr lang="en-US" sz="1400" b="0" i="0" dirty="0">
              <a:solidFill>
                <a:schemeClr val="tx2">
                  <a:lumMod val="75000"/>
                  <a:lumOff val="25000"/>
                </a:schemeClr>
              </a:solidFill>
              <a:effectLst/>
              <a:latin typeface="Söhne"/>
            </a:endParaRPr>
          </a:p>
          <a:p>
            <a:endParaRPr lang="en-US" sz="1400" b="0" i="0" dirty="0">
              <a:solidFill>
                <a:schemeClr val="tx2">
                  <a:lumMod val="75000"/>
                  <a:lumOff val="25000"/>
                </a:schemeClr>
              </a:solidFill>
              <a:effectLst/>
              <a:latin typeface="Söhne"/>
            </a:endParaRPr>
          </a:p>
          <a:p>
            <a:endParaRPr lang="en-IN" sz="1400" b="1" dirty="0">
              <a:solidFill>
                <a:schemeClr val="tx2">
                  <a:lumMod val="75000"/>
                  <a:lumOff val="25000"/>
                </a:schemeClr>
              </a:solidFill>
              <a:latin typeface="Arial Black" panose="020B0A04020102020204" pitchFamily="34" charset="0"/>
            </a:endParaRPr>
          </a:p>
          <a:p>
            <a:endParaRPr lang="en-IN" sz="1400" b="1" dirty="0">
              <a:solidFill>
                <a:schemeClr val="tx2">
                  <a:lumMod val="75000"/>
                  <a:lumOff val="25000"/>
                </a:schemeClr>
              </a:solidFill>
              <a:latin typeface="Arial Black" panose="020B0A04020102020204" pitchFamily="34" charset="0"/>
            </a:endParaRPr>
          </a:p>
          <a:p>
            <a:pPr marL="0" indent="0">
              <a:buNone/>
            </a:pPr>
            <a:endParaRPr lang="en-IN" sz="1800" b="1" dirty="0">
              <a:solidFill>
                <a:schemeClr val="accent2">
                  <a:lumMod val="50000"/>
                </a:schemeClr>
              </a:solidFill>
              <a:latin typeface="Arial Black" panose="020B0A04020102020204" pitchFamily="34" charset="0"/>
            </a:endParaRPr>
          </a:p>
          <a:p>
            <a:endParaRPr lang="en-IN" dirty="0"/>
          </a:p>
        </p:txBody>
      </p:sp>
      <p:graphicFrame>
        <p:nvGraphicFramePr>
          <p:cNvPr id="6" name="Table 6">
            <a:extLst>
              <a:ext uri="{FF2B5EF4-FFF2-40B4-BE49-F238E27FC236}">
                <a16:creationId xmlns:a16="http://schemas.microsoft.com/office/drawing/2014/main" id="{B85255CD-C262-D185-229A-371C8BB48FDF}"/>
              </a:ext>
            </a:extLst>
          </p:cNvPr>
          <p:cNvGraphicFramePr>
            <a:graphicFrameLocks noGrp="1"/>
          </p:cNvGraphicFramePr>
          <p:nvPr>
            <p:extLst>
              <p:ext uri="{D42A27DB-BD31-4B8C-83A1-F6EECF244321}">
                <p14:modId xmlns:p14="http://schemas.microsoft.com/office/powerpoint/2010/main" val="1601538904"/>
              </p:ext>
            </p:extLst>
          </p:nvPr>
        </p:nvGraphicFramePr>
        <p:xfrm>
          <a:off x="7221539" y="369332"/>
          <a:ext cx="3267076" cy="2603502"/>
        </p:xfrm>
        <a:graphic>
          <a:graphicData uri="http://schemas.openxmlformats.org/drawingml/2006/table">
            <a:tbl>
              <a:tblPr firstRow="1" bandRow="1">
                <a:tableStyleId>{21E4AEA4-8DFA-4A89-87EB-49C32662AFE0}</a:tableStyleId>
              </a:tblPr>
              <a:tblGrid>
                <a:gridCol w="1443038">
                  <a:extLst>
                    <a:ext uri="{9D8B030D-6E8A-4147-A177-3AD203B41FA5}">
                      <a16:colId xmlns:a16="http://schemas.microsoft.com/office/drawing/2014/main" val="2760727257"/>
                    </a:ext>
                  </a:extLst>
                </a:gridCol>
                <a:gridCol w="1824038">
                  <a:extLst>
                    <a:ext uri="{9D8B030D-6E8A-4147-A177-3AD203B41FA5}">
                      <a16:colId xmlns:a16="http://schemas.microsoft.com/office/drawing/2014/main" val="128036025"/>
                    </a:ext>
                  </a:extLst>
                </a:gridCol>
              </a:tblGrid>
              <a:tr h="433917">
                <a:tc>
                  <a:txBody>
                    <a:bodyPr/>
                    <a:lstStyle/>
                    <a:p>
                      <a:r>
                        <a:rPr lang="en-IN" dirty="0">
                          <a:solidFill>
                            <a:schemeClr val="tx1"/>
                          </a:solidFill>
                        </a:rPr>
                        <a:t>50mg/L</a:t>
                      </a:r>
                    </a:p>
                  </a:txBody>
                  <a:tcPr>
                    <a:solidFill>
                      <a:schemeClr val="accent2">
                        <a:lumMod val="20000"/>
                        <a:lumOff val="80000"/>
                      </a:schemeClr>
                    </a:solidFill>
                  </a:tcPr>
                </a:tc>
                <a:tc>
                  <a:txBody>
                    <a:bodyPr/>
                    <a:lstStyle/>
                    <a:p>
                      <a:r>
                        <a:rPr lang="en-IN" dirty="0">
                          <a:solidFill>
                            <a:schemeClr val="tx1"/>
                          </a:solidFill>
                        </a:rPr>
                        <a:t>MgSo4.7H2O</a:t>
                      </a:r>
                    </a:p>
                  </a:txBody>
                  <a:tcPr>
                    <a:solidFill>
                      <a:schemeClr val="accent2">
                        <a:lumMod val="20000"/>
                        <a:lumOff val="80000"/>
                      </a:schemeClr>
                    </a:solidFill>
                  </a:tcPr>
                </a:tc>
                <a:extLst>
                  <a:ext uri="{0D108BD9-81ED-4DB2-BD59-A6C34878D82A}">
                    <a16:rowId xmlns:a16="http://schemas.microsoft.com/office/drawing/2014/main" val="1681633450"/>
                  </a:ext>
                </a:extLst>
              </a:tr>
              <a:tr h="433917">
                <a:tc>
                  <a:txBody>
                    <a:bodyPr/>
                    <a:lstStyle/>
                    <a:p>
                      <a:r>
                        <a:rPr lang="en-IN" dirty="0">
                          <a:solidFill>
                            <a:schemeClr val="tx1"/>
                          </a:solidFill>
                        </a:rPr>
                        <a:t>20mg/L</a:t>
                      </a:r>
                    </a:p>
                  </a:txBody>
                  <a:tcPr/>
                </a:tc>
                <a:tc>
                  <a:txBody>
                    <a:bodyPr/>
                    <a:lstStyle/>
                    <a:p>
                      <a:r>
                        <a:rPr lang="en-IN" dirty="0"/>
                        <a:t>K2HPo4</a:t>
                      </a:r>
                    </a:p>
                  </a:txBody>
                  <a:tcPr/>
                </a:tc>
                <a:extLst>
                  <a:ext uri="{0D108BD9-81ED-4DB2-BD59-A6C34878D82A}">
                    <a16:rowId xmlns:a16="http://schemas.microsoft.com/office/drawing/2014/main" val="865890278"/>
                  </a:ext>
                </a:extLst>
              </a:tr>
              <a:tr h="433917">
                <a:tc>
                  <a:txBody>
                    <a:bodyPr/>
                    <a:lstStyle/>
                    <a:p>
                      <a:r>
                        <a:rPr lang="en-IN" dirty="0">
                          <a:solidFill>
                            <a:schemeClr val="tx1"/>
                          </a:solidFill>
                        </a:rPr>
                        <a:t>20mg/L</a:t>
                      </a:r>
                    </a:p>
                  </a:txBody>
                  <a:tcPr/>
                </a:tc>
                <a:tc>
                  <a:txBody>
                    <a:bodyPr/>
                    <a:lstStyle/>
                    <a:p>
                      <a:r>
                        <a:rPr lang="en-IN" dirty="0"/>
                        <a:t>CaCl2.2H2o</a:t>
                      </a:r>
                    </a:p>
                  </a:txBody>
                  <a:tcPr/>
                </a:tc>
                <a:extLst>
                  <a:ext uri="{0D108BD9-81ED-4DB2-BD59-A6C34878D82A}">
                    <a16:rowId xmlns:a16="http://schemas.microsoft.com/office/drawing/2014/main" val="2055211866"/>
                  </a:ext>
                </a:extLst>
              </a:tr>
              <a:tr h="433917">
                <a:tc>
                  <a:txBody>
                    <a:bodyPr/>
                    <a:lstStyle/>
                    <a:p>
                      <a:r>
                        <a:rPr lang="en-IN" dirty="0">
                          <a:solidFill>
                            <a:schemeClr val="tx1"/>
                          </a:solidFill>
                        </a:rPr>
                        <a:t>15mg/L</a:t>
                      </a:r>
                    </a:p>
                  </a:txBody>
                  <a:tcPr/>
                </a:tc>
                <a:tc>
                  <a:txBody>
                    <a:bodyPr/>
                    <a:lstStyle/>
                    <a:p>
                      <a:r>
                        <a:rPr lang="en-IN" dirty="0"/>
                        <a:t>FeSo4.7H2o</a:t>
                      </a:r>
                    </a:p>
                  </a:txBody>
                  <a:tcPr/>
                </a:tc>
                <a:extLst>
                  <a:ext uri="{0D108BD9-81ED-4DB2-BD59-A6C34878D82A}">
                    <a16:rowId xmlns:a16="http://schemas.microsoft.com/office/drawing/2014/main" val="164915754"/>
                  </a:ext>
                </a:extLst>
              </a:tr>
              <a:tr h="433917">
                <a:tc>
                  <a:txBody>
                    <a:bodyPr/>
                    <a:lstStyle/>
                    <a:p>
                      <a:r>
                        <a:rPr lang="en-IN" dirty="0">
                          <a:solidFill>
                            <a:schemeClr val="tx1"/>
                          </a:solidFill>
                        </a:rPr>
                        <a:t>10mg/L</a:t>
                      </a:r>
                    </a:p>
                  </a:txBody>
                  <a:tcPr/>
                </a:tc>
                <a:tc>
                  <a:txBody>
                    <a:bodyPr/>
                    <a:lstStyle/>
                    <a:p>
                      <a:r>
                        <a:rPr lang="en-IN" dirty="0"/>
                        <a:t>KH2Po4</a:t>
                      </a:r>
                    </a:p>
                  </a:txBody>
                  <a:tcPr/>
                </a:tc>
                <a:extLst>
                  <a:ext uri="{0D108BD9-81ED-4DB2-BD59-A6C34878D82A}">
                    <a16:rowId xmlns:a16="http://schemas.microsoft.com/office/drawing/2014/main" val="2168513801"/>
                  </a:ext>
                </a:extLst>
              </a:tr>
              <a:tr h="433917">
                <a:tc>
                  <a:txBody>
                    <a:bodyPr/>
                    <a:lstStyle/>
                    <a:p>
                      <a:r>
                        <a:rPr lang="en-IN" dirty="0">
                          <a:solidFill>
                            <a:schemeClr val="tx1"/>
                          </a:solidFill>
                        </a:rPr>
                        <a:t>15mM</a:t>
                      </a:r>
                    </a:p>
                  </a:txBody>
                  <a:tcPr/>
                </a:tc>
                <a:tc>
                  <a:txBody>
                    <a:bodyPr/>
                    <a:lstStyle/>
                    <a:p>
                      <a:r>
                        <a:rPr lang="en-IN" dirty="0"/>
                        <a:t>NaHCo3</a:t>
                      </a:r>
                    </a:p>
                  </a:txBody>
                  <a:tcPr/>
                </a:tc>
                <a:extLst>
                  <a:ext uri="{0D108BD9-81ED-4DB2-BD59-A6C34878D82A}">
                    <a16:rowId xmlns:a16="http://schemas.microsoft.com/office/drawing/2014/main" val="292616171"/>
                  </a:ext>
                </a:extLst>
              </a:tr>
            </a:tbl>
          </a:graphicData>
        </a:graphic>
      </p:graphicFrame>
      <p:sp>
        <p:nvSpPr>
          <p:cNvPr id="9" name="TextBox 8">
            <a:extLst>
              <a:ext uri="{FF2B5EF4-FFF2-40B4-BE49-F238E27FC236}">
                <a16:creationId xmlns:a16="http://schemas.microsoft.com/office/drawing/2014/main" id="{889B7AE0-3113-43FE-0FC9-265D12979B1F}"/>
              </a:ext>
            </a:extLst>
          </p:cNvPr>
          <p:cNvSpPr txBox="1"/>
          <p:nvPr/>
        </p:nvSpPr>
        <p:spPr>
          <a:xfrm>
            <a:off x="7221539" y="51316"/>
            <a:ext cx="3581400" cy="369332"/>
          </a:xfrm>
          <a:prstGeom prst="rect">
            <a:avLst/>
          </a:prstGeom>
          <a:noFill/>
        </p:spPr>
        <p:txBody>
          <a:bodyPr wrap="square" rtlCol="0">
            <a:spAutoFit/>
          </a:bodyPr>
          <a:lstStyle/>
          <a:p>
            <a:r>
              <a:rPr lang="en-IN" b="1" dirty="0">
                <a:solidFill>
                  <a:schemeClr val="accent2">
                    <a:lumMod val="50000"/>
                  </a:schemeClr>
                </a:solidFill>
              </a:rPr>
              <a:t>MACRO NUTRIENT IN FEED</a:t>
            </a:r>
          </a:p>
        </p:txBody>
      </p:sp>
      <p:sp>
        <p:nvSpPr>
          <p:cNvPr id="12" name="TextBox 11">
            <a:extLst>
              <a:ext uri="{FF2B5EF4-FFF2-40B4-BE49-F238E27FC236}">
                <a16:creationId xmlns:a16="http://schemas.microsoft.com/office/drawing/2014/main" id="{351B5E6F-A14D-75FE-075A-7B70879EEA66}"/>
              </a:ext>
            </a:extLst>
          </p:cNvPr>
          <p:cNvSpPr txBox="1"/>
          <p:nvPr/>
        </p:nvSpPr>
        <p:spPr>
          <a:xfrm>
            <a:off x="6667501" y="3105834"/>
            <a:ext cx="5297490" cy="338554"/>
          </a:xfrm>
          <a:prstGeom prst="rect">
            <a:avLst/>
          </a:prstGeom>
          <a:noFill/>
        </p:spPr>
        <p:txBody>
          <a:bodyPr wrap="square" rtlCol="0">
            <a:spAutoFit/>
          </a:bodyPr>
          <a:lstStyle/>
          <a:p>
            <a:r>
              <a:rPr lang="en-IN" sz="1600" b="1" dirty="0">
                <a:solidFill>
                  <a:schemeClr val="accent2">
                    <a:lumMod val="75000"/>
                  </a:schemeClr>
                </a:solidFill>
                <a:latin typeface="Arial Black" panose="020B0A04020102020204" pitchFamily="34" charset="0"/>
              </a:rPr>
              <a:t>COMPOSITION OF COMPLEX GREY WATER</a:t>
            </a:r>
          </a:p>
        </p:txBody>
      </p:sp>
      <p:graphicFrame>
        <p:nvGraphicFramePr>
          <p:cNvPr id="13" name="Table 13">
            <a:extLst>
              <a:ext uri="{FF2B5EF4-FFF2-40B4-BE49-F238E27FC236}">
                <a16:creationId xmlns:a16="http://schemas.microsoft.com/office/drawing/2014/main" id="{3B389F59-A18E-C2EC-D291-98165EACA0FB}"/>
              </a:ext>
            </a:extLst>
          </p:cNvPr>
          <p:cNvGraphicFramePr>
            <a:graphicFrameLocks noGrp="1"/>
          </p:cNvGraphicFramePr>
          <p:nvPr>
            <p:extLst>
              <p:ext uri="{D42A27DB-BD31-4B8C-83A1-F6EECF244321}">
                <p14:modId xmlns:p14="http://schemas.microsoft.com/office/powerpoint/2010/main" val="3244885012"/>
              </p:ext>
            </p:extLst>
          </p:nvPr>
        </p:nvGraphicFramePr>
        <p:xfrm>
          <a:off x="6915150" y="3382438"/>
          <a:ext cx="4406900" cy="3489260"/>
        </p:xfrm>
        <a:graphic>
          <a:graphicData uri="http://schemas.openxmlformats.org/drawingml/2006/table">
            <a:tbl>
              <a:tblPr firstRow="1" bandRow="1">
                <a:tableStyleId>{073A0DAA-6AF3-43AB-8588-CEC1D06C72B9}</a:tableStyleId>
              </a:tblPr>
              <a:tblGrid>
                <a:gridCol w="2203450">
                  <a:extLst>
                    <a:ext uri="{9D8B030D-6E8A-4147-A177-3AD203B41FA5}">
                      <a16:colId xmlns:a16="http://schemas.microsoft.com/office/drawing/2014/main" val="1749305777"/>
                    </a:ext>
                  </a:extLst>
                </a:gridCol>
                <a:gridCol w="2203450">
                  <a:extLst>
                    <a:ext uri="{9D8B030D-6E8A-4147-A177-3AD203B41FA5}">
                      <a16:colId xmlns:a16="http://schemas.microsoft.com/office/drawing/2014/main" val="1724471871"/>
                    </a:ext>
                  </a:extLst>
                </a:gridCol>
              </a:tblGrid>
              <a:tr h="395540">
                <a:tc>
                  <a:txBody>
                    <a:bodyPr/>
                    <a:lstStyle/>
                    <a:p>
                      <a:r>
                        <a:rPr lang="en-IN" dirty="0"/>
                        <a:t>PARAMETER</a:t>
                      </a:r>
                    </a:p>
                  </a:txBody>
                  <a:tcPr/>
                </a:tc>
                <a:tc>
                  <a:txBody>
                    <a:bodyPr/>
                    <a:lstStyle/>
                    <a:p>
                      <a:r>
                        <a:rPr lang="en-IN" dirty="0"/>
                        <a:t>RANGE</a:t>
                      </a:r>
                    </a:p>
                  </a:txBody>
                  <a:tcPr/>
                </a:tc>
                <a:extLst>
                  <a:ext uri="{0D108BD9-81ED-4DB2-BD59-A6C34878D82A}">
                    <a16:rowId xmlns:a16="http://schemas.microsoft.com/office/drawing/2014/main" val="4027560495"/>
                  </a:ext>
                </a:extLst>
              </a:tr>
              <a:tr h="315749">
                <a:tc>
                  <a:txBody>
                    <a:bodyPr/>
                    <a:lstStyle/>
                    <a:p>
                      <a:r>
                        <a:rPr lang="en-IN" dirty="0"/>
                        <a:t>COD</a:t>
                      </a:r>
                      <a:r>
                        <a:rPr lang="en-IN" sz="1100" dirty="0"/>
                        <a:t>(chemical oxygen demand)</a:t>
                      </a:r>
                    </a:p>
                  </a:txBody>
                  <a:tcPr/>
                </a:tc>
                <a:tc>
                  <a:txBody>
                    <a:bodyPr/>
                    <a:lstStyle/>
                    <a:p>
                      <a:r>
                        <a:rPr lang="en-IN" dirty="0"/>
                        <a:t>2-3 g/L</a:t>
                      </a:r>
                    </a:p>
                  </a:txBody>
                  <a:tcPr/>
                </a:tc>
                <a:extLst>
                  <a:ext uri="{0D108BD9-81ED-4DB2-BD59-A6C34878D82A}">
                    <a16:rowId xmlns:a16="http://schemas.microsoft.com/office/drawing/2014/main" val="4159626955"/>
                  </a:ext>
                </a:extLst>
              </a:tr>
              <a:tr h="460468">
                <a:tc>
                  <a:txBody>
                    <a:bodyPr/>
                    <a:lstStyle/>
                    <a:p>
                      <a:r>
                        <a:rPr lang="en-IN" dirty="0"/>
                        <a:t>BOD</a:t>
                      </a:r>
                      <a:r>
                        <a:rPr lang="en-IN" sz="1100" dirty="0"/>
                        <a:t>(biochemical oxygen demand)</a:t>
                      </a:r>
                    </a:p>
                  </a:txBody>
                  <a:tcPr/>
                </a:tc>
                <a:tc>
                  <a:txBody>
                    <a:bodyPr/>
                    <a:lstStyle/>
                    <a:p>
                      <a:r>
                        <a:rPr lang="en-IN" dirty="0"/>
                        <a:t>500-700 mg/L</a:t>
                      </a:r>
                    </a:p>
                  </a:txBody>
                  <a:tcPr/>
                </a:tc>
                <a:extLst>
                  <a:ext uri="{0D108BD9-81ED-4DB2-BD59-A6C34878D82A}">
                    <a16:rowId xmlns:a16="http://schemas.microsoft.com/office/drawing/2014/main" val="791865174"/>
                  </a:ext>
                </a:extLst>
              </a:tr>
              <a:tr h="315749">
                <a:tc>
                  <a:txBody>
                    <a:bodyPr/>
                    <a:lstStyle/>
                    <a:p>
                      <a:r>
                        <a:rPr lang="en-IN" dirty="0" err="1"/>
                        <a:t>TPh</a:t>
                      </a:r>
                      <a:r>
                        <a:rPr lang="en-IN" dirty="0"/>
                        <a:t>(total phenols)</a:t>
                      </a:r>
                    </a:p>
                  </a:txBody>
                  <a:tcPr/>
                </a:tc>
                <a:tc>
                  <a:txBody>
                    <a:bodyPr/>
                    <a:lstStyle/>
                    <a:p>
                      <a:r>
                        <a:rPr lang="en-IN" dirty="0"/>
                        <a:t>400-600 mg/L</a:t>
                      </a:r>
                    </a:p>
                  </a:txBody>
                  <a:tcPr/>
                </a:tc>
                <a:extLst>
                  <a:ext uri="{0D108BD9-81ED-4DB2-BD59-A6C34878D82A}">
                    <a16:rowId xmlns:a16="http://schemas.microsoft.com/office/drawing/2014/main" val="2941659754"/>
                  </a:ext>
                </a:extLst>
              </a:tr>
              <a:tr h="315749">
                <a:tc>
                  <a:txBody>
                    <a:bodyPr/>
                    <a:lstStyle/>
                    <a:p>
                      <a:r>
                        <a:rPr lang="en-IN" dirty="0"/>
                        <a:t>Volatile acids</a:t>
                      </a:r>
                    </a:p>
                  </a:txBody>
                  <a:tcPr/>
                </a:tc>
                <a:tc>
                  <a:txBody>
                    <a:bodyPr/>
                    <a:lstStyle/>
                    <a:p>
                      <a:r>
                        <a:rPr lang="en-IN" dirty="0"/>
                        <a:t>5-10 mg/L</a:t>
                      </a:r>
                    </a:p>
                  </a:txBody>
                  <a:tcPr/>
                </a:tc>
                <a:extLst>
                  <a:ext uri="{0D108BD9-81ED-4DB2-BD59-A6C34878D82A}">
                    <a16:rowId xmlns:a16="http://schemas.microsoft.com/office/drawing/2014/main" val="1217623389"/>
                  </a:ext>
                </a:extLst>
              </a:tr>
              <a:tr h="315749">
                <a:tc>
                  <a:txBody>
                    <a:bodyPr/>
                    <a:lstStyle/>
                    <a:p>
                      <a:r>
                        <a:rPr lang="en-IN" dirty="0"/>
                        <a:t>NH4+</a:t>
                      </a:r>
                    </a:p>
                  </a:txBody>
                  <a:tcPr/>
                </a:tc>
                <a:tc>
                  <a:txBody>
                    <a:bodyPr/>
                    <a:lstStyle/>
                    <a:p>
                      <a:r>
                        <a:rPr lang="en-IN" dirty="0"/>
                        <a:t>120-200 mg/L</a:t>
                      </a:r>
                    </a:p>
                  </a:txBody>
                  <a:tcPr/>
                </a:tc>
                <a:extLst>
                  <a:ext uri="{0D108BD9-81ED-4DB2-BD59-A6C34878D82A}">
                    <a16:rowId xmlns:a16="http://schemas.microsoft.com/office/drawing/2014/main" val="1205061217"/>
                  </a:ext>
                </a:extLst>
              </a:tr>
              <a:tr h="315749">
                <a:tc>
                  <a:txBody>
                    <a:bodyPr/>
                    <a:lstStyle/>
                    <a:p>
                      <a:r>
                        <a:rPr lang="en-IN" dirty="0"/>
                        <a:t>pH</a:t>
                      </a:r>
                    </a:p>
                  </a:txBody>
                  <a:tcPr/>
                </a:tc>
                <a:tc>
                  <a:txBody>
                    <a:bodyPr/>
                    <a:lstStyle/>
                    <a:p>
                      <a:r>
                        <a:rPr lang="en-IN" dirty="0"/>
                        <a:t>6.5-8</a:t>
                      </a:r>
                    </a:p>
                  </a:txBody>
                  <a:tcPr/>
                </a:tc>
                <a:extLst>
                  <a:ext uri="{0D108BD9-81ED-4DB2-BD59-A6C34878D82A}">
                    <a16:rowId xmlns:a16="http://schemas.microsoft.com/office/drawing/2014/main" val="2787565669"/>
                  </a:ext>
                </a:extLst>
              </a:tr>
              <a:tr h="315749">
                <a:tc>
                  <a:txBody>
                    <a:bodyPr/>
                    <a:lstStyle/>
                    <a:p>
                      <a:r>
                        <a:rPr lang="en-IN" dirty="0"/>
                        <a:t>BOD:COD</a:t>
                      </a:r>
                    </a:p>
                  </a:txBody>
                  <a:tcPr/>
                </a:tc>
                <a:tc>
                  <a:txBody>
                    <a:bodyPr/>
                    <a:lstStyle/>
                    <a:p>
                      <a:r>
                        <a:rPr lang="en-IN" dirty="0"/>
                        <a:t>0.29</a:t>
                      </a:r>
                    </a:p>
                  </a:txBody>
                  <a:tcPr/>
                </a:tc>
                <a:extLst>
                  <a:ext uri="{0D108BD9-81ED-4DB2-BD59-A6C34878D82A}">
                    <a16:rowId xmlns:a16="http://schemas.microsoft.com/office/drawing/2014/main" val="3376102652"/>
                  </a:ext>
                </a:extLst>
              </a:tr>
              <a:tr h="315749">
                <a:tc>
                  <a:txBody>
                    <a:bodyPr/>
                    <a:lstStyle/>
                    <a:p>
                      <a:r>
                        <a:rPr lang="en-IN" dirty="0"/>
                        <a:t>Phenolic compound</a:t>
                      </a:r>
                    </a:p>
                  </a:txBody>
                  <a:tcPr/>
                </a:tc>
                <a:tc>
                  <a:txBody>
                    <a:bodyPr/>
                    <a:lstStyle/>
                    <a:p>
                      <a:r>
                        <a:rPr lang="en-IN" dirty="0"/>
                        <a:t>60% of COD</a:t>
                      </a:r>
                    </a:p>
                  </a:txBody>
                  <a:tcPr/>
                </a:tc>
                <a:extLst>
                  <a:ext uri="{0D108BD9-81ED-4DB2-BD59-A6C34878D82A}">
                    <a16:rowId xmlns:a16="http://schemas.microsoft.com/office/drawing/2014/main" val="850045915"/>
                  </a:ext>
                </a:extLst>
              </a:tr>
            </a:tbl>
          </a:graphicData>
        </a:graphic>
      </p:graphicFrame>
    </p:spTree>
    <p:extLst>
      <p:ext uri="{BB962C8B-B14F-4D97-AF65-F5344CB8AC3E}">
        <p14:creationId xmlns:p14="http://schemas.microsoft.com/office/powerpoint/2010/main" val="30073221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A63E02-E99E-5BE3-C58C-381852B1EE67}"/>
              </a:ext>
            </a:extLst>
          </p:cNvPr>
          <p:cNvSpPr txBox="1"/>
          <p:nvPr/>
        </p:nvSpPr>
        <p:spPr>
          <a:xfrm>
            <a:off x="1276350" y="161925"/>
            <a:ext cx="10782300" cy="6771084"/>
          </a:xfrm>
          <a:prstGeom prst="rect">
            <a:avLst/>
          </a:prstGeom>
          <a:noFill/>
        </p:spPr>
        <p:txBody>
          <a:bodyPr wrap="square" rtlCol="0">
            <a:spAutoFit/>
          </a:bodyPr>
          <a:lstStyle/>
          <a:p>
            <a:r>
              <a:rPr lang="en-IN" sz="2400" b="1" dirty="0">
                <a:solidFill>
                  <a:schemeClr val="accent2">
                    <a:lumMod val="50000"/>
                  </a:schemeClr>
                </a:solidFill>
                <a:latin typeface="Arial Black" panose="020B0A04020102020204" pitchFamily="34" charset="0"/>
              </a:rPr>
              <a:t>3) </a:t>
            </a:r>
            <a:r>
              <a:rPr lang="en-IN" sz="1800" b="1" dirty="0">
                <a:solidFill>
                  <a:schemeClr val="accent2">
                    <a:lumMod val="50000"/>
                  </a:schemeClr>
                </a:solidFill>
                <a:latin typeface="Arial Black" panose="020B0A04020102020204" pitchFamily="34" charset="0"/>
              </a:rPr>
              <a:t>START-UP &amp; OPERATION</a:t>
            </a:r>
          </a:p>
          <a:p>
            <a:pPr marL="342900" indent="-342900" algn="l">
              <a:buFont typeface="Wingdings" panose="05000000000000000000" pitchFamily="2" charset="2"/>
              <a:buChar char="v"/>
            </a:pPr>
            <a:r>
              <a:rPr lang="en-US" sz="1400" b="1" i="0" dirty="0">
                <a:effectLst/>
                <a:latin typeface="Söhne"/>
              </a:rPr>
              <a:t>Operational Conditions:</a:t>
            </a:r>
            <a:endParaRPr lang="en-US" sz="1400" b="0" i="0" dirty="0">
              <a:effectLst/>
              <a:latin typeface="Söhne"/>
            </a:endParaRP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Continuous operation of the MBR.</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Constant Hydraulic Residence Time (HRT) of 12 hours.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Constant air flow of 0.3 m3/h using an aeration pump.</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Maintained Dissolved Oxygen (DO) concentration between 3 and 6 mg/L.</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and effluent obtained by peristaltic pumps.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Effluent operated using a time controller with a filtration/pause cycle of 8 min/2 min.</a:t>
            </a:r>
          </a:p>
          <a:p>
            <a:pPr marL="800100" lvl="1" indent="-342900" algn="l">
              <a:buFont typeface="Wingdings" panose="05000000000000000000" pitchFamily="2" charset="2"/>
              <a:buChar char="v"/>
            </a:pPr>
            <a:r>
              <a:rPr lang="en-US" sz="1400" b="0" i="0" dirty="0">
                <a:effectLst/>
                <a:latin typeface="Söhne"/>
              </a:rPr>
              <a:t>Transmembrane pressure (TMP) measured using a vacuum manometer to regulate permeate flow.</a:t>
            </a:r>
          </a:p>
          <a:p>
            <a:pPr marL="800100" lvl="1" indent="-342900" algn="l">
              <a:buFont typeface="Wingdings" panose="05000000000000000000" pitchFamily="2" charset="2"/>
              <a:buChar char="v"/>
            </a:pPr>
            <a:endParaRPr lang="en-US" sz="1400" b="0" i="0" dirty="0">
              <a:effectLst/>
              <a:latin typeface="Söhne"/>
            </a:endParaRPr>
          </a:p>
          <a:p>
            <a:pPr marL="342900" indent="-342900" algn="l">
              <a:buFont typeface="Wingdings" panose="05000000000000000000" pitchFamily="2" charset="2"/>
              <a:buChar char="v"/>
            </a:pPr>
            <a:r>
              <a:rPr lang="en-US" sz="1400" b="1" i="0" dirty="0">
                <a:effectLst/>
                <a:latin typeface="Söhne"/>
              </a:rPr>
              <a:t>Initial Period:</a:t>
            </a:r>
            <a:endParaRPr lang="en-US" sz="1400" b="0" i="0" dirty="0">
              <a:effectLst/>
              <a:latin typeface="Söhne"/>
            </a:endParaRP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initially diluted with tap water to acclimatize microbes to the complex greywater (CGW).</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Concentrations of COD, </a:t>
            </a:r>
            <a:r>
              <a:rPr lang="en-US" sz="1400" b="0" i="0" dirty="0" err="1">
                <a:solidFill>
                  <a:schemeClr val="tx2">
                    <a:lumMod val="75000"/>
                    <a:lumOff val="25000"/>
                  </a:schemeClr>
                </a:solidFill>
                <a:effectLst/>
                <a:latin typeface="Söhne"/>
              </a:rPr>
              <a:t>TPh</a:t>
            </a:r>
            <a:r>
              <a:rPr lang="en-US" sz="1400" b="0" i="0" dirty="0">
                <a:solidFill>
                  <a:schemeClr val="tx2">
                    <a:lumMod val="75000"/>
                    <a:lumOff val="25000"/>
                  </a:schemeClr>
                </a:solidFill>
                <a:effectLst/>
                <a:latin typeface="Söhne"/>
              </a:rPr>
              <a:t>, and NH4+ in influent increased stepwise.</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Stage I operated for 52 days.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COD increased from 439 mg/L to 1.78 g/L.</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a:t>
            </a:r>
            <a:r>
              <a:rPr lang="en-US" sz="1400" b="0" i="0" dirty="0" err="1">
                <a:solidFill>
                  <a:schemeClr val="tx2">
                    <a:lumMod val="75000"/>
                    <a:lumOff val="25000"/>
                  </a:schemeClr>
                </a:solidFill>
                <a:effectLst/>
                <a:latin typeface="Söhne"/>
              </a:rPr>
              <a:t>TPh</a:t>
            </a:r>
            <a:r>
              <a:rPr lang="en-US" sz="1400" b="0" i="0" dirty="0">
                <a:solidFill>
                  <a:schemeClr val="tx2">
                    <a:lumMod val="75000"/>
                    <a:lumOff val="25000"/>
                  </a:schemeClr>
                </a:solidFill>
                <a:effectLst/>
                <a:latin typeface="Söhne"/>
              </a:rPr>
              <a:t> increased from 117 to 414 mg/L.</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NH4+ increased from 25 to 100 mg N/L.</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Methanol (250 mg/L COD) added in stage I to facilitate treating CGW by aerobic process.</a:t>
            </a:r>
          </a:p>
          <a:p>
            <a:pPr marL="800100" lvl="1" indent="-342900" algn="l">
              <a:buFont typeface="Wingdings" panose="05000000000000000000" pitchFamily="2" charset="2"/>
              <a:buChar char="v"/>
            </a:pPr>
            <a:endParaRPr lang="en-US" sz="1400" b="0" i="0" dirty="0">
              <a:solidFill>
                <a:schemeClr val="tx2">
                  <a:lumMod val="75000"/>
                  <a:lumOff val="25000"/>
                </a:schemeClr>
              </a:solidFill>
              <a:effectLst/>
              <a:latin typeface="Söhne"/>
            </a:endParaRPr>
          </a:p>
          <a:p>
            <a:pPr marL="342900" indent="-342900" algn="l">
              <a:buFont typeface="Wingdings" panose="05000000000000000000" pitchFamily="2" charset="2"/>
              <a:buChar char="v"/>
            </a:pPr>
            <a:r>
              <a:rPr lang="en-US" sz="1400" b="1" i="0" dirty="0">
                <a:effectLst/>
                <a:latin typeface="Söhne"/>
              </a:rPr>
              <a:t>Stage II (Day 53–110):</a:t>
            </a:r>
            <a:endParaRPr lang="en-US" sz="1400" b="0" i="0" dirty="0">
              <a:effectLst/>
              <a:latin typeface="Söhne"/>
            </a:endParaRP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Study focused on the influence of PAC on MBR performance.</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PAC added five times with a dosage of 1 g/L each time.</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COD, </a:t>
            </a:r>
            <a:r>
              <a:rPr lang="en-US" sz="1400" b="0" i="0" dirty="0" err="1">
                <a:solidFill>
                  <a:schemeClr val="tx2">
                    <a:lumMod val="75000"/>
                    <a:lumOff val="25000"/>
                  </a:schemeClr>
                </a:solidFill>
                <a:effectLst/>
                <a:latin typeface="Söhne"/>
              </a:rPr>
              <a:t>TPh</a:t>
            </a:r>
            <a:r>
              <a:rPr lang="en-US" sz="1400" b="0" i="0" dirty="0">
                <a:solidFill>
                  <a:schemeClr val="tx2">
                    <a:lumMod val="75000"/>
                    <a:lumOff val="25000"/>
                  </a:schemeClr>
                </a:solidFill>
                <a:effectLst/>
                <a:latin typeface="Söhne"/>
              </a:rPr>
              <a:t>, and NH4+ ranged from 1.71 to 2.37 g/L, 379 to 525 mg/L, and 90 to 165 mg N/L, respectively.</a:t>
            </a:r>
          </a:p>
          <a:p>
            <a:pPr marL="800100" lvl="1" indent="-342900" algn="l">
              <a:buFont typeface="Wingdings" panose="05000000000000000000" pitchFamily="2" charset="2"/>
              <a:buChar char="v"/>
            </a:pPr>
            <a:endParaRPr lang="en-US" sz="1400" b="0" i="0" dirty="0">
              <a:solidFill>
                <a:schemeClr val="tx2">
                  <a:lumMod val="75000"/>
                  <a:lumOff val="25000"/>
                </a:schemeClr>
              </a:solidFill>
              <a:effectLst/>
              <a:latin typeface="Söhne"/>
            </a:endParaRPr>
          </a:p>
          <a:p>
            <a:pPr marL="342900" indent="-342900" algn="l">
              <a:buFont typeface="Wingdings" panose="05000000000000000000" pitchFamily="2" charset="2"/>
              <a:buChar char="v"/>
            </a:pPr>
            <a:r>
              <a:rPr lang="en-US" sz="1400" b="1" i="0" dirty="0">
                <a:effectLst/>
                <a:latin typeface="Söhne"/>
              </a:rPr>
              <a:t>Batch Experiments:</a:t>
            </a:r>
            <a:endParaRPr lang="en-US" sz="1400" b="0" i="0" dirty="0">
              <a:effectLst/>
              <a:latin typeface="Söhne"/>
            </a:endParaRP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Conducted to assess PAC influence on MBR at increasing loading rates.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Influent similar to stage I conditions.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Experiments operated under the same conditions.</a:t>
            </a:r>
          </a:p>
          <a:p>
            <a:pPr marL="800100" lvl="1" indent="-342900" algn="l">
              <a:buFont typeface="Wingdings" panose="05000000000000000000" pitchFamily="2" charset="2"/>
              <a:buChar char="v"/>
            </a:pPr>
            <a:r>
              <a:rPr lang="en-US" sz="1400" b="0" i="0" dirty="0">
                <a:solidFill>
                  <a:schemeClr val="tx2">
                    <a:lumMod val="75000"/>
                    <a:lumOff val="25000"/>
                  </a:schemeClr>
                </a:solidFill>
                <a:effectLst/>
                <a:latin typeface="Söhne"/>
              </a:rPr>
              <a:t>Each influent loading rate maintained for 10 days.</a:t>
            </a:r>
            <a:endParaRPr lang="en-IN" sz="1400" dirty="0">
              <a:solidFill>
                <a:schemeClr val="tx2">
                  <a:lumMod val="75000"/>
                  <a:lumOff val="25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40003600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wheel(1)">
                                      <p:cBhvr>
                                        <p:cTn id="49" dur="2000"/>
                                        <p:tgtEl>
                                          <p:spTgt spid="4">
                                            <p:txEl>
                                              <p:pRg st="10" end="10"/>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heel(1)">
                                      <p:cBhvr>
                                        <p:cTn id="52" dur="2000"/>
                                        <p:tgtEl>
                                          <p:spTgt spid="4">
                                            <p:txEl>
                                              <p:pRg st="11" end="11"/>
                                            </p:txEl>
                                          </p:spTgt>
                                        </p:tgtEl>
                                      </p:cBhvr>
                                    </p:animEffect>
                                  </p:childTnLst>
                                </p:cTn>
                              </p:par>
                              <p:par>
                                <p:cTn id="53" presetID="21" presetClass="entr" presetSubtype="1"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heel(1)">
                                      <p:cBhvr>
                                        <p:cTn id="55" dur="2000"/>
                                        <p:tgtEl>
                                          <p:spTgt spid="4">
                                            <p:txEl>
                                              <p:pRg st="12" end="12"/>
                                            </p:txEl>
                                          </p:spTgt>
                                        </p:tgtEl>
                                      </p:cBhvr>
                                    </p:animEffect>
                                  </p:childTnLst>
                                </p:cTn>
                              </p:par>
                              <p:par>
                                <p:cTn id="56" presetID="21" presetClass="entr" presetSubtype="1" fill="hold"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wheel(1)">
                                      <p:cBhvr>
                                        <p:cTn id="58" dur="2000"/>
                                        <p:tgtEl>
                                          <p:spTgt spid="4">
                                            <p:txEl>
                                              <p:pRg st="13" end="13"/>
                                            </p:txEl>
                                          </p:spTgt>
                                        </p:tgtEl>
                                      </p:cBhvr>
                                    </p:animEffect>
                                  </p:childTnLst>
                                </p:cTn>
                              </p:par>
                              <p:par>
                                <p:cTn id="59" presetID="21" presetClass="entr" presetSubtype="1"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Effect transition="in" filter="wheel(1)">
                                      <p:cBhvr>
                                        <p:cTn id="61" dur="2000"/>
                                        <p:tgtEl>
                                          <p:spTgt spid="4">
                                            <p:txEl>
                                              <p:pRg st="14" end="14"/>
                                            </p:txEl>
                                          </p:spTgt>
                                        </p:tgtEl>
                                      </p:cBhvr>
                                    </p:animEffect>
                                  </p:childTnLst>
                                </p:cTn>
                              </p:par>
                              <p:par>
                                <p:cTn id="62" presetID="21" presetClass="entr" presetSubtype="1" fill="hold" nodeType="withEffect">
                                  <p:stCondLst>
                                    <p:cond delay="0"/>
                                  </p:stCondLst>
                                  <p:childTnLst>
                                    <p:set>
                                      <p:cBhvr>
                                        <p:cTn id="63" dur="1" fill="hold">
                                          <p:stCondLst>
                                            <p:cond delay="0"/>
                                          </p:stCondLst>
                                        </p:cTn>
                                        <p:tgtEl>
                                          <p:spTgt spid="4">
                                            <p:txEl>
                                              <p:pRg st="15" end="15"/>
                                            </p:txEl>
                                          </p:spTgt>
                                        </p:tgtEl>
                                        <p:attrNameLst>
                                          <p:attrName>style.visibility</p:attrName>
                                        </p:attrNameLst>
                                      </p:cBhvr>
                                      <p:to>
                                        <p:strVal val="visible"/>
                                      </p:to>
                                    </p:set>
                                    <p:animEffect transition="in" filter="wheel(1)">
                                      <p:cBhvr>
                                        <p:cTn id="64" dur="2000"/>
                                        <p:tgtEl>
                                          <p:spTgt spid="4">
                                            <p:txEl>
                                              <p:pRg st="15" end="15"/>
                                            </p:txEl>
                                          </p:spTgt>
                                        </p:tgtEl>
                                      </p:cBhvr>
                                    </p:animEffect>
                                  </p:childTnLst>
                                </p:cTn>
                              </p:par>
                              <p:par>
                                <p:cTn id="65" presetID="21" presetClass="entr" presetSubtype="1" fill="hold" nodeType="with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Effect transition="in" filter="wheel(1)">
                                      <p:cBhvr>
                                        <p:cTn id="67" dur="2000"/>
                                        <p:tgtEl>
                                          <p:spTgt spid="4">
                                            <p:txEl>
                                              <p:pRg st="16" end="16"/>
                                            </p:txEl>
                                          </p:spTgt>
                                        </p:tgtEl>
                                      </p:cBhvr>
                                    </p:animEffect>
                                  </p:childTnLst>
                                </p:cTn>
                              </p:par>
                              <p:par>
                                <p:cTn id="68" presetID="21" presetClass="entr" presetSubtype="1" fill="hold" nodeType="with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wheel(1)">
                                      <p:cBhvr>
                                        <p:cTn id="70" dur="20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4">
                                            <p:txEl>
                                              <p:pRg st="19" end="19"/>
                                            </p:txEl>
                                          </p:spTgt>
                                        </p:tgtEl>
                                        <p:attrNameLst>
                                          <p:attrName>style.visibility</p:attrName>
                                        </p:attrNameLst>
                                      </p:cBhvr>
                                      <p:to>
                                        <p:strVal val="visible"/>
                                      </p:to>
                                    </p:set>
                                    <p:anim calcmode="lin" valueType="num">
                                      <p:cBhvr>
                                        <p:cTn id="75" dur="1000" fill="hold"/>
                                        <p:tgtEl>
                                          <p:spTgt spid="4">
                                            <p:txEl>
                                              <p:pRg st="19" end="19"/>
                                            </p:txEl>
                                          </p:spTgt>
                                        </p:tgtEl>
                                        <p:attrNameLst>
                                          <p:attrName>ppt_w</p:attrName>
                                        </p:attrNameLst>
                                      </p:cBhvr>
                                      <p:tavLst>
                                        <p:tav tm="0">
                                          <p:val>
                                            <p:fltVal val="0"/>
                                          </p:val>
                                        </p:tav>
                                        <p:tav tm="100000">
                                          <p:val>
                                            <p:strVal val="#ppt_w"/>
                                          </p:val>
                                        </p:tav>
                                      </p:tavLst>
                                    </p:anim>
                                    <p:anim calcmode="lin" valueType="num">
                                      <p:cBhvr>
                                        <p:cTn id="76" dur="1000" fill="hold"/>
                                        <p:tgtEl>
                                          <p:spTgt spid="4">
                                            <p:txEl>
                                              <p:pRg st="19" end="19"/>
                                            </p:txEl>
                                          </p:spTgt>
                                        </p:tgtEl>
                                        <p:attrNameLst>
                                          <p:attrName>ppt_h</p:attrName>
                                        </p:attrNameLst>
                                      </p:cBhvr>
                                      <p:tavLst>
                                        <p:tav tm="0">
                                          <p:val>
                                            <p:fltVal val="0"/>
                                          </p:val>
                                        </p:tav>
                                        <p:tav tm="100000">
                                          <p:val>
                                            <p:strVal val="#ppt_h"/>
                                          </p:val>
                                        </p:tav>
                                      </p:tavLst>
                                    </p:anim>
                                    <p:anim calcmode="lin" valueType="num">
                                      <p:cBhvr>
                                        <p:cTn id="77" dur="1000" fill="hold"/>
                                        <p:tgtEl>
                                          <p:spTgt spid="4">
                                            <p:txEl>
                                              <p:pRg st="19" end="19"/>
                                            </p:txEl>
                                          </p:spTgt>
                                        </p:tgtEl>
                                        <p:attrNameLst>
                                          <p:attrName>style.rotation</p:attrName>
                                        </p:attrNameLst>
                                      </p:cBhvr>
                                      <p:tavLst>
                                        <p:tav tm="0">
                                          <p:val>
                                            <p:fltVal val="90"/>
                                          </p:val>
                                        </p:tav>
                                        <p:tav tm="100000">
                                          <p:val>
                                            <p:fltVal val="0"/>
                                          </p:val>
                                        </p:tav>
                                      </p:tavLst>
                                    </p:anim>
                                    <p:animEffect transition="in" filter="fade">
                                      <p:cBhvr>
                                        <p:cTn id="78" dur="1000"/>
                                        <p:tgtEl>
                                          <p:spTgt spid="4">
                                            <p:txEl>
                                              <p:pRg st="19" end="19"/>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4">
                                            <p:txEl>
                                              <p:pRg st="20" end="20"/>
                                            </p:txEl>
                                          </p:spTgt>
                                        </p:tgtEl>
                                        <p:attrNameLst>
                                          <p:attrName>style.visibility</p:attrName>
                                        </p:attrNameLst>
                                      </p:cBhvr>
                                      <p:to>
                                        <p:strVal val="visible"/>
                                      </p:to>
                                    </p:set>
                                    <p:anim calcmode="lin" valueType="num">
                                      <p:cBhvr>
                                        <p:cTn id="81" dur="1000" fill="hold"/>
                                        <p:tgtEl>
                                          <p:spTgt spid="4">
                                            <p:txEl>
                                              <p:pRg st="20" end="20"/>
                                            </p:txEl>
                                          </p:spTgt>
                                        </p:tgtEl>
                                        <p:attrNameLst>
                                          <p:attrName>ppt_w</p:attrName>
                                        </p:attrNameLst>
                                      </p:cBhvr>
                                      <p:tavLst>
                                        <p:tav tm="0">
                                          <p:val>
                                            <p:fltVal val="0"/>
                                          </p:val>
                                        </p:tav>
                                        <p:tav tm="100000">
                                          <p:val>
                                            <p:strVal val="#ppt_w"/>
                                          </p:val>
                                        </p:tav>
                                      </p:tavLst>
                                    </p:anim>
                                    <p:anim calcmode="lin" valueType="num">
                                      <p:cBhvr>
                                        <p:cTn id="82" dur="1000" fill="hold"/>
                                        <p:tgtEl>
                                          <p:spTgt spid="4">
                                            <p:txEl>
                                              <p:pRg st="20" end="20"/>
                                            </p:txEl>
                                          </p:spTgt>
                                        </p:tgtEl>
                                        <p:attrNameLst>
                                          <p:attrName>ppt_h</p:attrName>
                                        </p:attrNameLst>
                                      </p:cBhvr>
                                      <p:tavLst>
                                        <p:tav tm="0">
                                          <p:val>
                                            <p:fltVal val="0"/>
                                          </p:val>
                                        </p:tav>
                                        <p:tav tm="100000">
                                          <p:val>
                                            <p:strVal val="#ppt_h"/>
                                          </p:val>
                                        </p:tav>
                                      </p:tavLst>
                                    </p:anim>
                                    <p:anim calcmode="lin" valueType="num">
                                      <p:cBhvr>
                                        <p:cTn id="83" dur="1000" fill="hold"/>
                                        <p:tgtEl>
                                          <p:spTgt spid="4">
                                            <p:txEl>
                                              <p:pRg st="20" end="20"/>
                                            </p:txEl>
                                          </p:spTgt>
                                        </p:tgtEl>
                                        <p:attrNameLst>
                                          <p:attrName>style.rotation</p:attrName>
                                        </p:attrNameLst>
                                      </p:cBhvr>
                                      <p:tavLst>
                                        <p:tav tm="0">
                                          <p:val>
                                            <p:fltVal val="90"/>
                                          </p:val>
                                        </p:tav>
                                        <p:tav tm="100000">
                                          <p:val>
                                            <p:fltVal val="0"/>
                                          </p:val>
                                        </p:tav>
                                      </p:tavLst>
                                    </p:anim>
                                    <p:animEffect transition="in" filter="fade">
                                      <p:cBhvr>
                                        <p:cTn id="84" dur="1000"/>
                                        <p:tgtEl>
                                          <p:spTgt spid="4">
                                            <p:txEl>
                                              <p:pRg st="20" end="20"/>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4">
                                            <p:txEl>
                                              <p:pRg st="21" end="21"/>
                                            </p:txEl>
                                          </p:spTgt>
                                        </p:tgtEl>
                                        <p:attrNameLst>
                                          <p:attrName>style.visibility</p:attrName>
                                        </p:attrNameLst>
                                      </p:cBhvr>
                                      <p:to>
                                        <p:strVal val="visible"/>
                                      </p:to>
                                    </p:set>
                                    <p:anim calcmode="lin" valueType="num">
                                      <p:cBhvr>
                                        <p:cTn id="87" dur="1000" fill="hold"/>
                                        <p:tgtEl>
                                          <p:spTgt spid="4">
                                            <p:txEl>
                                              <p:pRg st="21" end="21"/>
                                            </p:txEl>
                                          </p:spTgt>
                                        </p:tgtEl>
                                        <p:attrNameLst>
                                          <p:attrName>ppt_w</p:attrName>
                                        </p:attrNameLst>
                                      </p:cBhvr>
                                      <p:tavLst>
                                        <p:tav tm="0">
                                          <p:val>
                                            <p:fltVal val="0"/>
                                          </p:val>
                                        </p:tav>
                                        <p:tav tm="100000">
                                          <p:val>
                                            <p:strVal val="#ppt_w"/>
                                          </p:val>
                                        </p:tav>
                                      </p:tavLst>
                                    </p:anim>
                                    <p:anim calcmode="lin" valueType="num">
                                      <p:cBhvr>
                                        <p:cTn id="88" dur="1000" fill="hold"/>
                                        <p:tgtEl>
                                          <p:spTgt spid="4">
                                            <p:txEl>
                                              <p:pRg st="21" end="21"/>
                                            </p:txEl>
                                          </p:spTgt>
                                        </p:tgtEl>
                                        <p:attrNameLst>
                                          <p:attrName>ppt_h</p:attrName>
                                        </p:attrNameLst>
                                      </p:cBhvr>
                                      <p:tavLst>
                                        <p:tav tm="0">
                                          <p:val>
                                            <p:fltVal val="0"/>
                                          </p:val>
                                        </p:tav>
                                        <p:tav tm="100000">
                                          <p:val>
                                            <p:strVal val="#ppt_h"/>
                                          </p:val>
                                        </p:tav>
                                      </p:tavLst>
                                    </p:anim>
                                    <p:anim calcmode="lin" valueType="num">
                                      <p:cBhvr>
                                        <p:cTn id="89" dur="1000" fill="hold"/>
                                        <p:tgtEl>
                                          <p:spTgt spid="4">
                                            <p:txEl>
                                              <p:pRg st="21" end="21"/>
                                            </p:txEl>
                                          </p:spTgt>
                                        </p:tgtEl>
                                        <p:attrNameLst>
                                          <p:attrName>style.rotation</p:attrName>
                                        </p:attrNameLst>
                                      </p:cBhvr>
                                      <p:tavLst>
                                        <p:tav tm="0">
                                          <p:val>
                                            <p:fltVal val="90"/>
                                          </p:val>
                                        </p:tav>
                                        <p:tav tm="100000">
                                          <p:val>
                                            <p:fltVal val="0"/>
                                          </p:val>
                                        </p:tav>
                                      </p:tavLst>
                                    </p:anim>
                                    <p:animEffect transition="in" filter="fade">
                                      <p:cBhvr>
                                        <p:cTn id="90" dur="1000"/>
                                        <p:tgtEl>
                                          <p:spTgt spid="4">
                                            <p:txEl>
                                              <p:pRg st="21" end="21"/>
                                            </p:txEl>
                                          </p:spTgt>
                                        </p:tgtEl>
                                      </p:cBhvr>
                                    </p:animEffect>
                                  </p:childTnLst>
                                </p:cTn>
                              </p:par>
                              <p:par>
                                <p:cTn id="91" presetID="31" presetClass="entr" presetSubtype="0" fill="hold" nodeType="withEffect">
                                  <p:stCondLst>
                                    <p:cond delay="0"/>
                                  </p:stCondLst>
                                  <p:childTnLst>
                                    <p:set>
                                      <p:cBhvr>
                                        <p:cTn id="92" dur="1" fill="hold">
                                          <p:stCondLst>
                                            <p:cond delay="0"/>
                                          </p:stCondLst>
                                        </p:cTn>
                                        <p:tgtEl>
                                          <p:spTgt spid="4">
                                            <p:txEl>
                                              <p:pRg st="22" end="22"/>
                                            </p:txEl>
                                          </p:spTgt>
                                        </p:tgtEl>
                                        <p:attrNameLst>
                                          <p:attrName>style.visibility</p:attrName>
                                        </p:attrNameLst>
                                      </p:cBhvr>
                                      <p:to>
                                        <p:strVal val="visible"/>
                                      </p:to>
                                    </p:set>
                                    <p:anim calcmode="lin" valueType="num">
                                      <p:cBhvr>
                                        <p:cTn id="93" dur="1000" fill="hold"/>
                                        <p:tgtEl>
                                          <p:spTgt spid="4">
                                            <p:txEl>
                                              <p:pRg st="22" end="22"/>
                                            </p:txEl>
                                          </p:spTgt>
                                        </p:tgtEl>
                                        <p:attrNameLst>
                                          <p:attrName>ppt_w</p:attrName>
                                        </p:attrNameLst>
                                      </p:cBhvr>
                                      <p:tavLst>
                                        <p:tav tm="0">
                                          <p:val>
                                            <p:fltVal val="0"/>
                                          </p:val>
                                        </p:tav>
                                        <p:tav tm="100000">
                                          <p:val>
                                            <p:strVal val="#ppt_w"/>
                                          </p:val>
                                        </p:tav>
                                      </p:tavLst>
                                    </p:anim>
                                    <p:anim calcmode="lin" valueType="num">
                                      <p:cBhvr>
                                        <p:cTn id="94" dur="1000" fill="hold"/>
                                        <p:tgtEl>
                                          <p:spTgt spid="4">
                                            <p:txEl>
                                              <p:pRg st="22" end="22"/>
                                            </p:txEl>
                                          </p:spTgt>
                                        </p:tgtEl>
                                        <p:attrNameLst>
                                          <p:attrName>ppt_h</p:attrName>
                                        </p:attrNameLst>
                                      </p:cBhvr>
                                      <p:tavLst>
                                        <p:tav tm="0">
                                          <p:val>
                                            <p:fltVal val="0"/>
                                          </p:val>
                                        </p:tav>
                                        <p:tav tm="100000">
                                          <p:val>
                                            <p:strVal val="#ppt_h"/>
                                          </p:val>
                                        </p:tav>
                                      </p:tavLst>
                                    </p:anim>
                                    <p:anim calcmode="lin" valueType="num">
                                      <p:cBhvr>
                                        <p:cTn id="95" dur="1000" fill="hold"/>
                                        <p:tgtEl>
                                          <p:spTgt spid="4">
                                            <p:txEl>
                                              <p:pRg st="22" end="22"/>
                                            </p:txEl>
                                          </p:spTgt>
                                        </p:tgtEl>
                                        <p:attrNameLst>
                                          <p:attrName>style.rotation</p:attrName>
                                        </p:attrNameLst>
                                      </p:cBhvr>
                                      <p:tavLst>
                                        <p:tav tm="0">
                                          <p:val>
                                            <p:fltVal val="90"/>
                                          </p:val>
                                        </p:tav>
                                        <p:tav tm="100000">
                                          <p:val>
                                            <p:fltVal val="0"/>
                                          </p:val>
                                        </p:tav>
                                      </p:tavLst>
                                    </p:anim>
                                    <p:animEffect transition="in" filter="fade">
                                      <p:cBhvr>
                                        <p:cTn id="96" dur="1000"/>
                                        <p:tgtEl>
                                          <p:spTgt spid="4">
                                            <p:txEl>
                                              <p:pRg st="22" end="2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24" end="24"/>
                                            </p:txEl>
                                          </p:spTgt>
                                        </p:tgtEl>
                                        <p:attrNameLst>
                                          <p:attrName>style.visibility</p:attrName>
                                        </p:attrNameLst>
                                      </p:cBhvr>
                                      <p:to>
                                        <p:strVal val="visible"/>
                                      </p:to>
                                    </p:set>
                                    <p:anim calcmode="lin" valueType="num">
                                      <p:cBhvr additive="base">
                                        <p:cTn id="101" dur="500" fill="hold"/>
                                        <p:tgtEl>
                                          <p:spTgt spid="4">
                                            <p:txEl>
                                              <p:pRg st="24" end="2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24" end="2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
                                            <p:txEl>
                                              <p:pRg st="25" end="25"/>
                                            </p:txEl>
                                          </p:spTgt>
                                        </p:tgtEl>
                                        <p:attrNameLst>
                                          <p:attrName>style.visibility</p:attrName>
                                        </p:attrNameLst>
                                      </p:cBhvr>
                                      <p:to>
                                        <p:strVal val="visible"/>
                                      </p:to>
                                    </p:set>
                                    <p:anim calcmode="lin" valueType="num">
                                      <p:cBhvr additive="base">
                                        <p:cTn id="105" dur="500" fill="hold"/>
                                        <p:tgtEl>
                                          <p:spTgt spid="4">
                                            <p:txEl>
                                              <p:pRg st="25" end="2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
                                            <p:txEl>
                                              <p:pRg st="25" end="25"/>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
                                            <p:txEl>
                                              <p:pRg st="26" end="26"/>
                                            </p:txEl>
                                          </p:spTgt>
                                        </p:tgtEl>
                                        <p:attrNameLst>
                                          <p:attrName>style.visibility</p:attrName>
                                        </p:attrNameLst>
                                      </p:cBhvr>
                                      <p:to>
                                        <p:strVal val="visible"/>
                                      </p:to>
                                    </p:set>
                                    <p:anim calcmode="lin" valueType="num">
                                      <p:cBhvr additive="base">
                                        <p:cTn id="109" dur="500" fill="hold"/>
                                        <p:tgtEl>
                                          <p:spTgt spid="4">
                                            <p:txEl>
                                              <p:pRg st="26" end="2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6" end="26"/>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
                                            <p:txEl>
                                              <p:pRg st="27" end="27"/>
                                            </p:txEl>
                                          </p:spTgt>
                                        </p:tgtEl>
                                        <p:attrNameLst>
                                          <p:attrName>style.visibility</p:attrName>
                                        </p:attrNameLst>
                                      </p:cBhvr>
                                      <p:to>
                                        <p:strVal val="visible"/>
                                      </p:to>
                                    </p:set>
                                    <p:anim calcmode="lin" valueType="num">
                                      <p:cBhvr additive="base">
                                        <p:cTn id="113" dur="500" fill="hold"/>
                                        <p:tgtEl>
                                          <p:spTgt spid="4">
                                            <p:txEl>
                                              <p:pRg st="27" end="27"/>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27" end="27"/>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
                                            <p:txEl>
                                              <p:pRg st="28" end="28"/>
                                            </p:txEl>
                                          </p:spTgt>
                                        </p:tgtEl>
                                        <p:attrNameLst>
                                          <p:attrName>style.visibility</p:attrName>
                                        </p:attrNameLst>
                                      </p:cBhvr>
                                      <p:to>
                                        <p:strVal val="visible"/>
                                      </p:to>
                                    </p:set>
                                    <p:anim calcmode="lin" valueType="num">
                                      <p:cBhvr additive="base">
                                        <p:cTn id="117" dur="500" fill="hold"/>
                                        <p:tgtEl>
                                          <p:spTgt spid="4">
                                            <p:txEl>
                                              <p:pRg st="28" end="28"/>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txEl>
                                              <p:pRg st="28"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DD83FB-CF7C-F41A-1523-868E1909854E}"/>
              </a:ext>
            </a:extLst>
          </p:cNvPr>
          <p:cNvSpPr txBox="1"/>
          <p:nvPr/>
        </p:nvSpPr>
        <p:spPr>
          <a:xfrm>
            <a:off x="1543051" y="171450"/>
            <a:ext cx="4810124" cy="6986528"/>
          </a:xfrm>
          <a:prstGeom prst="rect">
            <a:avLst/>
          </a:prstGeom>
          <a:noFill/>
        </p:spPr>
        <p:txBody>
          <a:bodyPr wrap="square" rtlCol="0">
            <a:spAutoFit/>
          </a:bodyPr>
          <a:lstStyle/>
          <a:p>
            <a:r>
              <a:rPr lang="en-IN" sz="1600" b="1" dirty="0">
                <a:solidFill>
                  <a:schemeClr val="accent2">
                    <a:lumMod val="50000"/>
                  </a:schemeClr>
                </a:solidFill>
                <a:latin typeface="Arial Black" panose="020B0A04020102020204" pitchFamily="34" charset="0"/>
              </a:rPr>
              <a:t>4) PAC EXTRACTION AND TEST</a:t>
            </a:r>
          </a:p>
          <a:p>
            <a:pPr algn="l">
              <a:buFont typeface="Arial" panose="020B0604020202020204" pitchFamily="34" charset="0"/>
              <a:buChar char="•"/>
            </a:pPr>
            <a:r>
              <a:rPr lang="en-US" sz="1600" b="1" i="0" dirty="0">
                <a:effectLst/>
                <a:latin typeface="Söhne"/>
              </a:rPr>
              <a:t>Extraction Efficiency (EE) Assessment:</a:t>
            </a:r>
          </a:p>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EE used to evaluate the removal of pollutants from complex greywater (CGW) through extraction.</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EE determined using batch assays.</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Different dosages of powdered activated carbon (PAC) used in the experiments.</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PAC dosages tested: 1 g/L, 2 g/L, 3 g/L, 4 g/L, and 5 g/L.</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Experiments conducted in sealed vials.</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Each experiment performed in triplicate.</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Experiments conducted at a temperature of 30°C.</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Experiments conducted with a duration of 12 hours.</a:t>
            </a:r>
          </a:p>
          <a:p>
            <a:pPr marL="742950" lvl="1" indent="-285750" algn="l">
              <a:buFont typeface="Arial" panose="020B0604020202020204" pitchFamily="34" charset="0"/>
              <a:buChar char="•"/>
            </a:pPr>
            <a:endParaRPr lang="en-US" sz="1600" b="0" i="0" dirty="0">
              <a:solidFill>
                <a:schemeClr val="tx2">
                  <a:lumMod val="75000"/>
                  <a:lumOff val="25000"/>
                </a:schemeClr>
              </a:solidFill>
              <a:effectLst/>
              <a:latin typeface="Söhne"/>
            </a:endParaRPr>
          </a:p>
          <a:p>
            <a:pPr algn="l">
              <a:buFont typeface="Arial" panose="020B0604020202020204" pitchFamily="34" charset="0"/>
              <a:buChar char="•"/>
            </a:pPr>
            <a:r>
              <a:rPr lang="en-US" sz="1600" b="1" i="0" dirty="0">
                <a:effectLst/>
                <a:latin typeface="Söhne"/>
              </a:rPr>
              <a:t>Sample Preparation:</a:t>
            </a:r>
          </a:p>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To mimic MBR effluent conditions, a membrane filter with a pore size of 0.45 </a:t>
            </a:r>
            <a:r>
              <a:rPr lang="en-US" sz="1600" b="0" i="0" dirty="0" err="1">
                <a:solidFill>
                  <a:schemeClr val="tx2">
                    <a:lumMod val="75000"/>
                    <a:lumOff val="25000"/>
                  </a:schemeClr>
                </a:solidFill>
                <a:effectLst/>
                <a:latin typeface="Söhne"/>
              </a:rPr>
              <a:t>μm</a:t>
            </a:r>
            <a:r>
              <a:rPr lang="en-US" sz="1600" b="0" i="0" dirty="0">
                <a:solidFill>
                  <a:schemeClr val="tx2">
                    <a:lumMod val="75000"/>
                    <a:lumOff val="25000"/>
                  </a:schemeClr>
                </a:solidFill>
                <a:effectLst/>
                <a:latin typeface="Söhne"/>
              </a:rPr>
              <a:t> (Membrane Solutions) was used for permeation.</a:t>
            </a:r>
          </a:p>
          <a:p>
            <a:pPr marL="742950" lvl="1" indent="-285750" algn="l">
              <a:buFont typeface="Arial" panose="020B0604020202020204" pitchFamily="34" charset="0"/>
              <a:buChar char="•"/>
            </a:pPr>
            <a:r>
              <a:rPr lang="en-US" sz="1600" b="0" i="0" dirty="0">
                <a:solidFill>
                  <a:schemeClr val="tx2">
                    <a:lumMod val="75000"/>
                    <a:lumOff val="25000"/>
                  </a:schemeClr>
                </a:solidFill>
                <a:effectLst/>
                <a:latin typeface="Söhne"/>
              </a:rPr>
              <a:t>Samples filtered through the membrane filter before further analysis or determination.</a:t>
            </a:r>
          </a:p>
          <a:p>
            <a:pPr marL="285750" indent="-285750">
              <a:buFont typeface="Arial" panose="020B0604020202020204" pitchFamily="34" charset="0"/>
              <a:buChar char="•"/>
            </a:pPr>
            <a:endParaRPr lang="en-IN" sz="1600" b="1" dirty="0">
              <a:solidFill>
                <a:schemeClr val="tx2">
                  <a:lumMod val="75000"/>
                  <a:lumOff val="25000"/>
                </a:schemeClr>
              </a:solidFill>
              <a:latin typeface="Arial Black" panose="020B0A04020102020204" pitchFamily="34" charset="0"/>
            </a:endParaRPr>
          </a:p>
          <a:p>
            <a:endParaRPr lang="en-IN" sz="1600" dirty="0"/>
          </a:p>
        </p:txBody>
      </p:sp>
      <p:sp>
        <p:nvSpPr>
          <p:cNvPr id="7" name="TextBox 6">
            <a:extLst>
              <a:ext uri="{FF2B5EF4-FFF2-40B4-BE49-F238E27FC236}">
                <a16:creationId xmlns:a16="http://schemas.microsoft.com/office/drawing/2014/main" id="{30491717-5D25-821C-E223-80532EE2DAF0}"/>
              </a:ext>
            </a:extLst>
          </p:cNvPr>
          <p:cNvSpPr txBox="1"/>
          <p:nvPr/>
        </p:nvSpPr>
        <p:spPr>
          <a:xfrm>
            <a:off x="6657975" y="171450"/>
            <a:ext cx="5353051" cy="7602081"/>
          </a:xfrm>
          <a:prstGeom prst="rect">
            <a:avLst/>
          </a:prstGeom>
          <a:noFill/>
        </p:spPr>
        <p:txBody>
          <a:bodyPr wrap="square" rtlCol="0">
            <a:spAutoFit/>
          </a:bodyPr>
          <a:lstStyle/>
          <a:p>
            <a:r>
              <a:rPr lang="en-IN" b="1" dirty="0">
                <a:solidFill>
                  <a:schemeClr val="accent2">
                    <a:lumMod val="50000"/>
                  </a:schemeClr>
                </a:solidFill>
                <a:latin typeface="Arial Black" panose="020B0A04020102020204" pitchFamily="34" charset="0"/>
              </a:rPr>
              <a:t>5</a:t>
            </a:r>
            <a:r>
              <a:rPr lang="en-IN" sz="1800" b="1" dirty="0">
                <a:solidFill>
                  <a:schemeClr val="accent2">
                    <a:lumMod val="50000"/>
                  </a:schemeClr>
                </a:solidFill>
                <a:latin typeface="Arial Black" panose="020B0A04020102020204" pitchFamily="34" charset="0"/>
              </a:rPr>
              <a:t>) ANALYTICAL METHODS</a:t>
            </a:r>
          </a:p>
          <a:p>
            <a:pPr algn="l"/>
            <a:r>
              <a:rPr lang="en-IN" sz="1600" b="1" i="0" dirty="0">
                <a:effectLst/>
                <a:latin typeface="Söhne"/>
              </a:rPr>
              <a:t>Parameters Measured</a:t>
            </a:r>
            <a:r>
              <a:rPr lang="en-IN" sz="1600" b="1" i="0" dirty="0">
                <a:solidFill>
                  <a:schemeClr val="bg2">
                    <a:lumMod val="50000"/>
                  </a:schemeClr>
                </a:solidFill>
                <a:effectLst/>
                <a:latin typeface="Söhne"/>
              </a:rPr>
              <a:t>:</a:t>
            </a:r>
          </a:p>
          <a:p>
            <a:pPr algn="l"/>
            <a:endParaRPr lang="en-IN" sz="1600" b="0" i="0" dirty="0">
              <a:solidFill>
                <a:schemeClr val="bg2">
                  <a:lumMod val="50000"/>
                </a:schemeClr>
              </a:solidFill>
              <a:effectLst/>
              <a:latin typeface="Söhne"/>
            </a:endParaRPr>
          </a:p>
          <a:p>
            <a:pPr algn="l">
              <a:buFont typeface="Arial" panose="020B0604020202020204" pitchFamily="34" charset="0"/>
              <a:buChar char="•"/>
            </a:pPr>
            <a:r>
              <a:rPr lang="en-IN" sz="1600" b="0" i="0" dirty="0">
                <a:solidFill>
                  <a:schemeClr val="bg2">
                    <a:lumMod val="50000"/>
                  </a:schemeClr>
                </a:solidFill>
                <a:effectLst/>
                <a:latin typeface="Söhne"/>
              </a:rPr>
              <a:t>Measured parameters for water quality assessment:</a:t>
            </a:r>
          </a:p>
          <a:p>
            <a:pPr marL="742950" lvl="1" indent="-285750" algn="l">
              <a:buFont typeface="Arial" panose="020B0604020202020204" pitchFamily="34" charset="0"/>
              <a:buChar char="•"/>
            </a:pPr>
            <a:r>
              <a:rPr lang="en-IN" sz="1600" b="0" i="0" dirty="0">
                <a:solidFill>
                  <a:schemeClr val="bg2">
                    <a:lumMod val="50000"/>
                  </a:schemeClr>
                </a:solidFill>
                <a:effectLst/>
                <a:latin typeface="Söhne"/>
              </a:rPr>
              <a:t>COD, BOD, SS, VSS, </a:t>
            </a:r>
            <a:r>
              <a:rPr lang="en-IN" sz="1600" b="0" i="0" dirty="0" err="1">
                <a:solidFill>
                  <a:schemeClr val="bg2">
                    <a:lumMod val="50000"/>
                  </a:schemeClr>
                </a:solidFill>
                <a:effectLst/>
                <a:latin typeface="Söhne"/>
              </a:rPr>
              <a:t>TPh</a:t>
            </a:r>
            <a:r>
              <a:rPr lang="en-IN" sz="1600" b="0" i="0" dirty="0">
                <a:solidFill>
                  <a:schemeClr val="bg2">
                    <a:lumMod val="50000"/>
                  </a:schemeClr>
                </a:solidFill>
                <a:effectLst/>
                <a:latin typeface="Söhne"/>
              </a:rPr>
              <a:t>, NH4+, NO2-, and NO3-.</a:t>
            </a:r>
          </a:p>
          <a:p>
            <a:pPr algn="l">
              <a:buFont typeface="Arial" panose="020B0604020202020204" pitchFamily="34" charset="0"/>
              <a:buChar char="•"/>
            </a:pPr>
            <a:r>
              <a:rPr lang="en-IN" sz="1600" b="0" i="0" dirty="0">
                <a:solidFill>
                  <a:schemeClr val="bg2">
                    <a:lumMod val="50000"/>
                  </a:schemeClr>
                </a:solidFill>
                <a:effectLst/>
                <a:latin typeface="Söhne"/>
              </a:rPr>
              <a:t>Followed Standard Methods (APHA, 1998) for measurements.</a:t>
            </a:r>
          </a:p>
          <a:p>
            <a:pPr algn="l"/>
            <a:r>
              <a:rPr lang="en-IN" sz="1600" b="1" i="0" dirty="0">
                <a:effectLst/>
                <a:latin typeface="Söhne"/>
              </a:rPr>
              <a:t>Frequency of Analysis</a:t>
            </a:r>
            <a:r>
              <a:rPr lang="en-IN" sz="1600" b="1" i="0" dirty="0">
                <a:solidFill>
                  <a:schemeClr val="bg2">
                    <a:lumMod val="50000"/>
                  </a:schemeClr>
                </a:solidFill>
                <a:effectLst/>
                <a:latin typeface="Söhne"/>
              </a:rPr>
              <a:t>:</a:t>
            </a:r>
          </a:p>
          <a:p>
            <a:pPr algn="l"/>
            <a:endParaRPr lang="en-IN" sz="1600" b="0" i="0" dirty="0">
              <a:solidFill>
                <a:schemeClr val="bg2">
                  <a:lumMod val="50000"/>
                </a:schemeClr>
              </a:solidFill>
              <a:effectLst/>
              <a:latin typeface="Söhne"/>
            </a:endParaRPr>
          </a:p>
          <a:p>
            <a:pPr algn="l">
              <a:buFont typeface="Arial" panose="020B0604020202020204" pitchFamily="34" charset="0"/>
              <a:buChar char="•"/>
            </a:pPr>
            <a:r>
              <a:rPr lang="en-IN" sz="1600" b="0" i="0" dirty="0">
                <a:solidFill>
                  <a:schemeClr val="bg2">
                    <a:lumMod val="50000"/>
                  </a:schemeClr>
                </a:solidFill>
                <a:effectLst/>
                <a:latin typeface="Söhne"/>
              </a:rPr>
              <a:t>Daily measurements for specific parameters:</a:t>
            </a:r>
          </a:p>
          <a:p>
            <a:pPr marL="742950" lvl="1" indent="-285750" algn="l">
              <a:buFont typeface="Arial" panose="020B0604020202020204" pitchFamily="34" charset="0"/>
              <a:buChar char="•"/>
            </a:pPr>
            <a:r>
              <a:rPr lang="en-IN" sz="1600" b="0" i="0" dirty="0">
                <a:solidFill>
                  <a:schemeClr val="bg2">
                    <a:lumMod val="50000"/>
                  </a:schemeClr>
                </a:solidFill>
                <a:effectLst/>
                <a:latin typeface="Söhne"/>
              </a:rPr>
              <a:t>COD, </a:t>
            </a:r>
            <a:r>
              <a:rPr lang="en-IN" sz="1600" b="0" i="0" dirty="0" err="1">
                <a:solidFill>
                  <a:schemeClr val="bg2">
                    <a:lumMod val="50000"/>
                  </a:schemeClr>
                </a:solidFill>
                <a:effectLst/>
                <a:latin typeface="Söhne"/>
              </a:rPr>
              <a:t>TPh</a:t>
            </a:r>
            <a:r>
              <a:rPr lang="en-IN" sz="1600" b="0" i="0" dirty="0">
                <a:solidFill>
                  <a:schemeClr val="bg2">
                    <a:lumMod val="50000"/>
                  </a:schemeClr>
                </a:solidFill>
                <a:effectLst/>
                <a:latin typeface="Söhne"/>
              </a:rPr>
              <a:t>, NH4+, NO2-, and NO3-.</a:t>
            </a:r>
          </a:p>
          <a:p>
            <a:pPr algn="l">
              <a:buFont typeface="Arial" panose="020B0604020202020204" pitchFamily="34" charset="0"/>
              <a:buChar char="•"/>
            </a:pPr>
            <a:r>
              <a:rPr lang="en-IN" sz="1600" b="0" i="0" dirty="0">
                <a:solidFill>
                  <a:schemeClr val="bg2">
                    <a:lumMod val="50000"/>
                  </a:schemeClr>
                </a:solidFill>
                <a:effectLst/>
                <a:latin typeface="Söhne"/>
              </a:rPr>
              <a:t>DO and pH values determined daily using a hybrid meter (HACH 30 d).</a:t>
            </a:r>
          </a:p>
          <a:p>
            <a:pPr algn="l"/>
            <a:r>
              <a:rPr lang="en-IN" sz="1600" b="1" i="0" dirty="0">
                <a:effectLst/>
                <a:latin typeface="Söhne"/>
              </a:rPr>
              <a:t>Elemental Analysis:</a:t>
            </a:r>
          </a:p>
          <a:p>
            <a:pPr algn="l"/>
            <a:endParaRPr lang="en-IN" sz="1600" b="0" i="0" dirty="0">
              <a:effectLst/>
              <a:latin typeface="Söhne"/>
            </a:endParaRPr>
          </a:p>
          <a:p>
            <a:pPr algn="l">
              <a:buFont typeface="Arial" panose="020B0604020202020204" pitchFamily="34" charset="0"/>
              <a:buChar char="•"/>
            </a:pPr>
            <a:r>
              <a:rPr lang="en-IN" sz="1600" b="0" i="0" dirty="0">
                <a:solidFill>
                  <a:schemeClr val="bg2">
                    <a:lumMod val="50000"/>
                  </a:schemeClr>
                </a:solidFill>
                <a:effectLst/>
                <a:latin typeface="Söhne"/>
              </a:rPr>
              <a:t>Determined C element weight percent using elemental </a:t>
            </a:r>
            <a:r>
              <a:rPr lang="en-IN" sz="1600" b="0" i="0" dirty="0" err="1">
                <a:solidFill>
                  <a:schemeClr val="bg2">
                    <a:lumMod val="50000"/>
                  </a:schemeClr>
                </a:solidFill>
                <a:effectLst/>
                <a:latin typeface="Söhne"/>
              </a:rPr>
              <a:t>analyzer</a:t>
            </a:r>
            <a:r>
              <a:rPr lang="en-IN" sz="1600" b="0" i="0" dirty="0">
                <a:solidFill>
                  <a:schemeClr val="bg2">
                    <a:lumMod val="50000"/>
                  </a:schemeClr>
                </a:solidFill>
                <a:effectLst/>
                <a:latin typeface="Söhne"/>
              </a:rPr>
              <a:t> (</a:t>
            </a:r>
            <a:r>
              <a:rPr lang="en-IN" sz="1600" b="0" i="0" dirty="0" err="1">
                <a:solidFill>
                  <a:schemeClr val="bg2">
                    <a:lumMod val="50000"/>
                  </a:schemeClr>
                </a:solidFill>
                <a:effectLst/>
                <a:latin typeface="Söhne"/>
              </a:rPr>
              <a:t>vario</a:t>
            </a:r>
            <a:r>
              <a:rPr lang="en-IN" sz="1600" b="0" i="0" dirty="0">
                <a:solidFill>
                  <a:schemeClr val="bg2">
                    <a:lumMod val="50000"/>
                  </a:schemeClr>
                </a:solidFill>
                <a:effectLst/>
                <a:latin typeface="Söhne"/>
              </a:rPr>
              <a:t> EL cube, </a:t>
            </a:r>
            <a:r>
              <a:rPr lang="en-IN" sz="1600" b="0" i="0" dirty="0" err="1">
                <a:solidFill>
                  <a:schemeClr val="bg2">
                    <a:lumMod val="50000"/>
                  </a:schemeClr>
                </a:solidFill>
                <a:effectLst/>
                <a:latin typeface="Söhne"/>
              </a:rPr>
              <a:t>Elementar</a:t>
            </a:r>
            <a:r>
              <a:rPr lang="en-IN" sz="1600" b="0" i="0" dirty="0">
                <a:solidFill>
                  <a:schemeClr val="bg2">
                    <a:lumMod val="50000"/>
                  </a:schemeClr>
                </a:solidFill>
                <a:effectLst/>
                <a:latin typeface="Söhne"/>
              </a:rPr>
              <a:t>).</a:t>
            </a:r>
          </a:p>
          <a:p>
            <a:pPr algn="l">
              <a:buFont typeface="Arial" panose="020B0604020202020204" pitchFamily="34" charset="0"/>
              <a:buChar char="•"/>
            </a:pPr>
            <a:r>
              <a:rPr lang="en-IN" sz="1600" b="0" i="0" dirty="0">
                <a:solidFill>
                  <a:schemeClr val="bg2">
                    <a:lumMod val="50000"/>
                  </a:schemeClr>
                </a:solidFill>
                <a:effectLst/>
                <a:latin typeface="Söhne"/>
              </a:rPr>
              <a:t>Provided insights into sample carbon content.</a:t>
            </a:r>
          </a:p>
          <a:p>
            <a:pPr algn="l"/>
            <a:r>
              <a:rPr lang="en-IN" sz="1600" b="1" i="0" dirty="0">
                <a:effectLst/>
                <a:latin typeface="Söhne"/>
              </a:rPr>
              <a:t>Organic Content Analysis</a:t>
            </a:r>
            <a:r>
              <a:rPr lang="en-IN" sz="1600" b="1" i="0" dirty="0">
                <a:solidFill>
                  <a:schemeClr val="bg2">
                    <a:lumMod val="50000"/>
                  </a:schemeClr>
                </a:solidFill>
                <a:effectLst/>
                <a:latin typeface="Söhne"/>
              </a:rPr>
              <a:t>:</a:t>
            </a:r>
          </a:p>
          <a:p>
            <a:pPr algn="l"/>
            <a:endParaRPr lang="en-IN" sz="1600" b="0" i="0" dirty="0">
              <a:solidFill>
                <a:schemeClr val="bg2">
                  <a:lumMod val="50000"/>
                </a:schemeClr>
              </a:solidFill>
              <a:effectLst/>
              <a:latin typeface="Söhne"/>
            </a:endParaRPr>
          </a:p>
          <a:p>
            <a:pPr algn="l">
              <a:buFont typeface="Arial" panose="020B0604020202020204" pitchFamily="34" charset="0"/>
              <a:buChar char="•"/>
            </a:pPr>
            <a:r>
              <a:rPr lang="en-IN" sz="1600" b="0" i="0" dirty="0">
                <a:solidFill>
                  <a:schemeClr val="bg2">
                    <a:lumMod val="50000"/>
                  </a:schemeClr>
                </a:solidFill>
                <a:effectLst/>
                <a:latin typeface="Söhne"/>
              </a:rPr>
              <a:t>Measured TOC using a TOC </a:t>
            </a:r>
            <a:r>
              <a:rPr lang="en-IN" sz="1600" b="0" i="0" dirty="0" err="1">
                <a:solidFill>
                  <a:schemeClr val="bg2">
                    <a:lumMod val="50000"/>
                  </a:schemeClr>
                </a:solidFill>
                <a:effectLst/>
                <a:latin typeface="Söhne"/>
              </a:rPr>
              <a:t>analyzer</a:t>
            </a:r>
            <a:r>
              <a:rPr lang="en-IN" sz="1600" b="0" i="0" dirty="0">
                <a:solidFill>
                  <a:schemeClr val="bg2">
                    <a:lumMod val="50000"/>
                  </a:schemeClr>
                </a:solidFill>
                <a:effectLst/>
                <a:latin typeface="Söhne"/>
              </a:rPr>
              <a:t>.</a:t>
            </a:r>
          </a:p>
          <a:p>
            <a:pPr algn="l">
              <a:buFont typeface="Arial" panose="020B0604020202020204" pitchFamily="34" charset="0"/>
              <a:buChar char="•"/>
            </a:pPr>
            <a:r>
              <a:rPr lang="en-IN" sz="1600" b="0" i="0" dirty="0" err="1">
                <a:solidFill>
                  <a:schemeClr val="bg2">
                    <a:lumMod val="50000"/>
                  </a:schemeClr>
                </a:solidFill>
                <a:effectLst/>
                <a:latin typeface="Söhne"/>
              </a:rPr>
              <a:t>Analyzed</a:t>
            </a:r>
            <a:r>
              <a:rPr lang="en-IN" sz="1600" b="0" i="0" dirty="0">
                <a:solidFill>
                  <a:schemeClr val="bg2">
                    <a:lumMod val="50000"/>
                  </a:schemeClr>
                </a:solidFill>
                <a:effectLst/>
                <a:latin typeface="Söhne"/>
              </a:rPr>
              <a:t> Soluble EPS for protein and polysaccharide content.</a:t>
            </a:r>
          </a:p>
          <a:p>
            <a:pPr algn="l"/>
            <a:r>
              <a:rPr lang="en-IN" sz="1600" b="1" i="0" dirty="0">
                <a:effectLst/>
                <a:latin typeface="Söhne"/>
              </a:rPr>
              <a:t>Fluorescence Measurements</a:t>
            </a:r>
            <a:r>
              <a:rPr lang="en-IN" sz="1600" b="1" i="0" dirty="0">
                <a:solidFill>
                  <a:schemeClr val="bg2">
                    <a:lumMod val="50000"/>
                  </a:schemeClr>
                </a:solidFill>
                <a:effectLst/>
                <a:latin typeface="Söhne"/>
              </a:rPr>
              <a:t>:</a:t>
            </a:r>
          </a:p>
          <a:p>
            <a:pPr algn="l"/>
            <a:endParaRPr lang="en-IN" sz="1600" b="0" i="0" dirty="0">
              <a:solidFill>
                <a:schemeClr val="bg2">
                  <a:lumMod val="50000"/>
                </a:schemeClr>
              </a:solidFill>
              <a:effectLst/>
              <a:latin typeface="Söhne"/>
            </a:endParaRPr>
          </a:p>
          <a:p>
            <a:pPr algn="l">
              <a:buFont typeface="Arial" panose="020B0604020202020204" pitchFamily="34" charset="0"/>
              <a:buChar char="•"/>
            </a:pPr>
            <a:r>
              <a:rPr lang="en-IN" sz="1600" b="0" i="0" dirty="0">
                <a:solidFill>
                  <a:schemeClr val="bg2">
                    <a:lumMod val="50000"/>
                  </a:schemeClr>
                </a:solidFill>
                <a:effectLst/>
                <a:latin typeface="Söhne"/>
              </a:rPr>
              <a:t>Conducted Fluorescence EEM measurements with spectrometer (FP-6500, JASCO).</a:t>
            </a:r>
          </a:p>
          <a:p>
            <a:pPr algn="l">
              <a:buFont typeface="Arial" panose="020B0604020202020204" pitchFamily="34" charset="0"/>
              <a:buChar char="•"/>
            </a:pPr>
            <a:r>
              <a:rPr lang="en-IN" sz="1600" b="0" i="0" dirty="0">
                <a:solidFill>
                  <a:schemeClr val="bg2">
                    <a:lumMod val="50000"/>
                  </a:schemeClr>
                </a:solidFill>
                <a:effectLst/>
                <a:latin typeface="Söhne"/>
              </a:rPr>
              <a:t>EEM measurements offer insights into the fluorescent properties of sample substances</a:t>
            </a:r>
          </a:p>
          <a:p>
            <a:endParaRPr lang="en-IN" sz="1800" b="1" dirty="0">
              <a:solidFill>
                <a:schemeClr val="accent2">
                  <a:lumMod val="50000"/>
                </a:schemeClr>
              </a:solidFill>
              <a:latin typeface="Arial Black" panose="020B0A04020102020204" pitchFamily="34" charset="0"/>
            </a:endParaRPr>
          </a:p>
          <a:p>
            <a:endParaRPr lang="en-IN" sz="1800" b="1" dirty="0">
              <a:solidFill>
                <a:schemeClr val="accent2">
                  <a:lumMod val="50000"/>
                </a:schemeClr>
              </a:solidFill>
              <a:latin typeface="Arial Black" panose="020B0A04020102020204" pitchFamily="34" charset="0"/>
            </a:endParaRPr>
          </a:p>
          <a:p>
            <a:endParaRPr lang="en-IN" dirty="0"/>
          </a:p>
        </p:txBody>
      </p:sp>
      <p:cxnSp>
        <p:nvCxnSpPr>
          <p:cNvPr id="9" name="Straight Connector 8">
            <a:extLst>
              <a:ext uri="{FF2B5EF4-FFF2-40B4-BE49-F238E27FC236}">
                <a16:creationId xmlns:a16="http://schemas.microsoft.com/office/drawing/2014/main" id="{D4D2F9A2-9672-24E3-911F-2B97C803E990}"/>
              </a:ext>
            </a:extLst>
          </p:cNvPr>
          <p:cNvCxnSpPr/>
          <p:nvPr/>
        </p:nvCxnSpPr>
        <p:spPr>
          <a:xfrm>
            <a:off x="6248400" y="104775"/>
            <a:ext cx="0" cy="6648450"/>
          </a:xfrm>
          <a:prstGeom prst="line">
            <a:avLst/>
          </a:prstGeom>
          <a:ln>
            <a:solidFill>
              <a:schemeClr val="tx2">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6145815"/>
      </p:ext>
    </p:extLst>
  </p:cSld>
  <p:clrMapOvr>
    <a:masterClrMapping/>
  </p:clrMapOvr>
  <p:transition spd="slow">
    <p:randomBar dir="vert"/>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down)">
                                      <p:cBhvr>
                                        <p:cTn id="14" dur="500"/>
                                        <p:tgtEl>
                                          <p:spTgt spid="5">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down)">
                                      <p:cBhvr>
                                        <p:cTn id="20" dur="500"/>
                                        <p:tgtEl>
                                          <p:spTgt spid="5">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down)">
                                      <p:cBhvr>
                                        <p:cTn id="26" dur="500"/>
                                        <p:tgtEl>
                                          <p:spTgt spid="5">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down)">
                                      <p:cBhvr>
                                        <p:cTn id="29" dur="500"/>
                                        <p:tgtEl>
                                          <p:spTgt spid="5">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down)">
                                      <p:cBhvr>
                                        <p:cTn id="32" dur="500"/>
                                        <p:tgtEl>
                                          <p:spTgt spid="5">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down)">
                                      <p:cBhvr>
                                        <p:cTn id="35" dur="500"/>
                                        <p:tgtEl>
                                          <p:spTgt spid="5">
                                            <p:txEl>
                                              <p:pRg st="9" end="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wipe(down)">
                                      <p:cBhvr>
                                        <p:cTn id="38" dur="500"/>
                                        <p:tgtEl>
                                          <p:spTgt spid="5">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3" dur="500"/>
                                        <p:tgtEl>
                                          <p:spTgt spid="5">
                                            <p:txEl>
                                              <p:pRg st="12" end="12"/>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46" dur="500"/>
                                        <p:tgtEl>
                                          <p:spTgt spid="5">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randombar(horizontal)">
                                      <p:cBhvr>
                                        <p:cTn id="49" dur="500"/>
                                        <p:tgtEl>
                                          <p:spTgt spid="5">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Effect transition="in" filter="fade">
                                      <p:cBhvr>
                                        <p:cTn id="54" dur="1000"/>
                                        <p:tgtEl>
                                          <p:spTgt spid="7">
                                            <p:txEl>
                                              <p:pRg st="0" end="0"/>
                                            </p:txEl>
                                          </p:spTgt>
                                        </p:tgtEl>
                                      </p:cBhvr>
                                    </p:animEffect>
                                    <p:anim calcmode="lin" valueType="num">
                                      <p:cBhvr>
                                        <p:cTn id="5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wipe(down)">
                                      <p:cBhvr>
                                        <p:cTn id="61" dur="500"/>
                                        <p:tgtEl>
                                          <p:spTgt spid="7">
                                            <p:txEl>
                                              <p:pRg st="1" end="1"/>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down)">
                                      <p:cBhvr>
                                        <p:cTn id="64" dur="500"/>
                                        <p:tgtEl>
                                          <p:spTgt spid="7">
                                            <p:txEl>
                                              <p:pRg st="3" end="3"/>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down)">
                                      <p:cBhvr>
                                        <p:cTn id="67" dur="500"/>
                                        <p:tgtEl>
                                          <p:spTgt spid="7">
                                            <p:txEl>
                                              <p:pRg st="4" end="4"/>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down)">
                                      <p:cBhvr>
                                        <p:cTn id="70" dur="50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circle(in)">
                                      <p:cBhvr>
                                        <p:cTn id="75" dur="2000"/>
                                        <p:tgtEl>
                                          <p:spTgt spid="7">
                                            <p:txEl>
                                              <p:pRg st="6" end="6"/>
                                            </p:txEl>
                                          </p:spTgt>
                                        </p:tgtEl>
                                      </p:cBhvr>
                                    </p:animEffect>
                                  </p:childTnLst>
                                </p:cTn>
                              </p:par>
                              <p:par>
                                <p:cTn id="76" presetID="6" presetClass="entr" presetSubtype="16" fill="hold" nodeType="withEffect">
                                  <p:stCondLst>
                                    <p:cond delay="0"/>
                                  </p:stCondLst>
                                  <p:childTnLst>
                                    <p:set>
                                      <p:cBhvr>
                                        <p:cTn id="77" dur="1" fill="hold">
                                          <p:stCondLst>
                                            <p:cond delay="0"/>
                                          </p:stCondLst>
                                        </p:cTn>
                                        <p:tgtEl>
                                          <p:spTgt spid="7">
                                            <p:txEl>
                                              <p:pRg st="8" end="8"/>
                                            </p:txEl>
                                          </p:spTgt>
                                        </p:tgtEl>
                                        <p:attrNameLst>
                                          <p:attrName>style.visibility</p:attrName>
                                        </p:attrNameLst>
                                      </p:cBhvr>
                                      <p:to>
                                        <p:strVal val="visible"/>
                                      </p:to>
                                    </p:set>
                                    <p:animEffect transition="in" filter="circle(in)">
                                      <p:cBhvr>
                                        <p:cTn id="78" dur="2000"/>
                                        <p:tgtEl>
                                          <p:spTgt spid="7">
                                            <p:txEl>
                                              <p:pRg st="8" end="8"/>
                                            </p:txEl>
                                          </p:spTgt>
                                        </p:tgtEl>
                                      </p:cBhvr>
                                    </p:animEffect>
                                  </p:childTnLst>
                                </p:cTn>
                              </p:par>
                              <p:par>
                                <p:cTn id="79" presetID="6" presetClass="entr" presetSubtype="16" fill="hold" nodeType="withEffect">
                                  <p:stCondLst>
                                    <p:cond delay="0"/>
                                  </p:stCondLst>
                                  <p:childTnLst>
                                    <p:set>
                                      <p:cBhvr>
                                        <p:cTn id="80" dur="1" fill="hold">
                                          <p:stCondLst>
                                            <p:cond delay="0"/>
                                          </p:stCondLst>
                                        </p:cTn>
                                        <p:tgtEl>
                                          <p:spTgt spid="7">
                                            <p:txEl>
                                              <p:pRg st="9" end="9"/>
                                            </p:txEl>
                                          </p:spTgt>
                                        </p:tgtEl>
                                        <p:attrNameLst>
                                          <p:attrName>style.visibility</p:attrName>
                                        </p:attrNameLst>
                                      </p:cBhvr>
                                      <p:to>
                                        <p:strVal val="visible"/>
                                      </p:to>
                                    </p:set>
                                    <p:animEffect transition="in" filter="circle(in)">
                                      <p:cBhvr>
                                        <p:cTn id="81" dur="2000"/>
                                        <p:tgtEl>
                                          <p:spTgt spid="7">
                                            <p:txEl>
                                              <p:pRg st="9" end="9"/>
                                            </p:txEl>
                                          </p:spTgt>
                                        </p:tgtEl>
                                      </p:cBhvr>
                                    </p:animEffect>
                                  </p:childTnLst>
                                </p:cTn>
                              </p:par>
                              <p:par>
                                <p:cTn id="82" presetID="6" presetClass="entr" presetSubtype="16" fill="hold" nodeType="with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circle(in)">
                                      <p:cBhvr>
                                        <p:cTn id="84" dur="2000"/>
                                        <p:tgtEl>
                                          <p:spTgt spid="7">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xEl>
                                              <p:pRg st="11" end="11"/>
                                            </p:txEl>
                                          </p:spTgt>
                                        </p:tgtEl>
                                        <p:attrNameLst>
                                          <p:attrName>style.visibility</p:attrName>
                                        </p:attrNameLst>
                                      </p:cBhvr>
                                      <p:to>
                                        <p:strVal val="visible"/>
                                      </p:to>
                                    </p:set>
                                    <p:animEffect transition="in" filter="wipe(down)">
                                      <p:cBhvr>
                                        <p:cTn id="89" dur="500"/>
                                        <p:tgtEl>
                                          <p:spTgt spid="7">
                                            <p:txEl>
                                              <p:pRg st="11" end="11"/>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7">
                                            <p:txEl>
                                              <p:pRg st="13" end="13"/>
                                            </p:txEl>
                                          </p:spTgt>
                                        </p:tgtEl>
                                        <p:attrNameLst>
                                          <p:attrName>style.visibility</p:attrName>
                                        </p:attrNameLst>
                                      </p:cBhvr>
                                      <p:to>
                                        <p:strVal val="visible"/>
                                      </p:to>
                                    </p:set>
                                    <p:animEffect transition="in" filter="wipe(down)">
                                      <p:cBhvr>
                                        <p:cTn id="92" dur="500"/>
                                        <p:tgtEl>
                                          <p:spTgt spid="7">
                                            <p:txEl>
                                              <p:pRg st="13" end="13"/>
                                            </p:txEl>
                                          </p:spTgt>
                                        </p:tgtEl>
                                      </p:cBhvr>
                                    </p:animEffect>
                                  </p:childTnLst>
                                </p:cTn>
                              </p:par>
                              <p:par>
                                <p:cTn id="93" presetID="22" presetClass="entr" presetSubtype="4" fill="hold" nodeType="withEffect">
                                  <p:stCondLst>
                                    <p:cond delay="0"/>
                                  </p:stCondLst>
                                  <p:childTnLst>
                                    <p:set>
                                      <p:cBhvr>
                                        <p:cTn id="94" dur="1" fill="hold">
                                          <p:stCondLst>
                                            <p:cond delay="0"/>
                                          </p:stCondLst>
                                        </p:cTn>
                                        <p:tgtEl>
                                          <p:spTgt spid="7">
                                            <p:txEl>
                                              <p:pRg st="14" end="14"/>
                                            </p:txEl>
                                          </p:spTgt>
                                        </p:tgtEl>
                                        <p:attrNameLst>
                                          <p:attrName>style.visibility</p:attrName>
                                        </p:attrNameLst>
                                      </p:cBhvr>
                                      <p:to>
                                        <p:strVal val="visible"/>
                                      </p:to>
                                    </p:set>
                                    <p:animEffect transition="in" filter="wipe(down)">
                                      <p:cBhvr>
                                        <p:cTn id="95" dur="500"/>
                                        <p:tgtEl>
                                          <p:spTgt spid="7">
                                            <p:txEl>
                                              <p:pRg st="14" end="1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7">
                                            <p:txEl>
                                              <p:pRg st="15" end="15"/>
                                            </p:txEl>
                                          </p:spTgt>
                                        </p:tgtEl>
                                        <p:attrNameLst>
                                          <p:attrName>style.visibility</p:attrName>
                                        </p:attrNameLst>
                                      </p:cBhvr>
                                      <p:to>
                                        <p:strVal val="visible"/>
                                      </p:to>
                                    </p:set>
                                    <p:animEffect transition="in" filter="circle(in)">
                                      <p:cBhvr>
                                        <p:cTn id="100" dur="2000"/>
                                        <p:tgtEl>
                                          <p:spTgt spid="7">
                                            <p:txEl>
                                              <p:pRg st="15" end="15"/>
                                            </p:txEl>
                                          </p:spTgt>
                                        </p:tgtEl>
                                      </p:cBhvr>
                                    </p:animEffect>
                                  </p:childTnLst>
                                </p:cTn>
                              </p:par>
                              <p:par>
                                <p:cTn id="101" presetID="6" presetClass="entr" presetSubtype="16" fill="hold" nodeType="withEffect">
                                  <p:stCondLst>
                                    <p:cond delay="0"/>
                                  </p:stCondLst>
                                  <p:childTnLst>
                                    <p:set>
                                      <p:cBhvr>
                                        <p:cTn id="102" dur="1" fill="hold">
                                          <p:stCondLst>
                                            <p:cond delay="0"/>
                                          </p:stCondLst>
                                        </p:cTn>
                                        <p:tgtEl>
                                          <p:spTgt spid="7">
                                            <p:txEl>
                                              <p:pRg st="17" end="17"/>
                                            </p:txEl>
                                          </p:spTgt>
                                        </p:tgtEl>
                                        <p:attrNameLst>
                                          <p:attrName>style.visibility</p:attrName>
                                        </p:attrNameLst>
                                      </p:cBhvr>
                                      <p:to>
                                        <p:strVal val="visible"/>
                                      </p:to>
                                    </p:set>
                                    <p:animEffect transition="in" filter="circle(in)">
                                      <p:cBhvr>
                                        <p:cTn id="103" dur="2000"/>
                                        <p:tgtEl>
                                          <p:spTgt spid="7">
                                            <p:txEl>
                                              <p:pRg st="17" end="17"/>
                                            </p:txEl>
                                          </p:spTgt>
                                        </p:tgtEl>
                                      </p:cBhvr>
                                    </p:animEffect>
                                  </p:childTnLst>
                                </p:cTn>
                              </p:par>
                              <p:par>
                                <p:cTn id="104" presetID="6" presetClass="entr" presetSubtype="16" fill="hold" nodeType="withEffect">
                                  <p:stCondLst>
                                    <p:cond delay="0"/>
                                  </p:stCondLst>
                                  <p:childTnLst>
                                    <p:set>
                                      <p:cBhvr>
                                        <p:cTn id="105" dur="1" fill="hold">
                                          <p:stCondLst>
                                            <p:cond delay="0"/>
                                          </p:stCondLst>
                                        </p:cTn>
                                        <p:tgtEl>
                                          <p:spTgt spid="7">
                                            <p:txEl>
                                              <p:pRg st="18" end="18"/>
                                            </p:txEl>
                                          </p:spTgt>
                                        </p:tgtEl>
                                        <p:attrNameLst>
                                          <p:attrName>style.visibility</p:attrName>
                                        </p:attrNameLst>
                                      </p:cBhvr>
                                      <p:to>
                                        <p:strVal val="visible"/>
                                      </p:to>
                                    </p:set>
                                    <p:animEffect transition="in" filter="circle(in)">
                                      <p:cBhvr>
                                        <p:cTn id="106" dur="2000"/>
                                        <p:tgtEl>
                                          <p:spTgt spid="7">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7">
                                            <p:txEl>
                                              <p:pRg st="19" end="19"/>
                                            </p:txEl>
                                          </p:spTgt>
                                        </p:tgtEl>
                                        <p:attrNameLst>
                                          <p:attrName>style.visibility</p:attrName>
                                        </p:attrNameLst>
                                      </p:cBhvr>
                                      <p:to>
                                        <p:strVal val="visible"/>
                                      </p:to>
                                    </p:set>
                                    <p:animEffect transition="in" filter="wipe(down)">
                                      <p:cBhvr>
                                        <p:cTn id="111" dur="500"/>
                                        <p:tgtEl>
                                          <p:spTgt spid="7">
                                            <p:txEl>
                                              <p:pRg st="19" end="19"/>
                                            </p:txEl>
                                          </p:spTgt>
                                        </p:tgtEl>
                                      </p:cBhvr>
                                    </p:animEffect>
                                  </p:childTnLst>
                                </p:cTn>
                              </p:par>
                              <p:par>
                                <p:cTn id="112" presetID="22" presetClass="entr" presetSubtype="4" fill="hold" nodeType="withEffect">
                                  <p:stCondLst>
                                    <p:cond delay="0"/>
                                  </p:stCondLst>
                                  <p:childTnLst>
                                    <p:set>
                                      <p:cBhvr>
                                        <p:cTn id="113" dur="1" fill="hold">
                                          <p:stCondLst>
                                            <p:cond delay="0"/>
                                          </p:stCondLst>
                                        </p:cTn>
                                        <p:tgtEl>
                                          <p:spTgt spid="7">
                                            <p:txEl>
                                              <p:pRg st="21" end="21"/>
                                            </p:txEl>
                                          </p:spTgt>
                                        </p:tgtEl>
                                        <p:attrNameLst>
                                          <p:attrName>style.visibility</p:attrName>
                                        </p:attrNameLst>
                                      </p:cBhvr>
                                      <p:to>
                                        <p:strVal val="visible"/>
                                      </p:to>
                                    </p:set>
                                    <p:animEffect transition="in" filter="wipe(down)">
                                      <p:cBhvr>
                                        <p:cTn id="114" dur="500"/>
                                        <p:tgtEl>
                                          <p:spTgt spid="7">
                                            <p:txEl>
                                              <p:pRg st="21" end="21"/>
                                            </p:txEl>
                                          </p:spTgt>
                                        </p:tgtEl>
                                      </p:cBhvr>
                                    </p:animEffect>
                                  </p:childTnLst>
                                </p:cTn>
                              </p:par>
                              <p:par>
                                <p:cTn id="115" presetID="22" presetClass="entr" presetSubtype="4" fill="hold" nodeType="withEffect">
                                  <p:stCondLst>
                                    <p:cond delay="0"/>
                                  </p:stCondLst>
                                  <p:childTnLst>
                                    <p:set>
                                      <p:cBhvr>
                                        <p:cTn id="116" dur="1" fill="hold">
                                          <p:stCondLst>
                                            <p:cond delay="0"/>
                                          </p:stCondLst>
                                        </p:cTn>
                                        <p:tgtEl>
                                          <p:spTgt spid="7">
                                            <p:txEl>
                                              <p:pRg st="22" end="22"/>
                                            </p:txEl>
                                          </p:spTgt>
                                        </p:tgtEl>
                                        <p:attrNameLst>
                                          <p:attrName>style.visibility</p:attrName>
                                        </p:attrNameLst>
                                      </p:cBhvr>
                                      <p:to>
                                        <p:strVal val="visible"/>
                                      </p:to>
                                    </p:set>
                                    <p:animEffect transition="in" filter="wipe(down)">
                                      <p:cBhvr>
                                        <p:cTn id="117"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1C06-E04E-BB85-8558-B23578AE85EC}"/>
              </a:ext>
            </a:extLst>
          </p:cNvPr>
          <p:cNvSpPr>
            <a:spLocks noGrp="1"/>
          </p:cNvSpPr>
          <p:nvPr>
            <p:ph type="title"/>
          </p:nvPr>
        </p:nvSpPr>
        <p:spPr>
          <a:xfrm>
            <a:off x="1389061" y="0"/>
            <a:ext cx="10018713" cy="847725"/>
          </a:xfrm>
        </p:spPr>
        <p:txBody>
          <a:bodyPr>
            <a:normAutofit/>
          </a:bodyPr>
          <a:lstStyle/>
          <a:p>
            <a:r>
              <a:rPr lang="en-IN" sz="3600" b="1" dirty="0">
                <a:solidFill>
                  <a:schemeClr val="tx2">
                    <a:lumMod val="50000"/>
                    <a:lumOff val="50000"/>
                  </a:schemeClr>
                </a:solidFill>
                <a:latin typeface="Arial Black" panose="020B0A04020102020204" pitchFamily="34" charset="0"/>
              </a:rPr>
              <a:t>RESULT AND DISCUSSION</a:t>
            </a:r>
          </a:p>
        </p:txBody>
      </p:sp>
      <p:sp>
        <p:nvSpPr>
          <p:cNvPr id="4" name="TextBox 3">
            <a:extLst>
              <a:ext uri="{FF2B5EF4-FFF2-40B4-BE49-F238E27FC236}">
                <a16:creationId xmlns:a16="http://schemas.microsoft.com/office/drawing/2014/main" id="{A9580335-50EC-542B-D7B8-CEF1CF63D6AD}"/>
              </a:ext>
            </a:extLst>
          </p:cNvPr>
          <p:cNvSpPr txBox="1"/>
          <p:nvPr/>
        </p:nvSpPr>
        <p:spPr>
          <a:xfrm>
            <a:off x="1695450" y="733246"/>
            <a:ext cx="4019550" cy="6124754"/>
          </a:xfrm>
          <a:prstGeom prst="rect">
            <a:avLst/>
          </a:prstGeom>
          <a:noFill/>
        </p:spPr>
        <p:txBody>
          <a:bodyPr wrap="square" rtlCol="0">
            <a:spAutoFit/>
          </a:bodyPr>
          <a:lstStyle/>
          <a:p>
            <a:r>
              <a:rPr lang="en-US" b="1" dirty="0">
                <a:solidFill>
                  <a:schemeClr val="accent2">
                    <a:lumMod val="50000"/>
                  </a:schemeClr>
                </a:solidFill>
                <a:latin typeface="Arial Black" panose="020B0A04020102020204" pitchFamily="34" charset="0"/>
              </a:rPr>
              <a:t>1)Performance of SMBR with increasing loading rates-</a:t>
            </a:r>
          </a:p>
          <a:p>
            <a:pPr algn="l">
              <a:buFont typeface="Arial" panose="020B0604020202020204" pitchFamily="34" charset="0"/>
              <a:buChar char="•"/>
            </a:pPr>
            <a:r>
              <a:rPr lang="en-IN" sz="1600" b="1" i="0" dirty="0">
                <a:effectLst/>
                <a:latin typeface="Söhne"/>
              </a:rPr>
              <a:t>Initial Period I:</a:t>
            </a:r>
            <a:r>
              <a:rPr lang="en-IN" sz="1600" b="0" i="0" dirty="0">
                <a:effectLst/>
                <a:latin typeface="Söhne"/>
              </a:rPr>
              <a:t> </a:t>
            </a:r>
            <a:r>
              <a:rPr lang="en-IN" sz="1600" b="0" i="0" dirty="0">
                <a:solidFill>
                  <a:schemeClr val="tx2">
                    <a:lumMod val="75000"/>
                    <a:lumOff val="25000"/>
                  </a:schemeClr>
                </a:solidFill>
                <a:effectLst/>
                <a:latin typeface="Söhne"/>
              </a:rPr>
              <a:t>Fluctuating COD removal efficiency due to toxic compounds (</a:t>
            </a:r>
            <a:r>
              <a:rPr lang="en-IN" sz="1600" b="0" i="0" dirty="0" err="1">
                <a:solidFill>
                  <a:schemeClr val="tx2">
                    <a:lumMod val="75000"/>
                    <a:lumOff val="25000"/>
                  </a:schemeClr>
                </a:solidFill>
                <a:effectLst/>
                <a:latin typeface="Söhne"/>
              </a:rPr>
              <a:t>TPh</a:t>
            </a:r>
            <a:r>
              <a:rPr lang="en-IN" sz="1600" b="0" i="0" dirty="0">
                <a:solidFill>
                  <a:schemeClr val="tx2">
                    <a:lumMod val="75000"/>
                    <a:lumOff val="25000"/>
                  </a:schemeClr>
                </a:solidFill>
                <a:effectLst/>
                <a:latin typeface="Söhne"/>
              </a:rPr>
              <a:t>, CN-, SCN-, NH4+) inhibiting bacteria activity and negatively affecting nitrification.</a:t>
            </a:r>
          </a:p>
          <a:p>
            <a:pPr algn="l">
              <a:buFont typeface="Arial" panose="020B0604020202020204" pitchFamily="34" charset="0"/>
              <a:buChar char="•"/>
            </a:pPr>
            <a:endParaRPr lang="en-IN" sz="1600" b="0" i="0" dirty="0">
              <a:solidFill>
                <a:schemeClr val="tx2">
                  <a:lumMod val="75000"/>
                  <a:lumOff val="25000"/>
                </a:schemeClr>
              </a:solidFill>
              <a:effectLst/>
              <a:latin typeface="Söhne"/>
            </a:endParaRPr>
          </a:p>
          <a:p>
            <a:pPr algn="l">
              <a:buFont typeface="Arial" panose="020B0604020202020204" pitchFamily="34" charset="0"/>
              <a:buChar char="•"/>
            </a:pPr>
            <a:r>
              <a:rPr lang="en-IN" sz="1600" b="1" i="0" dirty="0">
                <a:effectLst/>
                <a:latin typeface="Söhne"/>
              </a:rPr>
              <a:t>Period II:</a:t>
            </a:r>
            <a:r>
              <a:rPr lang="en-IN" sz="1600" b="0" i="0" dirty="0">
                <a:effectLst/>
                <a:latin typeface="Söhne"/>
              </a:rPr>
              <a:t> </a:t>
            </a:r>
            <a:r>
              <a:rPr lang="en-IN" sz="1600" b="0" i="0" dirty="0">
                <a:solidFill>
                  <a:schemeClr val="tx2">
                    <a:lumMod val="75000"/>
                    <a:lumOff val="25000"/>
                  </a:schemeClr>
                </a:solidFill>
                <a:effectLst/>
                <a:latin typeface="Söhne"/>
              </a:rPr>
              <a:t>Increasing loading rates (OLR, </a:t>
            </a:r>
            <a:r>
              <a:rPr lang="en-IN" sz="1600" b="0" i="0" dirty="0" err="1">
                <a:solidFill>
                  <a:schemeClr val="tx2">
                    <a:lumMod val="75000"/>
                    <a:lumOff val="25000"/>
                  </a:schemeClr>
                </a:solidFill>
                <a:effectLst/>
                <a:latin typeface="Söhne"/>
              </a:rPr>
              <a:t>TPhLR</a:t>
            </a:r>
            <a:r>
              <a:rPr lang="en-IN" sz="1600" b="0" i="0" dirty="0">
                <a:solidFill>
                  <a:schemeClr val="tx2">
                    <a:lumMod val="75000"/>
                    <a:lumOff val="25000"/>
                  </a:schemeClr>
                </a:solidFill>
                <a:effectLst/>
                <a:latin typeface="Söhne"/>
              </a:rPr>
              <a:t>, NLR) led to decreased removal efficiencies: 69% (COD), 68% (</a:t>
            </a:r>
            <a:r>
              <a:rPr lang="en-IN" sz="1600" b="0" i="0" dirty="0" err="1">
                <a:solidFill>
                  <a:schemeClr val="tx2">
                    <a:lumMod val="75000"/>
                    <a:lumOff val="25000"/>
                  </a:schemeClr>
                </a:solidFill>
                <a:effectLst/>
                <a:latin typeface="Söhne"/>
              </a:rPr>
              <a:t>TPh</a:t>
            </a:r>
            <a:r>
              <a:rPr lang="en-IN" sz="1600" b="0" i="0" dirty="0">
                <a:solidFill>
                  <a:schemeClr val="tx2">
                    <a:lumMod val="75000"/>
                    <a:lumOff val="25000"/>
                  </a:schemeClr>
                </a:solidFill>
                <a:effectLst/>
                <a:latin typeface="Söhne"/>
              </a:rPr>
              <a:t>), and 32% (NH4+), with foam expansion observed.</a:t>
            </a:r>
          </a:p>
          <a:p>
            <a:pPr algn="l">
              <a:buFont typeface="Arial" panose="020B0604020202020204" pitchFamily="34" charset="0"/>
              <a:buChar char="•"/>
            </a:pPr>
            <a:endParaRPr lang="en-IN" sz="1600" b="0" i="0" dirty="0">
              <a:solidFill>
                <a:schemeClr val="tx2">
                  <a:lumMod val="75000"/>
                  <a:lumOff val="25000"/>
                </a:schemeClr>
              </a:solidFill>
              <a:effectLst/>
              <a:latin typeface="Söhne"/>
            </a:endParaRPr>
          </a:p>
          <a:p>
            <a:pPr algn="l">
              <a:buFont typeface="Arial" panose="020B0604020202020204" pitchFamily="34" charset="0"/>
              <a:buChar char="•"/>
            </a:pPr>
            <a:r>
              <a:rPr lang="en-IN" sz="1600" b="1" i="0" dirty="0">
                <a:effectLst/>
                <a:latin typeface="Söhne"/>
              </a:rPr>
              <a:t>Period III:</a:t>
            </a:r>
            <a:r>
              <a:rPr lang="en-IN" sz="1600" b="0" i="0" dirty="0">
                <a:effectLst/>
                <a:latin typeface="Söhne"/>
              </a:rPr>
              <a:t> </a:t>
            </a:r>
            <a:r>
              <a:rPr lang="en-IN" sz="1600" b="0" i="0" dirty="0">
                <a:solidFill>
                  <a:schemeClr val="tx2">
                    <a:lumMod val="75000"/>
                    <a:lumOff val="25000"/>
                  </a:schemeClr>
                </a:solidFill>
                <a:effectLst/>
                <a:latin typeface="Söhne"/>
              </a:rPr>
              <a:t>Methanol (250 mg COD/L) used to dissolve foam and improve biodegradability; pollutant removals improved, NO2- and NO3- levels increased slightly, indicating nitrification recovery.</a:t>
            </a:r>
          </a:p>
          <a:p>
            <a:pPr algn="l">
              <a:buFont typeface="Arial" panose="020B0604020202020204" pitchFamily="34" charset="0"/>
              <a:buChar char="•"/>
            </a:pPr>
            <a:endParaRPr lang="en-IN" sz="1600" b="0" i="0" dirty="0">
              <a:solidFill>
                <a:schemeClr val="tx2">
                  <a:lumMod val="75000"/>
                  <a:lumOff val="25000"/>
                </a:schemeClr>
              </a:solidFill>
              <a:effectLst/>
              <a:latin typeface="Söhne"/>
            </a:endParaRPr>
          </a:p>
          <a:p>
            <a:pPr algn="l">
              <a:buFont typeface="Arial" panose="020B0604020202020204" pitchFamily="34" charset="0"/>
              <a:buChar char="•"/>
            </a:pPr>
            <a:r>
              <a:rPr lang="en-IN" sz="1600" b="1" i="0" dirty="0">
                <a:effectLst/>
                <a:latin typeface="Söhne"/>
              </a:rPr>
              <a:t>Period IV:</a:t>
            </a:r>
            <a:r>
              <a:rPr lang="en-IN" sz="1600" b="0" i="0" dirty="0">
                <a:effectLst/>
                <a:latin typeface="Söhne"/>
              </a:rPr>
              <a:t> </a:t>
            </a:r>
            <a:r>
              <a:rPr lang="en-IN" sz="1600" b="0" i="0" dirty="0">
                <a:solidFill>
                  <a:schemeClr val="tx2">
                    <a:lumMod val="75000"/>
                    <a:lumOff val="25000"/>
                  </a:schemeClr>
                </a:solidFill>
                <a:effectLst/>
                <a:latin typeface="Söhne"/>
              </a:rPr>
              <a:t>Despite high loading rates (3.3 kg COD/m³/d, 0.8 kg/m³/d), COD and </a:t>
            </a:r>
            <a:r>
              <a:rPr lang="en-IN" sz="1600" b="0" i="0" dirty="0" err="1">
                <a:solidFill>
                  <a:schemeClr val="tx2">
                    <a:lumMod val="75000"/>
                    <a:lumOff val="25000"/>
                  </a:schemeClr>
                </a:solidFill>
                <a:effectLst/>
                <a:latin typeface="Söhne"/>
              </a:rPr>
              <a:t>TPh</a:t>
            </a:r>
            <a:r>
              <a:rPr lang="en-IN" sz="1600" b="0" i="0" dirty="0">
                <a:solidFill>
                  <a:schemeClr val="tx2">
                    <a:lumMod val="75000"/>
                    <a:lumOff val="25000"/>
                  </a:schemeClr>
                </a:solidFill>
                <a:effectLst/>
                <a:latin typeface="Söhne"/>
              </a:rPr>
              <a:t> removal efficiencies remained high, no further improvement in pollutant removal achieved.</a:t>
            </a:r>
          </a:p>
          <a:p>
            <a:pPr marL="285750" indent="-285750">
              <a:buFont typeface="Arial" panose="020B0604020202020204" pitchFamily="34" charset="0"/>
              <a:buChar char="•"/>
            </a:pPr>
            <a:endParaRPr lang="en-US" b="1" dirty="0">
              <a:solidFill>
                <a:schemeClr val="accent2">
                  <a:lumMod val="50000"/>
                </a:schemeClr>
              </a:solidFill>
              <a:latin typeface="Arial Black" panose="020B0A04020102020204" pitchFamily="34" charset="0"/>
            </a:endParaRPr>
          </a:p>
          <a:p>
            <a:pPr marL="285750" indent="-285750">
              <a:buFont typeface="Arial" panose="020B0604020202020204" pitchFamily="34" charset="0"/>
              <a:buChar char="•"/>
            </a:pPr>
            <a:endParaRPr lang="en-IN" b="1" dirty="0">
              <a:solidFill>
                <a:schemeClr val="accent2">
                  <a:lumMod val="50000"/>
                </a:schemeClr>
              </a:solidFill>
              <a:latin typeface="Arial Black" panose="020B0A04020102020204" pitchFamily="34" charset="0"/>
            </a:endParaRPr>
          </a:p>
        </p:txBody>
      </p:sp>
      <p:pic>
        <p:nvPicPr>
          <p:cNvPr id="6" name="Picture 5">
            <a:extLst>
              <a:ext uri="{FF2B5EF4-FFF2-40B4-BE49-F238E27FC236}">
                <a16:creationId xmlns:a16="http://schemas.microsoft.com/office/drawing/2014/main" id="{E4D67F45-C742-3F6D-56A9-605DD3D38602}"/>
              </a:ext>
            </a:extLst>
          </p:cNvPr>
          <p:cNvPicPr>
            <a:picLocks noChangeAspect="1"/>
          </p:cNvPicPr>
          <p:nvPr/>
        </p:nvPicPr>
        <p:blipFill>
          <a:blip r:embed="rId2"/>
          <a:stretch>
            <a:fillRect/>
          </a:stretch>
        </p:blipFill>
        <p:spPr>
          <a:xfrm>
            <a:off x="5861145" y="1375232"/>
            <a:ext cx="6226080" cy="4107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76314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6"/>
                                        </p:tgtEl>
                                      </p:cBhvr>
                                    </p:animEffect>
                                    <p:animScale>
                                      <p:cBhvr>
                                        <p:cTn id="3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202</TotalTime>
  <Words>1900</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Aptos</vt:lpstr>
      <vt:lpstr>Arial</vt:lpstr>
      <vt:lpstr>Arial Black</vt:lpstr>
      <vt:lpstr>Corbel</vt:lpstr>
      <vt:lpstr>Google Sans</vt:lpstr>
      <vt:lpstr>Söhne</vt:lpstr>
      <vt:lpstr>Wingdings</vt:lpstr>
      <vt:lpstr>Parallax</vt:lpstr>
      <vt:lpstr>PowerPoint Presentation</vt:lpstr>
      <vt:lpstr>INTRO DUCTION</vt:lpstr>
      <vt:lpstr>Preferred Anaerobic and Aerobic Treatment Processes for Contaminated Groundwater</vt:lpstr>
      <vt:lpstr>WHAT IS MBR-PAC HYBRID SYSTEM</vt:lpstr>
      <vt:lpstr>METHOD AND MATERIAL</vt:lpstr>
      <vt:lpstr>PowerPoint Presentation</vt:lpstr>
      <vt:lpstr>PowerPoint Presentation</vt:lpstr>
      <vt:lpstr>PowerPoint Presentation</vt:lpstr>
      <vt:lpstr>RESULT AND DISCUSSION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PRATAP SINGH RATHORE</dc:creator>
  <cp:lastModifiedBy>KARAN PRATAP SINGH RATHORE</cp:lastModifiedBy>
  <cp:revision>1</cp:revision>
  <dcterms:created xsi:type="dcterms:W3CDTF">2023-08-21T14:36:22Z</dcterms:created>
  <dcterms:modified xsi:type="dcterms:W3CDTF">2023-08-29T08:53:52Z</dcterms:modified>
</cp:coreProperties>
</file>