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D23A2D-61BC-4074-9DCB-820C56034245}" v="1" dt="2023-08-29T09:27:38.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N PRATAP SINGH RATHORE" userId="61802c2ce8a088ee" providerId="LiveId" clId="{4DD23A2D-61BC-4074-9DCB-820C56034245}"/>
    <pc:docChg chg="modSld">
      <pc:chgData name="KARAN PRATAP SINGH RATHORE" userId="61802c2ce8a088ee" providerId="LiveId" clId="{4DD23A2D-61BC-4074-9DCB-820C56034245}" dt="2023-08-29T09:27:38.373" v="0" actId="20577"/>
      <pc:docMkLst>
        <pc:docMk/>
      </pc:docMkLst>
      <pc:sldChg chg="modSp">
        <pc:chgData name="KARAN PRATAP SINGH RATHORE" userId="61802c2ce8a088ee" providerId="LiveId" clId="{4DD23A2D-61BC-4074-9DCB-820C56034245}" dt="2023-08-29T09:27:38.373" v="0" actId="20577"/>
        <pc:sldMkLst>
          <pc:docMk/>
          <pc:sldMk cId="697978187" sldId="260"/>
        </pc:sldMkLst>
        <pc:spChg chg="mod">
          <ac:chgData name="KARAN PRATAP SINGH RATHORE" userId="61802c2ce8a088ee" providerId="LiveId" clId="{4DD23A2D-61BC-4074-9DCB-820C56034245}" dt="2023-08-29T09:27:38.373" v="0" actId="20577"/>
          <ac:spMkLst>
            <pc:docMk/>
            <pc:sldMk cId="697978187" sldId="260"/>
            <ac:spMk id="6" creationId="{8656BED1-3B3E-AAD5-77BD-D6DACE96DA9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0370038-540F-4D63-9E3F-7983A7503CEA}" type="datetimeFigureOut">
              <a:rPr lang="en-IN" smtClean="0"/>
              <a:t>29-08-2023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29161040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370038-540F-4D63-9E3F-7983A7503CEA}"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305634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370038-540F-4D63-9E3F-7983A7503CEA}"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1675711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370038-540F-4D63-9E3F-7983A7503CEA}"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3340369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370038-540F-4D63-9E3F-7983A7503CEA}"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4254343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370038-540F-4D63-9E3F-7983A7503CEA}"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633058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370038-540F-4D63-9E3F-7983A7503CEA}"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4095485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70038-540F-4D63-9E3F-7983A7503CEA}"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1E00B-3438-4199-8EF0-AA8779D1E05E}"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517550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70038-540F-4D63-9E3F-7983A7503CEA}"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259949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70038-540F-4D63-9E3F-7983A7503CEA}"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126417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370038-540F-4D63-9E3F-7983A7503CEA}"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204361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370038-540F-4D63-9E3F-7983A7503CEA}"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18736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370038-540F-4D63-9E3F-7983A7503CEA}"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269745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370038-540F-4D63-9E3F-7983A7503CEA}"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194822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0370038-540F-4D63-9E3F-7983A7503CEA}" type="datetimeFigureOut">
              <a:rPr lang="en-IN" smtClean="0"/>
              <a:t>29-08-2023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268605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370038-540F-4D63-9E3F-7983A7503CEA}"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68055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370038-540F-4D63-9E3F-7983A7503CEA}"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51E00B-3438-4199-8EF0-AA8779D1E05E}" type="slidenum">
              <a:rPr lang="en-IN" smtClean="0"/>
              <a:t>‹#›</a:t>
            </a:fld>
            <a:endParaRPr lang="en-IN"/>
          </a:p>
        </p:txBody>
      </p:sp>
    </p:spTree>
    <p:extLst>
      <p:ext uri="{BB962C8B-B14F-4D97-AF65-F5344CB8AC3E}">
        <p14:creationId xmlns:p14="http://schemas.microsoft.com/office/powerpoint/2010/main" val="292666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370038-540F-4D63-9E3F-7983A7503CEA}" type="datetimeFigureOut">
              <a:rPr lang="en-IN" smtClean="0"/>
              <a:t>29-08-2023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51E00B-3438-4199-8EF0-AA8779D1E05E}" type="slidenum">
              <a:rPr lang="en-IN" smtClean="0"/>
              <a:t>‹#›</a:t>
            </a:fld>
            <a:endParaRPr lang="en-IN"/>
          </a:p>
        </p:txBody>
      </p:sp>
    </p:spTree>
    <p:extLst>
      <p:ext uri="{BB962C8B-B14F-4D97-AF65-F5344CB8AC3E}">
        <p14:creationId xmlns:p14="http://schemas.microsoft.com/office/powerpoint/2010/main" val="10687240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BD61-8EE7-785E-DEE0-D3A6708481E2}"/>
              </a:ext>
            </a:extLst>
          </p:cNvPr>
          <p:cNvSpPr>
            <a:spLocks noGrp="1"/>
          </p:cNvSpPr>
          <p:nvPr>
            <p:ph type="ctrTitle"/>
          </p:nvPr>
        </p:nvSpPr>
        <p:spPr/>
        <p:txBody>
          <a:bodyPr>
            <a:normAutofit/>
          </a:bodyPr>
          <a:lstStyle/>
          <a:p>
            <a:r>
              <a:rPr lang="en-IN" sz="4000" b="1" dirty="0">
                <a:latin typeface="Arial Black" panose="020B0A04020102020204" pitchFamily="34" charset="0"/>
              </a:rPr>
              <a:t>CSG PRODUCED WATER TREATMENT BY RO &amp; NANOFILTRATION</a:t>
            </a:r>
          </a:p>
        </p:txBody>
      </p:sp>
      <p:sp>
        <p:nvSpPr>
          <p:cNvPr id="3" name="Subtitle 2">
            <a:extLst>
              <a:ext uri="{FF2B5EF4-FFF2-40B4-BE49-F238E27FC236}">
                <a16:creationId xmlns:a16="http://schemas.microsoft.com/office/drawing/2014/main" id="{7612257D-0FF7-2B16-9404-1B0CA083362C}"/>
              </a:ext>
            </a:extLst>
          </p:cNvPr>
          <p:cNvSpPr>
            <a:spLocks noGrp="1"/>
          </p:cNvSpPr>
          <p:nvPr>
            <p:ph type="subTitle" idx="1"/>
          </p:nvPr>
        </p:nvSpPr>
        <p:spPr/>
        <p:txBody>
          <a:bodyPr/>
          <a:lstStyle/>
          <a:p>
            <a:r>
              <a:rPr lang="en-IN" dirty="0">
                <a:latin typeface="Algerian" panose="04020705040A02060702" pitchFamily="82" charset="0"/>
              </a:rPr>
              <a:t>DESIGN CREDIT UNDER </a:t>
            </a:r>
          </a:p>
          <a:p>
            <a:r>
              <a:rPr lang="en-IN" dirty="0">
                <a:solidFill>
                  <a:schemeClr val="tx1">
                    <a:lumMod val="85000"/>
                  </a:schemeClr>
                </a:solidFill>
              </a:rPr>
              <a:t>VIKKY ANAND</a:t>
            </a:r>
          </a:p>
        </p:txBody>
      </p:sp>
    </p:spTree>
    <p:extLst>
      <p:ext uri="{BB962C8B-B14F-4D97-AF65-F5344CB8AC3E}">
        <p14:creationId xmlns:p14="http://schemas.microsoft.com/office/powerpoint/2010/main" val="78710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353A-86F9-DDCA-8695-4C8D49CCD73E}"/>
              </a:ext>
            </a:extLst>
          </p:cNvPr>
          <p:cNvSpPr>
            <a:spLocks noGrp="1"/>
          </p:cNvSpPr>
          <p:nvPr>
            <p:ph type="title"/>
          </p:nvPr>
        </p:nvSpPr>
        <p:spPr>
          <a:xfrm>
            <a:off x="0" y="0"/>
            <a:ext cx="3802223" cy="659363"/>
          </a:xfrm>
        </p:spPr>
        <p:txBody>
          <a:bodyPr>
            <a:normAutofit fontScale="90000"/>
          </a:bodyPr>
          <a:lstStyle/>
          <a:p>
            <a:r>
              <a:rPr lang="en-IN" dirty="0">
                <a:solidFill>
                  <a:schemeClr val="bg2">
                    <a:lumMod val="20000"/>
                    <a:lumOff val="80000"/>
                  </a:schemeClr>
                </a:solidFill>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116867E5-86C6-BC24-43A3-DFB79C2BCA55}"/>
              </a:ext>
            </a:extLst>
          </p:cNvPr>
          <p:cNvSpPr>
            <a:spLocks noGrp="1"/>
          </p:cNvSpPr>
          <p:nvPr>
            <p:ph idx="1"/>
          </p:nvPr>
        </p:nvSpPr>
        <p:spPr>
          <a:xfrm>
            <a:off x="0" y="509210"/>
            <a:ext cx="10131425" cy="3649133"/>
          </a:xfrm>
        </p:spPr>
        <p:txBody>
          <a:bodyPr/>
          <a:lstStyle/>
          <a:p>
            <a:r>
              <a:rPr lang="en-US" b="0" i="0" dirty="0">
                <a:solidFill>
                  <a:srgbClr val="D1D5DB"/>
                </a:solidFill>
                <a:effectLst/>
                <a:latin typeface="Söhne"/>
              </a:rPr>
              <a:t>Coal Seam Gas (CSG) production is essential for energy needs, but it comes with challenges, notably produced water. </a:t>
            </a:r>
          </a:p>
          <a:p>
            <a:r>
              <a:rPr lang="en-US" dirty="0"/>
              <a:t>Economical and environmentally friendly methods of disposal of PWs are vital in order to prevent serious environmental damage.</a:t>
            </a:r>
          </a:p>
          <a:p>
            <a:r>
              <a:rPr lang="en-US" dirty="0"/>
              <a:t>Conventional treatment of PWs has included gravity separation and skimming, dissolved air flotation, de-emulsification, coagulation and flocculation.</a:t>
            </a:r>
            <a:endParaRPr lang="en-US" b="0" i="0" dirty="0">
              <a:solidFill>
                <a:srgbClr val="D1D5DB"/>
              </a:solidFill>
              <a:effectLst/>
              <a:latin typeface="Söhne"/>
            </a:endParaRPr>
          </a:p>
          <a:p>
            <a:r>
              <a:rPr lang="en-US" dirty="0">
                <a:solidFill>
                  <a:srgbClr val="D1D5DB"/>
                </a:solidFill>
                <a:latin typeface="Söhne"/>
              </a:rPr>
              <a:t>Composition of produced water .</a:t>
            </a:r>
            <a:endParaRPr lang="en-IN" dirty="0"/>
          </a:p>
        </p:txBody>
      </p:sp>
      <p:pic>
        <p:nvPicPr>
          <p:cNvPr id="5" name="Picture 4">
            <a:extLst>
              <a:ext uri="{FF2B5EF4-FFF2-40B4-BE49-F238E27FC236}">
                <a16:creationId xmlns:a16="http://schemas.microsoft.com/office/drawing/2014/main" id="{EA5B7C03-2AA1-448F-7503-ACEBF4632F1A}"/>
              </a:ext>
            </a:extLst>
          </p:cNvPr>
          <p:cNvPicPr>
            <a:picLocks noChangeAspect="1"/>
          </p:cNvPicPr>
          <p:nvPr/>
        </p:nvPicPr>
        <p:blipFill>
          <a:blip r:embed="rId2"/>
          <a:stretch>
            <a:fillRect/>
          </a:stretch>
        </p:blipFill>
        <p:spPr>
          <a:xfrm>
            <a:off x="0" y="4853766"/>
            <a:ext cx="6058425" cy="2004234"/>
          </a:xfrm>
          <a:prstGeom prst="rect">
            <a:avLst/>
          </a:prstGeom>
        </p:spPr>
      </p:pic>
    </p:spTree>
    <p:extLst>
      <p:ext uri="{BB962C8B-B14F-4D97-AF65-F5344CB8AC3E}">
        <p14:creationId xmlns:p14="http://schemas.microsoft.com/office/powerpoint/2010/main" val="42049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ircle(in)">
                                      <p:cBhvr>
                                        <p:cTn id="3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B9E9-54B0-33B4-4D5B-455ECB97B0F5}"/>
              </a:ext>
            </a:extLst>
          </p:cNvPr>
          <p:cNvSpPr>
            <a:spLocks noGrp="1"/>
          </p:cNvSpPr>
          <p:nvPr>
            <p:ph type="title"/>
          </p:nvPr>
        </p:nvSpPr>
        <p:spPr>
          <a:xfrm>
            <a:off x="0" y="0"/>
            <a:ext cx="10131425" cy="1456267"/>
          </a:xfrm>
        </p:spPr>
        <p:txBody>
          <a:bodyPr>
            <a:normAutofit/>
          </a:bodyPr>
          <a:lstStyle/>
          <a:p>
            <a:r>
              <a:rPr lang="en-IN" sz="2400" b="1" dirty="0">
                <a:solidFill>
                  <a:schemeClr val="bg2">
                    <a:lumMod val="20000"/>
                    <a:lumOff val="80000"/>
                  </a:schemeClr>
                </a:solidFill>
                <a:latin typeface="Arial Black" panose="020B0A04020102020204" pitchFamily="34" charset="0"/>
              </a:rPr>
              <a:t>ADVANTAGE OF USING MEMBRANE FILTRATION PROCESS</a:t>
            </a:r>
            <a:r>
              <a:rPr lang="en-IN" sz="2400" b="1" dirty="0">
                <a:latin typeface="Arial Black" panose="020B0A04020102020204" pitchFamily="34" charset="0"/>
              </a:rPr>
              <a:t>.</a:t>
            </a:r>
          </a:p>
        </p:txBody>
      </p:sp>
      <p:sp>
        <p:nvSpPr>
          <p:cNvPr id="3" name="Content Placeholder 2">
            <a:extLst>
              <a:ext uri="{FF2B5EF4-FFF2-40B4-BE49-F238E27FC236}">
                <a16:creationId xmlns:a16="http://schemas.microsoft.com/office/drawing/2014/main" id="{799D7130-598D-1D19-09B6-16565B86B745}"/>
              </a:ext>
            </a:extLst>
          </p:cNvPr>
          <p:cNvSpPr>
            <a:spLocks noGrp="1"/>
          </p:cNvSpPr>
          <p:nvPr>
            <p:ph idx="1"/>
          </p:nvPr>
        </p:nvSpPr>
        <p:spPr>
          <a:xfrm>
            <a:off x="-1" y="1792169"/>
            <a:ext cx="10131425" cy="3649133"/>
          </a:xfrm>
        </p:spPr>
        <p:txBody>
          <a:bodyPr/>
          <a:lstStyle/>
          <a:p>
            <a:r>
              <a:rPr lang="en-US" dirty="0"/>
              <a:t>The technology is more widely applicable across a range of industries (e.g., off shore and on shore oil exploration)</a:t>
            </a:r>
          </a:p>
          <a:p>
            <a:r>
              <a:rPr lang="en-US" dirty="0"/>
              <a:t>The membrane is a positive barrier to rejected components, thus the variation in feed water quality will have a minimal impact on permeate quality.</a:t>
            </a:r>
          </a:p>
          <a:p>
            <a:r>
              <a:rPr lang="en-US" dirty="0"/>
              <a:t>No addition of chemicals is required.</a:t>
            </a:r>
          </a:p>
          <a:p>
            <a:r>
              <a:rPr lang="en-US" dirty="0"/>
              <a:t>Membranes can be used in process to allow recycling of selected waste streams.</a:t>
            </a:r>
          </a:p>
          <a:p>
            <a:r>
              <a:rPr lang="en-US" dirty="0"/>
              <a:t>Membrane equipment has a smaller footprint, energy costs are often lower and the plant can be highly automated.</a:t>
            </a:r>
          </a:p>
          <a:p>
            <a:r>
              <a:rPr lang="en-US" dirty="0"/>
              <a:t>Focus is on the use of polymeric nanofiltration and low-pressure reverse osmosis thin film composite (TFC) membranes for treatment of PWs.</a:t>
            </a:r>
            <a:endParaRPr lang="en-IN" dirty="0"/>
          </a:p>
        </p:txBody>
      </p:sp>
    </p:spTree>
    <p:extLst>
      <p:ext uri="{BB962C8B-B14F-4D97-AF65-F5344CB8AC3E}">
        <p14:creationId xmlns:p14="http://schemas.microsoft.com/office/powerpoint/2010/main" val="363473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3D691-2758-082A-685B-1C65BD7DA609}"/>
              </a:ext>
            </a:extLst>
          </p:cNvPr>
          <p:cNvSpPr>
            <a:spLocks noGrp="1"/>
          </p:cNvSpPr>
          <p:nvPr>
            <p:ph idx="1"/>
          </p:nvPr>
        </p:nvSpPr>
        <p:spPr>
          <a:xfrm>
            <a:off x="947058" y="1320974"/>
            <a:ext cx="10131425" cy="3649133"/>
          </a:xfrm>
        </p:spPr>
        <p:txBody>
          <a:bodyPr/>
          <a:lstStyle/>
          <a:p>
            <a:pPr algn="l">
              <a:buFont typeface="Wingdings" panose="05000000000000000000" pitchFamily="2" charset="2"/>
              <a:buChar char="q"/>
            </a:pPr>
            <a:r>
              <a:rPr lang="en-IN" sz="3200" b="1" i="0" dirty="0">
                <a:solidFill>
                  <a:srgbClr val="D1D5DB"/>
                </a:solidFill>
                <a:effectLst/>
                <a:latin typeface="Söhne"/>
              </a:rPr>
              <a:t>Produced Water Characteristics</a:t>
            </a:r>
            <a:r>
              <a:rPr lang="en-IN" sz="3200" b="0" i="0" dirty="0">
                <a:solidFill>
                  <a:srgbClr val="D1D5DB"/>
                </a:solidFill>
                <a:effectLst/>
                <a:latin typeface="Söhne"/>
              </a:rPr>
              <a:t> </a:t>
            </a:r>
          </a:p>
          <a:p>
            <a:pPr algn="l"/>
            <a:r>
              <a:rPr lang="en-IN" b="0" i="0" dirty="0">
                <a:solidFill>
                  <a:srgbClr val="D1D5DB"/>
                </a:solidFill>
                <a:effectLst/>
                <a:latin typeface="Söhne"/>
              </a:rPr>
              <a:t>CSG produced water is a complex mixture with various contaminants</a:t>
            </a:r>
          </a:p>
          <a:p>
            <a:pPr algn="l">
              <a:buFont typeface="Arial" panose="020B0604020202020204" pitchFamily="34" charset="0"/>
              <a:buChar char="•"/>
            </a:pPr>
            <a:r>
              <a:rPr lang="en-IN" b="0" i="0" dirty="0">
                <a:solidFill>
                  <a:srgbClr val="D1D5DB"/>
                </a:solidFill>
                <a:effectLst/>
                <a:latin typeface="Söhne"/>
              </a:rPr>
              <a:t>Salts: Dissolved ions like sodium, chloride, and </a:t>
            </a:r>
            <a:r>
              <a:rPr lang="en-IN" b="0" i="0" dirty="0" err="1">
                <a:solidFill>
                  <a:srgbClr val="D1D5DB"/>
                </a:solidFill>
                <a:effectLst/>
                <a:latin typeface="Söhne"/>
              </a:rPr>
              <a:t>sulfate</a:t>
            </a:r>
            <a:r>
              <a:rPr lang="en-IN" b="0" i="0" dirty="0">
                <a:solidFill>
                  <a:srgbClr val="D1D5DB"/>
                </a:solidFill>
                <a:effectLst/>
                <a:latin typeface="Söhne"/>
              </a:rPr>
              <a:t>.</a:t>
            </a:r>
          </a:p>
          <a:p>
            <a:pPr algn="l">
              <a:buFont typeface="Arial" panose="020B0604020202020204" pitchFamily="34" charset="0"/>
              <a:buChar char="•"/>
            </a:pPr>
            <a:r>
              <a:rPr lang="en-IN" b="0" i="0" dirty="0">
                <a:solidFill>
                  <a:srgbClr val="D1D5DB"/>
                </a:solidFill>
                <a:effectLst/>
                <a:latin typeface="Söhne"/>
              </a:rPr>
              <a:t>Hydrocarbons: Organic compounds released during gas extraction.</a:t>
            </a:r>
          </a:p>
          <a:p>
            <a:pPr algn="l">
              <a:buFont typeface="Arial" panose="020B0604020202020204" pitchFamily="34" charset="0"/>
              <a:buChar char="•"/>
            </a:pPr>
            <a:r>
              <a:rPr lang="en-IN" b="0" i="0" dirty="0">
                <a:solidFill>
                  <a:srgbClr val="D1D5DB"/>
                </a:solidFill>
                <a:effectLst/>
                <a:latin typeface="Söhne"/>
              </a:rPr>
              <a:t>Heavy Metals: Elements like arsenic, mercury, and lead.</a:t>
            </a:r>
          </a:p>
          <a:p>
            <a:pPr algn="l">
              <a:buFont typeface="Arial" panose="020B0604020202020204" pitchFamily="34" charset="0"/>
              <a:buChar char="•"/>
            </a:pPr>
            <a:r>
              <a:rPr lang="en-IN" b="0" i="0" dirty="0">
                <a:solidFill>
                  <a:srgbClr val="D1D5DB"/>
                </a:solidFill>
                <a:effectLst/>
                <a:latin typeface="Söhne"/>
              </a:rPr>
              <a:t>Suspended Solids: Particles from the formation and extraction process.</a:t>
            </a:r>
          </a:p>
          <a:p>
            <a:endParaRPr lang="en-IN" dirty="0"/>
          </a:p>
        </p:txBody>
      </p:sp>
    </p:spTree>
    <p:extLst>
      <p:ext uri="{BB962C8B-B14F-4D97-AF65-F5344CB8AC3E}">
        <p14:creationId xmlns:p14="http://schemas.microsoft.com/office/powerpoint/2010/main" val="275770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ox(in)">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2"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heel(2)">
                                      <p:cBhvr>
                                        <p:cTn id="35"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80CD8-36D5-4D0C-66E6-6937339794A1}"/>
              </a:ext>
            </a:extLst>
          </p:cNvPr>
          <p:cNvSpPr>
            <a:spLocks noGrp="1"/>
          </p:cNvSpPr>
          <p:nvPr>
            <p:ph idx="1"/>
          </p:nvPr>
        </p:nvSpPr>
        <p:spPr>
          <a:xfrm>
            <a:off x="0" y="971528"/>
            <a:ext cx="6096000" cy="4030823"/>
          </a:xfrm>
        </p:spPr>
        <p:txBody>
          <a:bodyPr/>
          <a:lstStyle/>
          <a:p>
            <a:pPr marL="0" indent="0" algn="l">
              <a:buNone/>
            </a:pPr>
            <a:r>
              <a:rPr lang="en-US" sz="2000" b="1" i="0" dirty="0">
                <a:solidFill>
                  <a:schemeClr val="accent3">
                    <a:lumMod val="60000"/>
                    <a:lumOff val="40000"/>
                  </a:schemeClr>
                </a:solidFill>
                <a:effectLst/>
                <a:latin typeface="Arial Black" panose="020B0A04020102020204" pitchFamily="34" charset="0"/>
              </a:rPr>
              <a:t>Reverse Osmosis (RO) for Produced Water Treatment</a:t>
            </a:r>
          </a:p>
          <a:p>
            <a:pPr algn="l"/>
            <a:r>
              <a:rPr lang="en-US" b="0" i="0" dirty="0">
                <a:solidFill>
                  <a:srgbClr val="D1D5DB"/>
                </a:solidFill>
                <a:effectLst/>
                <a:latin typeface="Söhne"/>
              </a:rPr>
              <a:t> RO is a membrane-based separation process:</a:t>
            </a:r>
          </a:p>
          <a:p>
            <a:pPr algn="l">
              <a:buFont typeface="Arial" panose="020B0604020202020204" pitchFamily="34" charset="0"/>
              <a:buChar char="•"/>
            </a:pPr>
            <a:r>
              <a:rPr lang="en-US" b="0" i="0" dirty="0">
                <a:solidFill>
                  <a:srgbClr val="D1D5DB"/>
                </a:solidFill>
                <a:effectLst/>
                <a:latin typeface="Söhne"/>
              </a:rPr>
              <a:t>Semi-permeable membrane allows water molecules to pass while blocking impurities.</a:t>
            </a:r>
          </a:p>
          <a:p>
            <a:pPr algn="l">
              <a:buFont typeface="Arial" panose="020B0604020202020204" pitchFamily="34" charset="0"/>
              <a:buChar char="•"/>
            </a:pPr>
            <a:r>
              <a:rPr lang="en-US" b="0" i="0" dirty="0">
                <a:solidFill>
                  <a:srgbClr val="D1D5DB"/>
                </a:solidFill>
                <a:effectLst/>
                <a:latin typeface="Söhne"/>
              </a:rPr>
              <a:t>Applied pressure forces water through the membrane, leaving contaminants behind.</a:t>
            </a:r>
          </a:p>
          <a:p>
            <a:pPr algn="l">
              <a:buFont typeface="Arial" panose="020B0604020202020204" pitchFamily="34" charset="0"/>
              <a:buChar char="•"/>
            </a:pPr>
            <a:r>
              <a:rPr lang="en-US" b="0" i="0" dirty="0">
                <a:solidFill>
                  <a:srgbClr val="D1D5DB"/>
                </a:solidFill>
                <a:effectLst/>
                <a:latin typeface="Söhne"/>
              </a:rPr>
              <a:t>Effectively removes dissolved salts, organic compounds, and larger particles.</a:t>
            </a:r>
          </a:p>
          <a:p>
            <a:endParaRPr lang="en-IN" dirty="0"/>
          </a:p>
        </p:txBody>
      </p:sp>
      <p:sp>
        <p:nvSpPr>
          <p:cNvPr id="4" name="TextBox 3">
            <a:extLst>
              <a:ext uri="{FF2B5EF4-FFF2-40B4-BE49-F238E27FC236}">
                <a16:creationId xmlns:a16="http://schemas.microsoft.com/office/drawing/2014/main" id="{5F2C183D-B0D3-8862-95E3-51C6C1BA1F3A}"/>
              </a:ext>
            </a:extLst>
          </p:cNvPr>
          <p:cNvSpPr txBox="1"/>
          <p:nvPr/>
        </p:nvSpPr>
        <p:spPr>
          <a:xfrm>
            <a:off x="5946710" y="4180344"/>
            <a:ext cx="6354147" cy="2677656"/>
          </a:xfrm>
          <a:prstGeom prst="rect">
            <a:avLst/>
          </a:prstGeom>
          <a:noFill/>
        </p:spPr>
        <p:txBody>
          <a:bodyPr wrap="square" rtlCol="0">
            <a:spAutoFit/>
          </a:bodyPr>
          <a:lstStyle/>
          <a:p>
            <a:pPr algn="l"/>
            <a:r>
              <a:rPr lang="en-IN" sz="2400" b="1" i="0" dirty="0">
                <a:solidFill>
                  <a:schemeClr val="accent3">
                    <a:lumMod val="60000"/>
                    <a:lumOff val="40000"/>
                  </a:schemeClr>
                </a:solidFill>
                <a:effectLst/>
                <a:latin typeface="Arial Black" panose="020B0A04020102020204" pitchFamily="34" charset="0"/>
              </a:rPr>
              <a:t>RO Process for CSG Produced Water</a:t>
            </a:r>
          </a:p>
          <a:p>
            <a:pPr algn="l"/>
            <a:endParaRPr lang="en-IN" b="1" i="0" dirty="0">
              <a:solidFill>
                <a:srgbClr val="D1D5DB"/>
              </a:solidFill>
              <a:effectLst/>
              <a:latin typeface="Söhne"/>
            </a:endParaRPr>
          </a:p>
          <a:p>
            <a:pPr algn="l"/>
            <a:r>
              <a:rPr lang="en-IN" b="0" i="0" dirty="0">
                <a:solidFill>
                  <a:srgbClr val="D1D5DB"/>
                </a:solidFill>
                <a:effectLst/>
                <a:latin typeface="Söhne"/>
              </a:rPr>
              <a:t> RO treatment involves two main stages:</a:t>
            </a:r>
          </a:p>
          <a:p>
            <a:pPr algn="l"/>
            <a:endParaRPr lang="en-IN" b="0" i="0" dirty="0">
              <a:solidFill>
                <a:srgbClr val="D1D5DB"/>
              </a:solidFill>
              <a:effectLst/>
              <a:latin typeface="Söhne"/>
            </a:endParaRPr>
          </a:p>
          <a:p>
            <a:pPr algn="l">
              <a:buFont typeface="Arial" panose="020B0604020202020204" pitchFamily="34" charset="0"/>
              <a:buChar char="•"/>
            </a:pPr>
            <a:r>
              <a:rPr lang="en-IN" b="0" i="0" dirty="0">
                <a:solidFill>
                  <a:srgbClr val="D1D5DB"/>
                </a:solidFill>
                <a:effectLst/>
                <a:latin typeface="Söhne"/>
              </a:rPr>
              <a:t>Pretreatment: Filtration to remove larger particles, oils, and organic matter.</a:t>
            </a:r>
          </a:p>
          <a:p>
            <a:pPr algn="l">
              <a:buFont typeface="Arial" panose="020B0604020202020204" pitchFamily="34" charset="0"/>
              <a:buChar char="•"/>
            </a:pPr>
            <a:r>
              <a:rPr lang="en-IN" b="0" i="0" dirty="0">
                <a:solidFill>
                  <a:srgbClr val="D1D5DB"/>
                </a:solidFill>
                <a:effectLst/>
                <a:latin typeface="Söhne"/>
              </a:rPr>
              <a:t>Membrane Separation: RO membrane selectively allows water molecules to pass, rejecting salts and impurities.</a:t>
            </a:r>
          </a:p>
          <a:p>
            <a:endParaRPr lang="en-IN" dirty="0"/>
          </a:p>
        </p:txBody>
      </p:sp>
      <p:sp>
        <p:nvSpPr>
          <p:cNvPr id="5" name="TextBox 4">
            <a:extLst>
              <a:ext uri="{FF2B5EF4-FFF2-40B4-BE49-F238E27FC236}">
                <a16:creationId xmlns:a16="http://schemas.microsoft.com/office/drawing/2014/main" id="{3AA40A51-3307-DFFE-2280-759DBEC2C8DF}"/>
              </a:ext>
            </a:extLst>
          </p:cNvPr>
          <p:cNvSpPr txBox="1"/>
          <p:nvPr/>
        </p:nvSpPr>
        <p:spPr>
          <a:xfrm>
            <a:off x="57912" y="0"/>
            <a:ext cx="7147249" cy="584775"/>
          </a:xfrm>
          <a:prstGeom prst="rect">
            <a:avLst/>
          </a:prstGeom>
          <a:noFill/>
        </p:spPr>
        <p:txBody>
          <a:bodyPr wrap="square" rtlCol="0">
            <a:spAutoFit/>
          </a:bodyPr>
          <a:lstStyle/>
          <a:p>
            <a:r>
              <a:rPr lang="en-IN" sz="3200" b="1" dirty="0">
                <a:solidFill>
                  <a:schemeClr val="bg2">
                    <a:lumMod val="20000"/>
                    <a:lumOff val="80000"/>
                  </a:schemeClr>
                </a:solidFill>
                <a:latin typeface="Arial Black" panose="020B0A04020102020204" pitchFamily="34" charset="0"/>
              </a:rPr>
              <a:t>RO PROCESS FOR PW’S</a:t>
            </a:r>
          </a:p>
        </p:txBody>
      </p:sp>
      <p:pic>
        <p:nvPicPr>
          <p:cNvPr id="1026" name="Picture 2">
            <a:extLst>
              <a:ext uri="{FF2B5EF4-FFF2-40B4-BE49-F238E27FC236}">
                <a16:creationId xmlns:a16="http://schemas.microsoft.com/office/drawing/2014/main" id="{EB3A8F7D-80E1-909B-32AA-F4A2E2C23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076" y="4338364"/>
            <a:ext cx="3295634" cy="25196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56BED1-3B3E-AAD5-77BD-D6DACE96DA9C}"/>
              </a:ext>
            </a:extLst>
          </p:cNvPr>
          <p:cNvSpPr txBox="1"/>
          <p:nvPr/>
        </p:nvSpPr>
        <p:spPr>
          <a:xfrm>
            <a:off x="6302830" y="65716"/>
            <a:ext cx="5878285" cy="1477328"/>
          </a:xfrm>
          <a:prstGeom prst="rect">
            <a:avLst/>
          </a:prstGeom>
          <a:noFill/>
        </p:spPr>
        <p:txBody>
          <a:bodyPr wrap="square" rtlCol="0">
            <a:spAutoFit/>
          </a:bodyPr>
          <a:lstStyle/>
          <a:p>
            <a:r>
              <a:rPr lang="en-IN" dirty="0">
                <a:latin typeface="Arial Black" panose="020B0A04020102020204" pitchFamily="34" charset="0"/>
              </a:rPr>
              <a:t>WHAT IS RO=REVERSE OSMOSIS.</a:t>
            </a:r>
          </a:p>
          <a:p>
            <a:pPr marL="285750" indent="-285750">
              <a:buFont typeface="Arial" panose="020B0604020202020204" pitchFamily="34" charset="0"/>
              <a:buChar char="•"/>
            </a:pPr>
            <a:r>
              <a:rPr lang="en-US" b="0" i="0" dirty="0">
                <a:solidFill>
                  <a:schemeClr val="accent4">
                    <a:lumMod val="40000"/>
                    <a:lumOff val="60000"/>
                  </a:schemeClr>
                </a:solidFill>
                <a:effectLst/>
                <a:latin typeface="SimSun" panose="02010600030101010101" pitchFamily="2" charset="-122"/>
                <a:ea typeface="SimSun" panose="02010600030101010101" pitchFamily="2" charset="-122"/>
              </a:rPr>
              <a:t>Reverse osmosis (RO) is a water purification process that utilizes a semi-permeable membrane to remove impurities and contaminants from water. </a:t>
            </a:r>
            <a:endParaRPr lang="en-IN" dirty="0">
              <a:solidFill>
                <a:schemeClr val="accent4">
                  <a:lumMod val="40000"/>
                  <a:lumOff val="60000"/>
                </a:scheme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69797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down)">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down)">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down)">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down)">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down)">
                                      <p:cBhvr>
                                        <p:cTn id="47" dur="5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wheel(1)">
                                      <p:cBhvr>
                                        <p:cTn id="52" dur="20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 calcmode="lin" valueType="num">
                                      <p:cBhvr additive="base">
                                        <p:cTn id="5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4" end="4"/>
                                            </p:txEl>
                                          </p:spTgt>
                                        </p:tgtEl>
                                        <p:attrNameLst>
                                          <p:attrName>style.visibility</p:attrName>
                                        </p:attrNameLst>
                                      </p:cBhvr>
                                      <p:to>
                                        <p:strVal val="visible"/>
                                      </p:to>
                                    </p:set>
                                    <p:anim calcmode="lin" valueType="num">
                                      <p:cBhvr additive="base">
                                        <p:cTn id="6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 calcmode="lin" valueType="num">
                                      <p:cBhvr additive="base">
                                        <p:cTn id="6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026"/>
                                        </p:tgtEl>
                                        <p:attrNameLst>
                                          <p:attrName>style.visibility</p:attrName>
                                        </p:attrNameLst>
                                      </p:cBhvr>
                                      <p:to>
                                        <p:strVal val="visible"/>
                                      </p:to>
                                    </p:set>
                                    <p:animEffect transition="in" filter="wipe(down)">
                                      <p:cBhvr>
                                        <p:cTn id="7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0CAA-849D-2329-1033-DDC8A41D2DE4}"/>
              </a:ext>
            </a:extLst>
          </p:cNvPr>
          <p:cNvSpPr>
            <a:spLocks noGrp="1"/>
          </p:cNvSpPr>
          <p:nvPr>
            <p:ph type="title"/>
          </p:nvPr>
        </p:nvSpPr>
        <p:spPr>
          <a:xfrm>
            <a:off x="0" y="50455"/>
            <a:ext cx="6550090" cy="967273"/>
          </a:xfrm>
        </p:spPr>
        <p:txBody>
          <a:bodyPr>
            <a:normAutofit fontScale="90000"/>
          </a:bodyPr>
          <a:lstStyle/>
          <a:p>
            <a:r>
              <a:rPr lang="en-IN" dirty="0">
                <a:solidFill>
                  <a:schemeClr val="bg2">
                    <a:lumMod val="20000"/>
                    <a:lumOff val="80000"/>
                  </a:schemeClr>
                </a:solidFill>
                <a:latin typeface="Arial Black" panose="020B0A04020102020204" pitchFamily="34" charset="0"/>
              </a:rPr>
              <a:t>NANOFILTRATION FOR PW’S</a:t>
            </a:r>
          </a:p>
        </p:txBody>
      </p:sp>
      <p:sp>
        <p:nvSpPr>
          <p:cNvPr id="3" name="Content Placeholder 2">
            <a:extLst>
              <a:ext uri="{FF2B5EF4-FFF2-40B4-BE49-F238E27FC236}">
                <a16:creationId xmlns:a16="http://schemas.microsoft.com/office/drawing/2014/main" id="{D5C47CF1-8E96-EA4E-9174-8FA07BC36BA9}"/>
              </a:ext>
            </a:extLst>
          </p:cNvPr>
          <p:cNvSpPr>
            <a:spLocks noGrp="1"/>
          </p:cNvSpPr>
          <p:nvPr>
            <p:ph idx="1"/>
          </p:nvPr>
        </p:nvSpPr>
        <p:spPr>
          <a:xfrm>
            <a:off x="7559352" y="0"/>
            <a:ext cx="4632648" cy="2873828"/>
          </a:xfrm>
        </p:spPr>
        <p:txBody>
          <a:bodyPr>
            <a:normAutofit/>
          </a:bodyPr>
          <a:lstStyle/>
          <a:p>
            <a:pPr marL="0" indent="0">
              <a:buNone/>
            </a:pPr>
            <a:br>
              <a:rPr lang="en-US" dirty="0"/>
            </a:br>
            <a:r>
              <a:rPr lang="en-US" b="0" i="0" dirty="0">
                <a:solidFill>
                  <a:schemeClr val="accent1">
                    <a:lumMod val="40000"/>
                    <a:lumOff val="60000"/>
                  </a:schemeClr>
                </a:solidFill>
                <a:effectLst/>
                <a:latin typeface="Söhne"/>
              </a:rPr>
              <a:t>Nanofiltration is a water purification process that falls between ultrafiltration and reverse osmosis in terms of filtration capabilities. It utilizes specialized membranes with nanopores to selectively separate water molecules from ions and larger molecules, effectively removing a wide range of contaminants such as salts, organic compounds, and some divalent ions</a:t>
            </a:r>
            <a:endParaRPr lang="en-IN" dirty="0">
              <a:solidFill>
                <a:schemeClr val="accent1">
                  <a:lumMod val="40000"/>
                  <a:lumOff val="60000"/>
                </a:schemeClr>
              </a:solidFill>
            </a:endParaRPr>
          </a:p>
        </p:txBody>
      </p:sp>
      <p:sp>
        <p:nvSpPr>
          <p:cNvPr id="4" name="TextBox 3">
            <a:extLst>
              <a:ext uri="{FF2B5EF4-FFF2-40B4-BE49-F238E27FC236}">
                <a16:creationId xmlns:a16="http://schemas.microsoft.com/office/drawing/2014/main" id="{4FD4F098-9510-4484-FE54-F88514609D40}"/>
              </a:ext>
            </a:extLst>
          </p:cNvPr>
          <p:cNvSpPr txBox="1"/>
          <p:nvPr/>
        </p:nvSpPr>
        <p:spPr>
          <a:xfrm>
            <a:off x="519403" y="1306285"/>
            <a:ext cx="4795935" cy="3323987"/>
          </a:xfrm>
          <a:prstGeom prst="rect">
            <a:avLst/>
          </a:prstGeom>
          <a:noFill/>
        </p:spPr>
        <p:txBody>
          <a:bodyPr wrap="square" rtlCol="0">
            <a:spAutoFit/>
          </a:bodyPr>
          <a:lstStyle/>
          <a:p>
            <a:pPr algn="l"/>
            <a:r>
              <a:rPr lang="en-US" sz="2400" b="1" i="0" dirty="0">
                <a:solidFill>
                  <a:schemeClr val="accent3"/>
                </a:solidFill>
                <a:effectLst/>
                <a:latin typeface="Arial Black" panose="020B0A04020102020204" pitchFamily="34" charset="0"/>
              </a:rPr>
              <a:t>Nanofiltration for Produced Water Treatment</a:t>
            </a:r>
          </a:p>
          <a:p>
            <a:pPr algn="l"/>
            <a:endParaRPr lang="en-US" b="1" dirty="0">
              <a:solidFill>
                <a:srgbClr val="D1D5DB"/>
              </a:solidFill>
              <a:latin typeface="Söhne"/>
            </a:endParaRPr>
          </a:p>
          <a:p>
            <a:pPr algn="l"/>
            <a:r>
              <a:rPr lang="en-US" b="0" i="0" dirty="0">
                <a:solidFill>
                  <a:srgbClr val="D1D5DB"/>
                </a:solidFill>
                <a:effectLst/>
                <a:latin typeface="Söhne"/>
              </a:rPr>
              <a:t> Nanofiltration is similar to RO but operates with larger pores:</a:t>
            </a:r>
          </a:p>
          <a:p>
            <a:pPr algn="l">
              <a:buFont typeface="Arial" panose="020B0604020202020204" pitchFamily="34" charset="0"/>
              <a:buChar char="•"/>
            </a:pPr>
            <a:r>
              <a:rPr lang="en-US" b="0" i="0" dirty="0">
                <a:solidFill>
                  <a:srgbClr val="D1D5DB"/>
                </a:solidFill>
                <a:effectLst/>
                <a:latin typeface="Söhne"/>
              </a:rPr>
              <a:t>Allows monovalent ions to pass through, retaining divalent ions and larger molecules.</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Effective in removing hardness, color, and disinfection byproducts.</a:t>
            </a:r>
          </a:p>
          <a:p>
            <a:endParaRPr lang="en-IN" dirty="0"/>
          </a:p>
        </p:txBody>
      </p:sp>
      <p:sp>
        <p:nvSpPr>
          <p:cNvPr id="5" name="TextBox 4">
            <a:extLst>
              <a:ext uri="{FF2B5EF4-FFF2-40B4-BE49-F238E27FC236}">
                <a16:creationId xmlns:a16="http://schemas.microsoft.com/office/drawing/2014/main" id="{62FB8507-8CD7-2BC7-8D30-9EAFA7E6906B}"/>
              </a:ext>
            </a:extLst>
          </p:cNvPr>
          <p:cNvSpPr txBox="1"/>
          <p:nvPr/>
        </p:nvSpPr>
        <p:spPr>
          <a:xfrm>
            <a:off x="7119256" y="3811012"/>
            <a:ext cx="4954555" cy="3046988"/>
          </a:xfrm>
          <a:prstGeom prst="rect">
            <a:avLst/>
          </a:prstGeom>
          <a:noFill/>
        </p:spPr>
        <p:txBody>
          <a:bodyPr wrap="square" rtlCol="0">
            <a:spAutoFit/>
          </a:bodyPr>
          <a:lstStyle/>
          <a:p>
            <a:pPr algn="l"/>
            <a:r>
              <a:rPr lang="en-US" sz="2400" b="1" i="0" dirty="0">
                <a:solidFill>
                  <a:schemeClr val="accent3">
                    <a:lumMod val="60000"/>
                    <a:lumOff val="40000"/>
                  </a:schemeClr>
                </a:solidFill>
                <a:effectLst/>
                <a:latin typeface="Arial Black" panose="020B0A04020102020204" pitchFamily="34" charset="0"/>
              </a:rPr>
              <a:t>Nanofiltration for Produced Water Treatment</a:t>
            </a:r>
          </a:p>
          <a:p>
            <a:pPr algn="l"/>
            <a:r>
              <a:rPr lang="en-US" b="0" i="0" dirty="0">
                <a:solidFill>
                  <a:srgbClr val="D1D5DB"/>
                </a:solidFill>
                <a:effectLst/>
                <a:latin typeface="Söhne"/>
              </a:rPr>
              <a:t> Nanofiltration is similar to RO but operates with larger pores:</a:t>
            </a:r>
          </a:p>
          <a:p>
            <a:pPr algn="l">
              <a:buFont typeface="Arial" panose="020B0604020202020204" pitchFamily="34" charset="0"/>
              <a:buChar char="•"/>
            </a:pPr>
            <a:r>
              <a:rPr lang="en-US" b="0" i="0" dirty="0">
                <a:solidFill>
                  <a:srgbClr val="D1D5DB"/>
                </a:solidFill>
                <a:effectLst/>
                <a:latin typeface="Söhne"/>
              </a:rPr>
              <a:t>Allows monovalent ions to pass through, retaining divalent ions and larger molecules.</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Effective in removing hardness, color, and disinfection byproducts.</a:t>
            </a:r>
          </a:p>
          <a:p>
            <a:endParaRPr lang="en-IN" dirty="0"/>
          </a:p>
        </p:txBody>
      </p:sp>
    </p:spTree>
    <p:extLst>
      <p:ext uri="{BB962C8B-B14F-4D97-AF65-F5344CB8AC3E}">
        <p14:creationId xmlns:p14="http://schemas.microsoft.com/office/powerpoint/2010/main" val="298010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barn(inVertical)">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1000"/>
                                        <p:tgtEl>
                                          <p:spTgt spid="5">
                                            <p:txEl>
                                              <p:pRg st="0" end="0"/>
                                            </p:txEl>
                                          </p:spTgt>
                                        </p:tgtEl>
                                      </p:cBhvr>
                                    </p:animEffect>
                                    <p:anim calcmode="lin" valueType="num">
                                      <p:cBhvr>
                                        <p:cTn id="5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4" presetClass="entr" presetSubtype="5"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animEffect transition="in" filter="randombar(vertical)">
                                      <p:cBhvr>
                                        <p:cTn id="59" dur="500"/>
                                        <p:tgtEl>
                                          <p:spTgt spid="5">
                                            <p:txEl>
                                              <p:pRg st="1" end="1"/>
                                            </p:txEl>
                                          </p:spTgt>
                                        </p:tgtEl>
                                      </p:cBhvr>
                                    </p:animEffect>
                                  </p:childTnLst>
                                </p:cTn>
                              </p:par>
                              <p:par>
                                <p:cTn id="60" presetID="14" presetClass="entr" presetSubtype="5" fill="hold" nodeType="withEffect">
                                  <p:stCondLst>
                                    <p:cond delay="0"/>
                                  </p:stCondLst>
                                  <p:childTnLst>
                                    <p:set>
                                      <p:cBhvr>
                                        <p:cTn id="61" dur="1" fill="hold">
                                          <p:stCondLst>
                                            <p:cond delay="0"/>
                                          </p:stCondLst>
                                        </p:cTn>
                                        <p:tgtEl>
                                          <p:spTgt spid="5">
                                            <p:txEl>
                                              <p:pRg st="2" end="2"/>
                                            </p:txEl>
                                          </p:spTgt>
                                        </p:tgtEl>
                                        <p:attrNameLst>
                                          <p:attrName>style.visibility</p:attrName>
                                        </p:attrNameLst>
                                      </p:cBhvr>
                                      <p:to>
                                        <p:strVal val="visible"/>
                                      </p:to>
                                    </p:set>
                                    <p:animEffect transition="in" filter="randombar(vertical)">
                                      <p:cBhvr>
                                        <p:cTn id="62" dur="500"/>
                                        <p:tgtEl>
                                          <p:spTgt spid="5">
                                            <p:txEl>
                                              <p:pRg st="2" end="2"/>
                                            </p:txEl>
                                          </p:spTgt>
                                        </p:tgtEl>
                                      </p:cBhvr>
                                    </p:animEffect>
                                  </p:childTnLst>
                                </p:cTn>
                              </p:par>
                              <p:par>
                                <p:cTn id="63" presetID="14" presetClass="entr" presetSubtype="5" fill="hold" nodeType="with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animEffect transition="in" filter="randombar(vertical)">
                                      <p:cBhvr>
                                        <p:cTn id="6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E9E4D-77AC-F06E-797C-2A5767594EB6}"/>
              </a:ext>
            </a:extLst>
          </p:cNvPr>
          <p:cNvSpPr>
            <a:spLocks noGrp="1"/>
          </p:cNvSpPr>
          <p:nvPr>
            <p:ph idx="1"/>
          </p:nvPr>
        </p:nvSpPr>
        <p:spPr>
          <a:xfrm>
            <a:off x="1105678" y="1386287"/>
            <a:ext cx="10131425" cy="3649133"/>
          </a:xfrm>
        </p:spPr>
        <p:txBody>
          <a:bodyPr/>
          <a:lstStyle/>
          <a:p>
            <a:pPr marL="0" indent="0" algn="l">
              <a:buNone/>
            </a:pPr>
            <a:r>
              <a:rPr lang="en-US" sz="3600" b="1" i="0" dirty="0">
                <a:solidFill>
                  <a:schemeClr val="accent3">
                    <a:lumMod val="60000"/>
                    <a:lumOff val="40000"/>
                  </a:schemeClr>
                </a:solidFill>
                <a:effectLst/>
                <a:latin typeface="Söhne"/>
              </a:rPr>
              <a:t>Benefits of RO and Nanofiltration for CSG Produced Water</a:t>
            </a:r>
            <a:r>
              <a:rPr lang="en-US" sz="3600" b="0" i="0" dirty="0">
                <a:solidFill>
                  <a:schemeClr val="accent3">
                    <a:lumMod val="60000"/>
                    <a:lumOff val="40000"/>
                  </a:schemeClr>
                </a:solidFill>
                <a:effectLst/>
                <a:latin typeface="Söhne"/>
              </a:rPr>
              <a:t> </a:t>
            </a:r>
          </a:p>
          <a:p>
            <a:pPr algn="l"/>
            <a:r>
              <a:rPr lang="en-US" b="0" i="0" dirty="0">
                <a:solidFill>
                  <a:srgbClr val="D1D5DB"/>
                </a:solidFill>
                <a:effectLst/>
                <a:latin typeface="Söhne"/>
              </a:rPr>
              <a:t>Advantages of using RO and Nanofiltration:</a:t>
            </a:r>
          </a:p>
          <a:p>
            <a:pPr algn="l">
              <a:buFont typeface="Arial" panose="020B0604020202020204" pitchFamily="34" charset="0"/>
              <a:buChar char="•"/>
            </a:pPr>
            <a:r>
              <a:rPr lang="en-US" b="0" i="0" dirty="0">
                <a:solidFill>
                  <a:srgbClr val="D1D5DB"/>
                </a:solidFill>
                <a:effectLst/>
                <a:latin typeface="Söhne"/>
              </a:rPr>
              <a:t>High removal efficiency of dissolved solids and contaminants.</a:t>
            </a:r>
          </a:p>
          <a:p>
            <a:pPr algn="l">
              <a:buFont typeface="Arial" panose="020B0604020202020204" pitchFamily="34" charset="0"/>
              <a:buChar char="•"/>
            </a:pPr>
            <a:r>
              <a:rPr lang="en-US" b="0" i="0" dirty="0">
                <a:solidFill>
                  <a:srgbClr val="D1D5DB"/>
                </a:solidFill>
                <a:effectLst/>
                <a:latin typeface="Söhne"/>
              </a:rPr>
              <a:t>Reduced environmental impact through cleaner effluent production.</a:t>
            </a:r>
          </a:p>
          <a:p>
            <a:pPr algn="l">
              <a:buFont typeface="Arial" panose="020B0604020202020204" pitchFamily="34" charset="0"/>
              <a:buChar char="•"/>
            </a:pPr>
            <a:r>
              <a:rPr lang="en-US" b="0" i="0" dirty="0">
                <a:solidFill>
                  <a:srgbClr val="D1D5DB"/>
                </a:solidFill>
                <a:effectLst/>
                <a:latin typeface="Söhne"/>
              </a:rPr>
              <a:t>Potential for treated water reuse in various applications.</a:t>
            </a:r>
          </a:p>
          <a:p>
            <a:endParaRPr lang="en-IN" dirty="0"/>
          </a:p>
        </p:txBody>
      </p:sp>
    </p:spTree>
    <p:extLst>
      <p:ext uri="{BB962C8B-B14F-4D97-AF65-F5344CB8AC3E}">
        <p14:creationId xmlns:p14="http://schemas.microsoft.com/office/powerpoint/2010/main" val="225348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313AB-5B94-CD78-FA2E-FF97B67AB150}"/>
              </a:ext>
            </a:extLst>
          </p:cNvPr>
          <p:cNvSpPr>
            <a:spLocks noGrp="1"/>
          </p:cNvSpPr>
          <p:nvPr>
            <p:ph idx="1"/>
          </p:nvPr>
        </p:nvSpPr>
        <p:spPr>
          <a:xfrm>
            <a:off x="1030287" y="1460932"/>
            <a:ext cx="10131425" cy="3649133"/>
          </a:xfrm>
        </p:spPr>
        <p:txBody>
          <a:bodyPr/>
          <a:lstStyle/>
          <a:p>
            <a:pPr marL="0" indent="0" algn="l">
              <a:buNone/>
            </a:pPr>
            <a:r>
              <a:rPr lang="en-US" sz="3200" b="1" i="0" dirty="0">
                <a:solidFill>
                  <a:schemeClr val="accent3">
                    <a:lumMod val="60000"/>
                    <a:lumOff val="40000"/>
                  </a:schemeClr>
                </a:solidFill>
                <a:effectLst/>
                <a:latin typeface="Söhne"/>
              </a:rPr>
              <a:t>Challenges and Considerations</a:t>
            </a:r>
          </a:p>
          <a:p>
            <a:pPr algn="l"/>
            <a:r>
              <a:rPr lang="en-US" b="0" i="0" dirty="0">
                <a:solidFill>
                  <a:srgbClr val="D1D5DB"/>
                </a:solidFill>
                <a:effectLst/>
                <a:latin typeface="Söhne"/>
              </a:rPr>
              <a:t> RO and Nanofiltration systems face challenges:</a:t>
            </a:r>
          </a:p>
          <a:p>
            <a:pPr algn="l">
              <a:buFont typeface="Arial" panose="020B0604020202020204" pitchFamily="34" charset="0"/>
              <a:buChar char="•"/>
            </a:pPr>
            <a:r>
              <a:rPr lang="en-US" b="0" i="0" dirty="0">
                <a:solidFill>
                  <a:srgbClr val="D1D5DB"/>
                </a:solidFill>
                <a:effectLst/>
                <a:latin typeface="Söhne"/>
              </a:rPr>
              <a:t>Membrane fouling: Accumulation of impurities on the membrane surface.</a:t>
            </a:r>
          </a:p>
          <a:p>
            <a:pPr algn="l">
              <a:buFont typeface="Arial" panose="020B0604020202020204" pitchFamily="34" charset="0"/>
              <a:buChar char="•"/>
            </a:pPr>
            <a:r>
              <a:rPr lang="en-US" b="0" i="0" dirty="0">
                <a:solidFill>
                  <a:srgbClr val="D1D5DB"/>
                </a:solidFill>
                <a:effectLst/>
                <a:latin typeface="Söhne"/>
              </a:rPr>
              <a:t>Scaling: Precipitation of salts on the membrane.</a:t>
            </a:r>
          </a:p>
          <a:p>
            <a:pPr algn="l">
              <a:buFont typeface="Arial" panose="020B0604020202020204" pitchFamily="34" charset="0"/>
              <a:buChar char="•"/>
            </a:pPr>
            <a:r>
              <a:rPr lang="en-US" b="0" i="0" dirty="0">
                <a:solidFill>
                  <a:srgbClr val="D1D5DB"/>
                </a:solidFill>
                <a:effectLst/>
                <a:latin typeface="Söhne"/>
              </a:rPr>
              <a:t>Energy consumption and operational costs.</a:t>
            </a:r>
          </a:p>
          <a:p>
            <a:pPr algn="l">
              <a:buFont typeface="Arial" panose="020B0604020202020204" pitchFamily="34" charset="0"/>
              <a:buChar char="•"/>
            </a:pPr>
            <a:r>
              <a:rPr lang="en-US" b="0" i="0" dirty="0">
                <a:solidFill>
                  <a:srgbClr val="D1D5DB"/>
                </a:solidFill>
                <a:effectLst/>
                <a:latin typeface="Söhne"/>
              </a:rPr>
              <a:t>Maintenance and monitoring for consistent performance.</a:t>
            </a:r>
          </a:p>
          <a:p>
            <a:endParaRPr lang="en-IN" dirty="0"/>
          </a:p>
        </p:txBody>
      </p:sp>
    </p:spTree>
    <p:extLst>
      <p:ext uri="{BB962C8B-B14F-4D97-AF65-F5344CB8AC3E}">
        <p14:creationId xmlns:p14="http://schemas.microsoft.com/office/powerpoint/2010/main" val="388480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A865E-6BE5-7571-FAED-72974A2A9A46}"/>
              </a:ext>
            </a:extLst>
          </p:cNvPr>
          <p:cNvSpPr>
            <a:spLocks noGrp="1"/>
          </p:cNvSpPr>
          <p:nvPr>
            <p:ph idx="1"/>
          </p:nvPr>
        </p:nvSpPr>
        <p:spPr>
          <a:xfrm>
            <a:off x="3727581" y="1602878"/>
            <a:ext cx="4595326" cy="3652243"/>
          </a:xfrm>
        </p:spPr>
        <p:txBody>
          <a:bodyPr>
            <a:normAutofit/>
          </a:bodyPr>
          <a:lstStyle/>
          <a:p>
            <a:pPr marL="0" indent="0">
              <a:buNone/>
            </a:pPr>
            <a:r>
              <a:rPr lang="en-IN" sz="6600" dirty="0">
                <a:solidFill>
                  <a:srgbClr val="FFC000"/>
                </a:solidFill>
                <a:latin typeface="Arial Black" panose="020B0A04020102020204" pitchFamily="34" charset="0"/>
              </a:rPr>
              <a:t>THANKS</a:t>
            </a:r>
          </a:p>
        </p:txBody>
      </p:sp>
    </p:spTree>
    <p:extLst>
      <p:ext uri="{BB962C8B-B14F-4D97-AF65-F5344CB8AC3E}">
        <p14:creationId xmlns:p14="http://schemas.microsoft.com/office/powerpoint/2010/main" val="19705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163</TotalTime>
  <Words>621</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SimSun</vt:lpstr>
      <vt:lpstr>Algerian</vt:lpstr>
      <vt:lpstr>Arial</vt:lpstr>
      <vt:lpstr>Arial Black</vt:lpstr>
      <vt:lpstr>Calibri</vt:lpstr>
      <vt:lpstr>Calibri Light</vt:lpstr>
      <vt:lpstr>Söhne</vt:lpstr>
      <vt:lpstr>Wingdings</vt:lpstr>
      <vt:lpstr>Celestial</vt:lpstr>
      <vt:lpstr>CSG PRODUCED WATER TREATMENT BY RO &amp; NANOFILTRATION</vt:lpstr>
      <vt:lpstr>INTRODUCTION</vt:lpstr>
      <vt:lpstr>ADVANTAGE OF USING MEMBRANE FILTRATION PROCESS.</vt:lpstr>
      <vt:lpstr>PowerPoint Presentation</vt:lpstr>
      <vt:lpstr>PowerPoint Presentation</vt:lpstr>
      <vt:lpstr>NANOFILTRATION FOR PW’S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CSG PRODUCED WATER TREATMENT BY RO &amp; NANOFILTRATION</dc:title>
  <dc:creator>KARAN PRATAP SINGH RATHORE</dc:creator>
  <cp:lastModifiedBy>KARAN PRATAP SINGH RATHORE</cp:lastModifiedBy>
  <cp:revision>1</cp:revision>
  <dcterms:created xsi:type="dcterms:W3CDTF">2023-08-25T16:18:00Z</dcterms:created>
  <dcterms:modified xsi:type="dcterms:W3CDTF">2023-08-29T09:27:49Z</dcterms:modified>
</cp:coreProperties>
</file>