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3" r:id="rId7"/>
    <p:sldId id="264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en.wikipedia.org/wiki/Master_theore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Stooge_sort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s.cmu.edu/" TargetMode="External"/><Relationship Id="rId5" Type="http://schemas.openxmlformats.org/officeDocument/2006/relationships/hyperlink" Target="https://habrahabr.ru/post/198114/" TargetMode="External"/><Relationship Id="rId4" Type="http://schemas.openxmlformats.org/officeDocument/2006/relationships/hyperlink" Target="http://sorting.valemak.com/stoog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1012" y="708339"/>
            <a:ext cx="9440728" cy="3101660"/>
          </a:xfrm>
        </p:spPr>
        <p:txBody>
          <a:bodyPr/>
          <a:lstStyle/>
          <a:p>
            <a:r>
              <a:rPr lang="en-US" sz="8800" b="1" dirty="0"/>
              <a:t>Stooge sort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51011" y="3280893"/>
            <a:ext cx="9440729" cy="1832020"/>
          </a:xfrm>
        </p:spPr>
        <p:txBody>
          <a:bodyPr>
            <a:noAutofit/>
          </a:bodyPr>
          <a:lstStyle/>
          <a:p>
            <a:r>
              <a:rPr lang="ru-RU" sz="4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Придурковатая </a:t>
            </a:r>
            <a:r>
              <a:rPr lang="ru-RU" sz="40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сортировка</a:t>
            </a:r>
            <a:r>
              <a:rPr lang="en-US" sz="4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endParaRPr lang="ru-RU" sz="40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sz="4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Сортировка</a:t>
            </a:r>
            <a:r>
              <a:rPr lang="ru-RU" sz="4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4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по</a:t>
            </a:r>
            <a:r>
              <a:rPr lang="ru-RU" sz="4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4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частям</a:t>
            </a:r>
            <a:r>
              <a:rPr lang="ru-RU" sz="4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ru-RU" sz="4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Блуждающая</a:t>
            </a:r>
            <a:r>
              <a:rPr lang="ru-RU" sz="4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4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сортировка</a:t>
            </a:r>
            <a:endParaRPr lang="ru-RU" sz="4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51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02404" y="1942089"/>
            <a:ext cx="11552975" cy="3711736"/>
          </a:xfrm>
        </p:spPr>
        <p:txBody>
          <a:bodyPr>
            <a:normAutofit fontScale="85000" lnSpcReduction="10000"/>
          </a:bodyPr>
          <a:lstStyle/>
          <a:p>
            <a:r>
              <a:rPr lang="ru-RU" sz="2400" dirty="0"/>
              <a:t>Берём отрезок массива (вначале это весь массив) и сравниваем элементы на концах отрезка. Если слева больше чем справа, то, естественно, </a:t>
            </a:r>
            <a:r>
              <a:rPr lang="ru-RU" sz="2400" dirty="0" smtClean="0"/>
              <a:t>меняем </a:t>
            </a:r>
            <a:r>
              <a:rPr lang="ru-RU" sz="2400" dirty="0"/>
              <a:t>местами. 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ru-RU" sz="2400" dirty="0" smtClean="0"/>
              <a:t>Затем</a:t>
            </a:r>
            <a:r>
              <a:rPr lang="ru-RU" sz="2400" dirty="0"/>
              <a:t>, если в отрезке не менее трёх элементов, то тогда</a:t>
            </a:r>
            <a:r>
              <a:rPr lang="ru-RU" sz="2400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1) </a:t>
            </a:r>
            <a:r>
              <a:rPr lang="ru-RU" sz="2400" dirty="0" smtClean="0"/>
              <a:t>вызываем рекурсивно </a:t>
            </a:r>
            <a:r>
              <a:rPr lang="ru-RU" sz="2400" dirty="0" err="1"/>
              <a:t>Stooge</a:t>
            </a:r>
            <a:r>
              <a:rPr lang="ru-RU" sz="2400" dirty="0"/>
              <a:t> </a:t>
            </a:r>
            <a:r>
              <a:rPr lang="ru-RU" sz="2400" dirty="0" err="1"/>
              <a:t>sort</a:t>
            </a:r>
            <a:r>
              <a:rPr lang="ru-RU" sz="2400" dirty="0"/>
              <a:t> для первых 2/3 отрезка</a:t>
            </a:r>
            <a:r>
              <a:rPr lang="ru-RU" sz="2400" dirty="0" smtClean="0"/>
              <a:t>;</a:t>
            </a:r>
          </a:p>
          <a:p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2) вызываем рекурсивно </a:t>
            </a:r>
            <a:r>
              <a:rPr lang="ru-RU" sz="2400" dirty="0" err="1" smtClean="0"/>
              <a:t>Stooge</a:t>
            </a:r>
            <a:r>
              <a:rPr lang="ru-RU" sz="2400" dirty="0" smtClean="0"/>
              <a:t> </a:t>
            </a:r>
            <a:r>
              <a:rPr lang="ru-RU" sz="2400" dirty="0" err="1"/>
              <a:t>sort</a:t>
            </a:r>
            <a:r>
              <a:rPr lang="ru-RU" sz="2400" dirty="0"/>
              <a:t> для последних 2/3 отрезка</a:t>
            </a:r>
            <a:r>
              <a:rPr lang="ru-RU" sz="2400" dirty="0" smtClean="0"/>
              <a:t>;</a:t>
            </a:r>
          </a:p>
          <a:p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3) снова </a:t>
            </a:r>
            <a:r>
              <a:rPr lang="ru-RU" sz="2400" dirty="0" smtClean="0"/>
              <a:t>вызываем</a:t>
            </a:r>
            <a:r>
              <a:rPr lang="en-US" sz="2400" dirty="0" smtClean="0"/>
              <a:t> </a:t>
            </a:r>
            <a:r>
              <a:rPr lang="ru-RU" sz="2400" dirty="0"/>
              <a:t>рекурсивно</a:t>
            </a:r>
            <a:r>
              <a:rPr lang="ru-RU" sz="2400" dirty="0" smtClean="0"/>
              <a:t> </a:t>
            </a:r>
            <a:r>
              <a:rPr lang="ru-RU" sz="2400" dirty="0" err="1"/>
              <a:t>Stooge</a:t>
            </a:r>
            <a:r>
              <a:rPr lang="ru-RU" sz="2400" dirty="0"/>
              <a:t> </a:t>
            </a:r>
            <a:r>
              <a:rPr lang="ru-RU" sz="2400" dirty="0" err="1"/>
              <a:t>sort</a:t>
            </a:r>
            <a:r>
              <a:rPr lang="ru-RU" sz="2400" dirty="0"/>
              <a:t> для первых 2/3 отрезка.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83" y="3156503"/>
            <a:ext cx="3570597" cy="38176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83" y="4006678"/>
            <a:ext cx="4428113" cy="29754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83" y="4772632"/>
            <a:ext cx="4282665" cy="33589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00" y="5653825"/>
            <a:ext cx="4424978" cy="32587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550" y="2694779"/>
            <a:ext cx="2590288" cy="140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1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64" y="228601"/>
            <a:ext cx="9789464" cy="6489108"/>
          </a:xfrm>
        </p:spPr>
      </p:pic>
    </p:spTree>
    <p:extLst>
      <p:ext uri="{BB962C8B-B14F-4D97-AF65-F5344CB8AC3E}">
        <p14:creationId xmlns:p14="http://schemas.microsoft.com/office/powerpoint/2010/main" val="120856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8628" y="48126"/>
            <a:ext cx="9252910" cy="962526"/>
          </a:xfrm>
        </p:spPr>
        <p:txBody>
          <a:bodyPr/>
          <a:lstStyle/>
          <a:p>
            <a:r>
              <a:rPr lang="ru-RU" dirty="0" smtClean="0"/>
              <a:t>Время работы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88" y="879189"/>
            <a:ext cx="10619190" cy="2764500"/>
          </a:xfrm>
        </p:spPr>
      </p:pic>
      <p:sp>
        <p:nvSpPr>
          <p:cNvPr id="6" name="Прямоугольник 5"/>
          <p:cNvSpPr/>
          <p:nvPr/>
        </p:nvSpPr>
        <p:spPr>
          <a:xfrm>
            <a:off x="555488" y="3911405"/>
            <a:ext cx="109827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he size of the problem at level k is (2/3)</a:t>
            </a:r>
            <a:r>
              <a:rPr lang="en-US" sz="2400" baseline="30000" dirty="0"/>
              <a:t>k</a:t>
            </a:r>
            <a:r>
              <a:rPr lang="en-US" sz="2400" dirty="0"/>
              <a:t>n. The size at the lowest level is 1, so setting (2/3)</a:t>
            </a:r>
            <a:r>
              <a:rPr lang="en-US" sz="2400" baseline="30000" dirty="0" err="1"/>
              <a:t>k</a:t>
            </a:r>
            <a:r>
              <a:rPr lang="en-US" sz="2400" dirty="0" err="1"/>
              <a:t>n</a:t>
            </a:r>
            <a:r>
              <a:rPr lang="en-US" sz="2400" dirty="0"/>
              <a:t> = 1, the depth is k = log</a:t>
            </a:r>
            <a:r>
              <a:rPr lang="en-US" sz="2400" baseline="-25000" dirty="0"/>
              <a:t>1.5</a:t>
            </a:r>
            <a:r>
              <a:rPr lang="en-US" sz="2400" dirty="0"/>
              <a:t> n (divide both sides by (2/3)</a:t>
            </a:r>
            <a:r>
              <a:rPr lang="en-US" sz="2400" baseline="30000" dirty="0"/>
              <a:t>k</a:t>
            </a:r>
            <a:r>
              <a:rPr lang="en-US" sz="2400" dirty="0"/>
              <a:t>, take logs base 1.5).</a:t>
            </a:r>
            <a:br>
              <a:rPr lang="en-US" sz="2400" dirty="0"/>
            </a:br>
            <a:r>
              <a:rPr lang="en-US" sz="2400" dirty="0"/>
              <a:t>The number of invocations at level k is 3</a:t>
            </a:r>
            <a:r>
              <a:rPr lang="en-US" sz="2400" baseline="30000" dirty="0"/>
              <a:t>k</a:t>
            </a:r>
            <a:r>
              <a:rPr lang="en-US" sz="2400" dirty="0"/>
              <a:t>. At level k = log</a:t>
            </a:r>
            <a:r>
              <a:rPr lang="en-US" sz="2400" baseline="-25000" dirty="0"/>
              <a:t>1.5</a:t>
            </a:r>
            <a:r>
              <a:rPr lang="en-US" sz="2400" dirty="0"/>
              <a:t> n, this is 3</a:t>
            </a:r>
            <a:r>
              <a:rPr lang="en-US" sz="2400" baseline="30000" dirty="0"/>
              <a:t>log</a:t>
            </a:r>
            <a:r>
              <a:rPr lang="en-US" sz="2400" baseline="-25000" dirty="0"/>
              <a:t>1.5</a:t>
            </a:r>
            <a:r>
              <a:rPr lang="en-US" sz="2400" baseline="30000" dirty="0"/>
              <a:t>n</a:t>
            </a:r>
            <a:r>
              <a:rPr lang="en-US" sz="2400" dirty="0"/>
              <a:t> = ((1.5)</a:t>
            </a:r>
            <a:r>
              <a:rPr lang="en-US" sz="2400" baseline="30000" dirty="0"/>
              <a:t>log</a:t>
            </a:r>
            <a:r>
              <a:rPr lang="en-US" sz="2400" baseline="-25000" dirty="0"/>
              <a:t>1.5</a:t>
            </a:r>
            <a:r>
              <a:rPr lang="en-US" sz="2400" baseline="30000" dirty="0"/>
              <a:t>3</a:t>
            </a:r>
            <a:r>
              <a:rPr lang="en-US" sz="2400" dirty="0"/>
              <a:t>)</a:t>
            </a:r>
            <a:r>
              <a:rPr lang="en-US" sz="2400" baseline="30000" dirty="0"/>
              <a:t>log</a:t>
            </a:r>
            <a:r>
              <a:rPr lang="en-US" sz="2400" baseline="-25000" dirty="0"/>
              <a:t>1.5</a:t>
            </a:r>
            <a:r>
              <a:rPr lang="en-US" sz="2400" baseline="30000" dirty="0"/>
              <a:t> n</a:t>
            </a:r>
            <a:r>
              <a:rPr lang="en-US" sz="2400" dirty="0"/>
              <a:t> = ((1.5)</a:t>
            </a:r>
            <a:r>
              <a:rPr lang="en-US" sz="2400" baseline="30000" dirty="0"/>
              <a:t>log</a:t>
            </a:r>
            <a:r>
              <a:rPr lang="en-US" sz="2400" baseline="-25000" dirty="0"/>
              <a:t>1.5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  <a:r>
              <a:rPr lang="en-US" sz="2400" baseline="30000" dirty="0"/>
              <a:t>log</a:t>
            </a:r>
            <a:r>
              <a:rPr lang="en-US" sz="2400" baseline="-25000" dirty="0"/>
              <a:t>1.5</a:t>
            </a:r>
            <a:r>
              <a:rPr lang="en-US" sz="2400" baseline="30000" dirty="0"/>
              <a:t> 3</a:t>
            </a:r>
            <a:r>
              <a:rPr lang="en-US" sz="2400" dirty="0"/>
              <a:t> = n</a:t>
            </a:r>
            <a:r>
              <a:rPr lang="en-US" sz="2400" baseline="30000" dirty="0"/>
              <a:t>log</a:t>
            </a:r>
            <a:r>
              <a:rPr lang="en-US" sz="2400" baseline="-25000" dirty="0"/>
              <a:t>1.5</a:t>
            </a:r>
            <a:r>
              <a:rPr lang="en-US" sz="2400" baseline="30000" dirty="0"/>
              <a:t>3</a:t>
            </a:r>
            <a:r>
              <a:rPr lang="en-US" sz="2400" dirty="0"/>
              <a:t> = </a:t>
            </a:r>
            <a:r>
              <a:rPr lang="en-US" sz="2400" dirty="0" err="1"/>
              <a:t>n</a:t>
            </a:r>
            <a:r>
              <a:rPr lang="en-US" sz="2400" baseline="30000" dirty="0" err="1"/>
              <a:t>log</a:t>
            </a:r>
            <a:r>
              <a:rPr lang="en-US" sz="2400" baseline="30000" dirty="0"/>
              <a:t> 3/log 1.5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1606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6416" y="1220096"/>
            <a:ext cx="10364451" cy="1596177"/>
          </a:xfrm>
        </p:spPr>
        <p:txBody>
          <a:bodyPr>
            <a:normAutofit/>
          </a:bodyPr>
          <a:lstStyle/>
          <a:p>
            <a:r>
              <a:rPr lang="en-US" sz="2000" dirty="0"/>
              <a:t/>
            </a:r>
            <a:br>
              <a:rPr lang="en-US" sz="2000" dirty="0"/>
            </a:b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01284" y="1220096"/>
            <a:ext cx="6858001" cy="5781849"/>
          </a:xfrm>
        </p:spPr>
        <p:txBody>
          <a:bodyPr>
            <a:normAutofit/>
          </a:bodyPr>
          <a:lstStyle/>
          <a:p>
            <a:r>
              <a:rPr lang="en-US" dirty="0"/>
              <a:t>You can use the </a:t>
            </a:r>
            <a:r>
              <a:rPr lang="en-US" dirty="0">
                <a:hlinkClick r:id="rId2"/>
              </a:rPr>
              <a:t>Master Theorem</a:t>
            </a:r>
            <a:r>
              <a:rPr lang="en-US" dirty="0"/>
              <a:t> to find this answer. We can see from the Algorithm that the recurrence relation is:</a:t>
            </a:r>
          </a:p>
          <a:p>
            <a:r>
              <a:rPr lang="en-US" dirty="0"/>
              <a:t>T(n) = 3*T(2/3 n) + 1</a:t>
            </a:r>
          </a:p>
          <a:p>
            <a:r>
              <a:rPr lang="en-US" dirty="0"/>
              <a:t>Applying the theorem:</a:t>
            </a:r>
          </a:p>
          <a:p>
            <a:r>
              <a:rPr lang="en-US" dirty="0"/>
              <a:t>f(n) = 1 = O(</a:t>
            </a:r>
            <a:r>
              <a:rPr lang="en-US" dirty="0" err="1"/>
              <a:t>n</a:t>
            </a:r>
            <a:r>
              <a:rPr lang="en-US" baseline="30000" dirty="0" err="1"/>
              <a:t>c</a:t>
            </a:r>
            <a:r>
              <a:rPr lang="en-US" dirty="0"/>
              <a:t>), where c=0. a = 3, b = 3/2 =&gt; log2/3(3) =~ 2.70</a:t>
            </a:r>
          </a:p>
          <a:p>
            <a:r>
              <a:rPr lang="en-US" dirty="0"/>
              <a:t>Since c &lt; log2/3(3), we are at Case 1 of the Theorem, so:</a:t>
            </a:r>
          </a:p>
          <a:p>
            <a:r>
              <a:rPr lang="en-US" dirty="0"/>
              <a:t>T(n) = O(n</a:t>
            </a:r>
            <a:r>
              <a:rPr lang="en-US" baseline="30000" dirty="0"/>
              <a:t>log2/3(3)</a:t>
            </a:r>
            <a:r>
              <a:rPr lang="en-US" dirty="0"/>
              <a:t>) = O(n</a:t>
            </a:r>
            <a:r>
              <a:rPr lang="en-US" baseline="30000" dirty="0"/>
              <a:t>2.70</a:t>
            </a:r>
            <a:r>
              <a:rPr lang="en-US" dirty="0"/>
              <a:t>)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285" y="986589"/>
            <a:ext cx="4773082" cy="398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8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11" y="377886"/>
            <a:ext cx="9240253" cy="6160169"/>
          </a:xfrm>
        </p:spPr>
      </p:pic>
    </p:spTree>
    <p:extLst>
      <p:ext uri="{BB962C8B-B14F-4D97-AF65-F5344CB8AC3E}">
        <p14:creationId xmlns:p14="http://schemas.microsoft.com/office/powerpoint/2010/main" val="336559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62" y="353822"/>
            <a:ext cx="9391075" cy="6122122"/>
          </a:xfrm>
        </p:spPr>
      </p:pic>
    </p:spTree>
    <p:extLst>
      <p:ext uri="{BB962C8B-B14F-4D97-AF65-F5344CB8AC3E}">
        <p14:creationId xmlns:p14="http://schemas.microsoft.com/office/powerpoint/2010/main" val="2169695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минусы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Блуждающая сортировка крайне </a:t>
            </a:r>
            <a:r>
              <a:rPr lang="ru-RU" sz="2800" dirty="0"/>
              <a:t>неэффективна. Например, для сортировки 100 элементов требуется в области 2,4 миллиона циклов по сравнению с примерно 3500 для </a:t>
            </a:r>
            <a:r>
              <a:rPr lang="ru-RU" sz="2800" dirty="0" smtClean="0"/>
              <a:t>быстрой сортировки и </a:t>
            </a:r>
            <a:r>
              <a:rPr lang="ru-RU" sz="2800" dirty="0"/>
              <a:t>8000 для сортировки вставки.</a:t>
            </a:r>
          </a:p>
        </p:txBody>
      </p:sp>
    </p:spTree>
    <p:extLst>
      <p:ext uri="{BB962C8B-B14F-4D97-AF65-F5344CB8AC3E}">
        <p14:creationId xmlns:p14="http://schemas.microsoft.com/office/powerpoint/2010/main" val="971913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Использованная 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stackoverflow.com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ru.wikipedia.org/wiki/Stooge_sort</a:t>
            </a:r>
            <a:endParaRPr lang="en-US" dirty="0" smtClean="0"/>
          </a:p>
          <a:p>
            <a:r>
              <a:rPr lang="en-US" dirty="0">
                <a:hlinkClick r:id="rId4"/>
              </a:rPr>
              <a:t>http://sorting.valemak.com/stooges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https://habrahabr.ru/post/198114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www.cs.cmu.edu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509555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416</TotalTime>
  <Words>239</Words>
  <Application>Microsoft Office PowerPoint</Application>
  <PresentationFormat>Широкоэкранный</PresentationFormat>
  <Paragraphs>26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Tw Cen MT</vt:lpstr>
      <vt:lpstr>Капля</vt:lpstr>
      <vt:lpstr>Stooge sort </vt:lpstr>
      <vt:lpstr>Работа алгоритма</vt:lpstr>
      <vt:lpstr>Презентация PowerPoint</vt:lpstr>
      <vt:lpstr>Время работы </vt:lpstr>
      <vt:lpstr> </vt:lpstr>
      <vt:lpstr>Презентация PowerPoint</vt:lpstr>
      <vt:lpstr>Презентация PowerPoint</vt:lpstr>
      <vt:lpstr>минусы</vt:lpstr>
      <vt:lpstr>Использованная литература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Stooge sort</dc:title>
  <dc:creator>Алина Карабаева</dc:creator>
  <cp:lastModifiedBy>Алина Карабаева</cp:lastModifiedBy>
  <cp:revision>15</cp:revision>
  <dcterms:created xsi:type="dcterms:W3CDTF">2018-04-09T11:41:42Z</dcterms:created>
  <dcterms:modified xsi:type="dcterms:W3CDTF">2018-04-11T18:57:00Z</dcterms:modified>
</cp:coreProperties>
</file>