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9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0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7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3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3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C1B6-526A-4417-94C1-B0A085122232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E293FC-F9AE-47DF-A250-FA83254CBB1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61BCF-92E0-4DF6-8925-8F3BBD362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             css</a:t>
            </a:r>
          </a:p>
        </p:txBody>
      </p:sp>
    </p:spTree>
    <p:extLst>
      <p:ext uri="{BB962C8B-B14F-4D97-AF65-F5344CB8AC3E}">
        <p14:creationId xmlns:p14="http://schemas.microsoft.com/office/powerpoint/2010/main" val="35333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19C17-A9EA-4596-95A6-39180BB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</a:t>
            </a:r>
            <a:r>
              <a:rPr lang="tr-TR" dirty="0" err="1"/>
              <a:t>selector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3C3894-F719-4F6F-B73C-AADDC5D5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seçicilerdir.   " . " işareti ile kullanılır. Farklı elemanlara aynı isimde </a:t>
            </a:r>
            <a:r>
              <a:rPr lang="tr-TR" dirty="0" err="1"/>
              <a:t>class</a:t>
            </a:r>
            <a:r>
              <a:rPr lang="tr-TR" dirty="0"/>
              <a:t> özellikleri verilebilir.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&lt;p </a:t>
            </a:r>
            <a:r>
              <a:rPr lang="tr-TR" dirty="0" err="1"/>
              <a:t>class</a:t>
            </a:r>
            <a:r>
              <a:rPr lang="tr-TR" dirty="0"/>
              <a:t>="deneme"&gt; Deneme Paragrafı &lt;/p&gt;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C94CFD-CD61-41B5-BD1C-763C52B0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41" y="3005300"/>
            <a:ext cx="3771012" cy="15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7690C6-A3AD-4C45-952D-04E4BE46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Descendant</a:t>
            </a:r>
            <a:r>
              <a:rPr lang="tr-TR" dirty="0"/>
              <a:t> </a:t>
            </a:r>
            <a:r>
              <a:rPr lang="tr-TR" dirty="0" err="1"/>
              <a:t>selectors</a:t>
            </a:r>
            <a:r>
              <a:rPr lang="tr-TR" dirty="0"/>
              <a:t> (torun)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528A00-D67E-44A3-B100-4F1BF4CB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Soy ağacı yapısından faydalanarak oluşturulur.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3595DE-08BC-4FB7-BA1A-580AD773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53" y="2640746"/>
            <a:ext cx="2481321" cy="28659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5C1D1B6-D143-4CB2-BF82-0BF8BC7D0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48" y="2640746"/>
            <a:ext cx="4061445" cy="19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EF0B5E-671D-4197-8F25-6DD9D66F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Link </a:t>
            </a:r>
            <a:r>
              <a:rPr lang="tr-TR" dirty="0" err="1"/>
              <a:t>visited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175187-1E23-45D7-9192-477C7CF1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Link: Ziyaret edilmemiş sayfalarda kullanılır.</a:t>
            </a:r>
          </a:p>
          <a:p>
            <a:r>
              <a:rPr lang="tr-TR" dirty="0" err="1"/>
              <a:t>Visited</a:t>
            </a:r>
            <a:r>
              <a:rPr lang="tr-TR" dirty="0"/>
              <a:t>: Ziyaret edilmiş sayfalarda kullanılır.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6D6341-0771-4FCB-BC7F-874FE25B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79" y="3144667"/>
            <a:ext cx="4773337" cy="5686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47F8DD8-339E-4278-A77D-3B222A9A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47" y="2015732"/>
            <a:ext cx="4773337" cy="23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24C0F0-9CEA-44DB-9E5E-0A99C892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Adjacent</a:t>
            </a:r>
            <a:r>
              <a:rPr lang="tr-TR" dirty="0"/>
              <a:t> </a:t>
            </a:r>
            <a:r>
              <a:rPr lang="tr-TR" dirty="0" err="1"/>
              <a:t>sıblıng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(Bitişik kardeşler)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4ACA13-3998-4E00-BF3A-A931525D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Belirlenen hedeften hemen sonra gelen elemana css özellikleri uygulanır.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9937A5-2D46-4C7B-997B-2B6010C4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79170"/>
            <a:ext cx="3464730" cy="148488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E9C998-D980-47F3-933B-8CF4C633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21" y="4064055"/>
            <a:ext cx="4950294" cy="16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05743-B9E5-4353-9545-10420E2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Child </a:t>
            </a:r>
            <a:r>
              <a:rPr lang="tr-TR" dirty="0" err="1"/>
              <a:t>selector</a:t>
            </a:r>
            <a:r>
              <a:rPr lang="tr-TR" dirty="0"/>
              <a:t> (Çocuk seçiciler)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56F98D-9D06-49EB-85B8-2F6DCED3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elemanın çocuğu durumunda bulanan elemanlara css özellikleri uygulanır.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6696A5-A2C6-4BC6-B4B9-DAAE77E6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06668"/>
            <a:ext cx="3358282" cy="11027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ECEBCE-B762-41A2-A900-73621CC6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91" y="3103764"/>
            <a:ext cx="4546181" cy="23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A03522-96EF-4D24-8670-B8D30717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Attrıbute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(nitelik seçiciler)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519BF9-D0DD-47DD-B2F1-2C7BE06C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Belirtilen özelliği kullanan elamanlara uygulanır.</a:t>
            </a:r>
          </a:p>
          <a:p>
            <a:pPr marL="0" indent="0">
              <a:buNone/>
            </a:pPr>
            <a:r>
              <a:rPr lang="tr-TR" dirty="0"/>
              <a:t>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9AC4D9-9195-4FD0-A38A-2D301C82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26" y="4030905"/>
            <a:ext cx="4394423" cy="12579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27E3636-AE70-4645-8EC0-324503C9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22" y="2587584"/>
            <a:ext cx="3819252" cy="14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45503DF-334E-4F2F-A82C-66E672285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27" y="2408757"/>
            <a:ext cx="4560818" cy="1305578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B57A6BB-D8D2-42D7-9A21-E631D6476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5" y="3869080"/>
            <a:ext cx="4159919" cy="15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2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7D6F2-C2FF-49F3-ACBF-4FBF7B86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Hover</a:t>
            </a:r>
            <a:r>
              <a:rPr lang="tr-TR" dirty="0"/>
              <a:t> – </a:t>
            </a:r>
            <a:r>
              <a:rPr lang="tr-TR" dirty="0" err="1"/>
              <a:t>focus</a:t>
            </a:r>
            <a:r>
              <a:rPr lang="tr-TR" dirty="0"/>
              <a:t> - </a:t>
            </a:r>
            <a:r>
              <a:rPr lang="tr-TR" dirty="0" err="1"/>
              <a:t>active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5D2021-D669-48AD-9DCF-93E386F9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Hover</a:t>
            </a:r>
            <a:r>
              <a:rPr lang="tr-TR" dirty="0"/>
              <a:t>: </a:t>
            </a:r>
            <a:r>
              <a:rPr lang="tr-TR" dirty="0" err="1"/>
              <a:t>Mause</a:t>
            </a:r>
            <a:r>
              <a:rPr lang="tr-TR" dirty="0"/>
              <a:t> üzerine geldiğinde işlem uygulanır.</a:t>
            </a:r>
          </a:p>
          <a:p>
            <a:r>
              <a:rPr lang="tr-TR" dirty="0" err="1"/>
              <a:t>Focus</a:t>
            </a:r>
            <a:r>
              <a:rPr lang="tr-TR" dirty="0"/>
              <a:t>: Odaklanma işlemi yapar.</a:t>
            </a:r>
          </a:p>
          <a:p>
            <a:r>
              <a:rPr lang="tr-TR" dirty="0"/>
              <a:t>Active: Tıklandığı anda oluşan bağlantı görünümü.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4A3DFC-C39F-4356-A48C-6D5E5AF3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72" y="2015732"/>
            <a:ext cx="3722582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44127A-DA25-4A65-8BE9-6E6CE5D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Nth-chıld</a:t>
            </a:r>
            <a:r>
              <a:rPr lang="tr-TR" dirty="0"/>
              <a:t>()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1A096D-4AAE-4D5A-8010-BD1BF4B8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Kardeş elemanlar içerisinden </a:t>
            </a:r>
            <a:r>
              <a:rPr lang="tr-TR" dirty="0" err="1"/>
              <a:t>index</a:t>
            </a:r>
            <a:r>
              <a:rPr lang="tr-TR" dirty="0"/>
              <a:t> numaraları ile seçim yapmak.</a:t>
            </a:r>
          </a:p>
          <a:p>
            <a:r>
              <a:rPr lang="tr-TR" b="1" u="sng" dirty="0" err="1"/>
              <a:t>Odd</a:t>
            </a:r>
            <a:r>
              <a:rPr lang="tr-TR" b="1" u="sng" dirty="0"/>
              <a:t>: </a:t>
            </a:r>
            <a:r>
              <a:rPr lang="tr-TR" dirty="0"/>
              <a:t>Tek sayılar</a:t>
            </a:r>
          </a:p>
          <a:p>
            <a:r>
              <a:rPr lang="tr-TR" b="1" u="sng" dirty="0" err="1"/>
              <a:t>Even</a:t>
            </a:r>
            <a:r>
              <a:rPr lang="tr-TR" b="1" u="sng" dirty="0"/>
              <a:t>: </a:t>
            </a:r>
            <a:r>
              <a:rPr lang="tr-TR" dirty="0"/>
              <a:t>Çift sayılar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1B7E5C-F0F8-4976-B136-17154BCE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63" y="2975051"/>
            <a:ext cx="2810391" cy="29600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BF265C4-D165-4C93-A467-731FC565F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02" y="2975051"/>
            <a:ext cx="3697196" cy="10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5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E2C92-003C-4B60-83B0-40CB418E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</a:t>
            </a:r>
            <a:r>
              <a:rPr lang="tr-TR" dirty="0" err="1"/>
              <a:t>fonts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5E88B3-FC4A-49A6-8657-6D618384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font-size:  </a:t>
            </a:r>
            <a:r>
              <a:rPr lang="tr-TR" dirty="0"/>
              <a:t>Yazı boyutunu ayarlamak için kullanılır.  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i="1" u="sng" dirty="0"/>
              <a:t>20px 30px</a:t>
            </a:r>
            <a:r>
              <a:rPr lang="tr-TR" i="1" dirty="0"/>
              <a:t>  </a:t>
            </a:r>
            <a:r>
              <a:rPr lang="tr-TR" dirty="0"/>
              <a:t>gibi kullanımın yanında </a:t>
            </a:r>
            <a:r>
              <a:rPr lang="tr-TR" i="1" u="sng" dirty="0"/>
              <a:t>30%</a:t>
            </a:r>
            <a:r>
              <a:rPr lang="tr-TR" dirty="0"/>
              <a:t> şeklinde de yazı boyutu düzenlenebilir.</a:t>
            </a:r>
          </a:p>
          <a:p>
            <a:r>
              <a:rPr lang="tr-TR" b="1" u="sng" dirty="0"/>
              <a:t>font-</a:t>
            </a:r>
            <a:r>
              <a:rPr lang="tr-TR" b="1" u="sng" dirty="0" err="1"/>
              <a:t>family</a:t>
            </a:r>
            <a:r>
              <a:rPr lang="tr-TR" b="1" u="sng" dirty="0"/>
              <a:t>: </a:t>
            </a:r>
            <a:r>
              <a:rPr lang="tr-TR" dirty="0"/>
              <a:t>Metinlerde kullanacağımız font ailesini belirlemek için kullanılır.</a:t>
            </a:r>
          </a:p>
          <a:p>
            <a:r>
              <a:rPr lang="tr-TR" b="1" u="sng" dirty="0" err="1"/>
              <a:t>color</a:t>
            </a:r>
            <a:r>
              <a:rPr lang="tr-TR" b="1" u="sng" dirty="0"/>
              <a:t>: </a:t>
            </a:r>
            <a:r>
              <a:rPr lang="tr-TR" dirty="0"/>
              <a:t>Metin rengini belirlemek için kullanılır.</a:t>
            </a:r>
          </a:p>
          <a:p>
            <a:r>
              <a:rPr lang="tr-TR" b="1" u="sng" dirty="0"/>
              <a:t>font-</a:t>
            </a:r>
            <a:r>
              <a:rPr lang="tr-TR" b="1" u="sng" dirty="0" err="1"/>
              <a:t>weight</a:t>
            </a:r>
            <a:r>
              <a:rPr lang="tr-TR" b="1" u="sng" dirty="0"/>
              <a:t>: </a:t>
            </a:r>
            <a:r>
              <a:rPr lang="tr-TR" dirty="0"/>
              <a:t>Yazının kalınlığını belirlemek için kullanılır. (</a:t>
            </a:r>
            <a:r>
              <a:rPr lang="tr-TR" dirty="0" err="1"/>
              <a:t>bold</a:t>
            </a:r>
            <a:r>
              <a:rPr lang="tr-TR" dirty="0"/>
              <a:t>, normal, </a:t>
            </a:r>
            <a:r>
              <a:rPr lang="tr-TR" dirty="0" err="1"/>
              <a:t>ligher</a:t>
            </a:r>
            <a:r>
              <a:rPr lang="tr-TR" dirty="0"/>
              <a:t>, </a:t>
            </a:r>
            <a:r>
              <a:rPr lang="tr-TR" dirty="0" err="1"/>
              <a:t>bolder</a:t>
            </a:r>
            <a:r>
              <a:rPr lang="tr-TR" dirty="0"/>
              <a:t>)</a:t>
            </a:r>
          </a:p>
          <a:p>
            <a:r>
              <a:rPr lang="tr-TR" b="1" u="sng" dirty="0"/>
              <a:t>font-</a:t>
            </a:r>
            <a:r>
              <a:rPr lang="tr-TR" b="1" u="sng" dirty="0" err="1"/>
              <a:t>style</a:t>
            </a:r>
            <a:r>
              <a:rPr lang="tr-TR" b="1" u="sng" dirty="0"/>
              <a:t>: </a:t>
            </a:r>
            <a:r>
              <a:rPr lang="tr-TR" dirty="0"/>
              <a:t>Yazının eğik olmasını belirler (</a:t>
            </a:r>
            <a:r>
              <a:rPr lang="tr-TR" dirty="0" err="1"/>
              <a:t>italic</a:t>
            </a:r>
            <a:r>
              <a:rPr lang="tr-TR" dirty="0"/>
              <a:t>)</a:t>
            </a:r>
            <a:endParaRPr lang="tr-TR" b="1" u="sng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14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9CC28-4AA5-4F6E-8B7B-CCC122CA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Internal</a:t>
            </a:r>
            <a:r>
              <a:rPr lang="tr-TR" dirty="0"/>
              <a:t> (dahili) css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4AB84A-8F13-41E4-A7F1-2E6A0392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sayfasında </a:t>
            </a:r>
            <a:r>
              <a:rPr lang="tr-TR" dirty="0" err="1"/>
              <a:t>head</a:t>
            </a:r>
            <a:r>
              <a:rPr lang="tr-TR" dirty="0"/>
              <a:t> bölümü içerisine </a:t>
            </a:r>
          </a:p>
          <a:p>
            <a:pPr marL="0" indent="0">
              <a:buNone/>
            </a:pPr>
            <a:r>
              <a:rPr lang="tr-TR" dirty="0"/>
              <a:t> &lt;</a:t>
            </a:r>
            <a:r>
              <a:rPr lang="tr-TR" dirty="0" err="1"/>
              <a:t>style</a:t>
            </a:r>
            <a:r>
              <a:rPr lang="tr-TR" dirty="0"/>
              <a:t>&gt;&lt;/</a:t>
            </a:r>
            <a:r>
              <a:rPr lang="tr-TR" dirty="0" err="1"/>
              <a:t>style</a:t>
            </a:r>
            <a:r>
              <a:rPr lang="tr-TR" dirty="0"/>
              <a:t>&gt; etiketleri arasına yazılır.</a:t>
            </a:r>
          </a:p>
          <a:p>
            <a:r>
              <a:rPr lang="tr-TR" dirty="0"/>
              <a:t>Sadece tek bir sayfada kullanılacak kodlar için bu yöntem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867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607B07-AA14-4D5B-836C-9282A1E6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background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A48ED6-153A-4EB3-A9D4-BA924E68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Ögelere arka plan özellikleri eklemek için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backgroung-color</a:t>
            </a:r>
            <a:r>
              <a:rPr lang="tr-TR" dirty="0">
                <a:solidFill>
                  <a:srgbClr val="FF0000"/>
                </a:solidFill>
              </a:rPr>
              <a:t>:  </a:t>
            </a:r>
            <a:r>
              <a:rPr lang="tr-TR" dirty="0"/>
              <a:t>Sayfanın ya da etiketin arka plan rengini değiştirir.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BDA709-CA2A-4E4F-A990-B887B64D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1" y="3091259"/>
            <a:ext cx="3549253" cy="9340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E21C38-6864-497F-855F-AE55363E5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34" y="4206925"/>
            <a:ext cx="3805256" cy="10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5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0E7448-74C4-42AE-A1C9-092B45F7E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tr-TR" dirty="0">
                <a:solidFill>
                  <a:srgbClr val="FF0000"/>
                </a:solidFill>
              </a:rPr>
              <a:t>background-</a:t>
            </a:r>
            <a:r>
              <a:rPr lang="tr-TR" dirty="0" err="1">
                <a:solidFill>
                  <a:srgbClr val="FF0000"/>
                </a:solidFill>
              </a:rPr>
              <a:t>ımage</a:t>
            </a:r>
            <a:r>
              <a:rPr lang="tr-TR" dirty="0">
                <a:solidFill>
                  <a:srgbClr val="FF0000"/>
                </a:solidFill>
              </a:rPr>
              <a:t>:   </a:t>
            </a:r>
            <a:r>
              <a:rPr lang="tr-TR" dirty="0"/>
              <a:t>Arka plana resim, fotoğraf eklemek için kullanılır.</a:t>
            </a:r>
          </a:p>
          <a:p>
            <a:pPr marL="457200" indent="-457200">
              <a:buAutoNum type="arabicPeriod" startAt="2"/>
            </a:pPr>
            <a:endParaRPr lang="tr-TR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endParaRPr lang="tr-TR" dirty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 background-size: </a:t>
            </a:r>
            <a:r>
              <a:rPr lang="tr-TR" dirty="0" err="1">
                <a:solidFill>
                  <a:srgbClr val="FF0000"/>
                </a:solidFill>
              </a:rPr>
              <a:t>cover</a:t>
            </a:r>
            <a:r>
              <a:rPr lang="tr-TR" dirty="0">
                <a:solidFill>
                  <a:srgbClr val="FF0000"/>
                </a:solidFill>
              </a:rPr>
              <a:t>;     </a:t>
            </a:r>
            <a:r>
              <a:rPr lang="tr-TR" dirty="0"/>
              <a:t>Resim tüm zemini kapsayacak şekilde yayılır. Bu özellik </a:t>
            </a:r>
            <a:r>
              <a:rPr lang="tr-TR" b="1" i="1" u="sng" dirty="0"/>
              <a:t>100%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                                           </a:t>
            </a:r>
            <a:r>
              <a:rPr lang="tr-TR" dirty="0"/>
              <a:t>ile de aynı görüntü elde edilir.</a:t>
            </a:r>
            <a:endParaRPr lang="tr-TR" b="1" i="1" u="sng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D14339-CFFF-4BE8-A292-084D0CC0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23" y="2495558"/>
            <a:ext cx="5419158" cy="13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F5828-6C1A-43F5-9B35-BD7BF719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background-size: </a:t>
            </a:r>
            <a:r>
              <a:rPr lang="tr-TR" dirty="0" err="1">
                <a:solidFill>
                  <a:srgbClr val="FF0000"/>
                </a:solidFill>
              </a:rPr>
              <a:t>contain</a:t>
            </a:r>
            <a:r>
              <a:rPr lang="tr-TR" dirty="0">
                <a:solidFill>
                  <a:srgbClr val="FF0000"/>
                </a:solidFill>
              </a:rPr>
              <a:t>;   </a:t>
            </a:r>
            <a:r>
              <a:rPr lang="tr-TR" dirty="0"/>
              <a:t>Resim ya da fotoğraf tekrar eden küçük parçalar şeklinde ekrana yerleştirilir.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background-</a:t>
            </a:r>
            <a:r>
              <a:rPr lang="tr-TR" dirty="0" err="1">
                <a:solidFill>
                  <a:srgbClr val="FF0000"/>
                </a:solidFill>
              </a:rPr>
              <a:t>repeat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no-repait</a:t>
            </a:r>
            <a:r>
              <a:rPr lang="tr-TR" dirty="0">
                <a:solidFill>
                  <a:srgbClr val="FF0000"/>
                </a:solidFill>
              </a:rPr>
              <a:t>;  </a:t>
            </a:r>
            <a:r>
              <a:rPr lang="tr-TR" dirty="0"/>
              <a:t>Eklenen fotoğrafın ekranda tekrar etmesini engeller.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background-</a:t>
            </a:r>
            <a:r>
              <a:rPr lang="tr-TR" dirty="0" err="1">
                <a:solidFill>
                  <a:srgbClr val="FF0000"/>
                </a:solidFill>
              </a:rPr>
              <a:t>repeat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repeat</a:t>
            </a:r>
            <a:r>
              <a:rPr lang="tr-TR" dirty="0">
                <a:solidFill>
                  <a:srgbClr val="FF0000"/>
                </a:solidFill>
              </a:rPr>
              <a:t>-x;  </a:t>
            </a:r>
            <a:r>
              <a:rPr lang="tr-TR" dirty="0"/>
              <a:t>Eklenen fotoğraf yatayda tekrar eder.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 background-</a:t>
            </a:r>
            <a:r>
              <a:rPr lang="tr-TR" dirty="0" err="1">
                <a:solidFill>
                  <a:srgbClr val="FF0000"/>
                </a:solidFill>
              </a:rPr>
              <a:t>repeat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repeat</a:t>
            </a:r>
            <a:r>
              <a:rPr lang="tr-TR" dirty="0">
                <a:solidFill>
                  <a:srgbClr val="FF0000"/>
                </a:solidFill>
              </a:rPr>
              <a:t>-y; </a:t>
            </a:r>
            <a:r>
              <a:rPr lang="tr-TR" dirty="0"/>
              <a:t>Eklenen fotoğraf dikeyde tekrar eder.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55A570-6B61-4301-842E-4DF3C165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Border</a:t>
            </a:r>
            <a:r>
              <a:rPr lang="tr-TR" dirty="0"/>
              <a:t> (kenarlık)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55580-5A37-42DC-AE03-850CAB2E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53548"/>
          </a:xfrm>
        </p:spPr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border-style</a:t>
            </a:r>
            <a:r>
              <a:rPr lang="tr-TR" dirty="0">
                <a:solidFill>
                  <a:srgbClr val="FF0000"/>
                </a:solidFill>
              </a:rPr>
              <a:t>:   </a:t>
            </a:r>
            <a:r>
              <a:rPr lang="tr-TR" dirty="0"/>
              <a:t>Kenarlık şeklini belirlemek için kullanılır. (</a:t>
            </a:r>
            <a:r>
              <a:rPr lang="tr-TR" dirty="0" err="1"/>
              <a:t>solid,dashed,double</a:t>
            </a:r>
            <a:r>
              <a:rPr lang="tr-TR" dirty="0"/>
              <a:t>…)</a:t>
            </a:r>
          </a:p>
          <a:p>
            <a:r>
              <a:rPr lang="tr-TR" dirty="0" err="1">
                <a:solidFill>
                  <a:srgbClr val="FF0000"/>
                </a:solidFill>
              </a:rPr>
              <a:t>border-width</a:t>
            </a:r>
            <a:r>
              <a:rPr lang="tr-TR" dirty="0">
                <a:solidFill>
                  <a:srgbClr val="FF0000"/>
                </a:solidFill>
              </a:rPr>
              <a:t>:  </a:t>
            </a:r>
            <a:r>
              <a:rPr lang="tr-TR" dirty="0"/>
              <a:t>Kenarlığın kalınlığını belirlemek için kullanılır. (5px, 10px…)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border-color</a:t>
            </a:r>
            <a:r>
              <a:rPr lang="tr-TR" dirty="0">
                <a:solidFill>
                  <a:srgbClr val="FF0000"/>
                </a:solidFill>
              </a:rPr>
              <a:t>:  </a:t>
            </a:r>
            <a:r>
              <a:rPr lang="tr-TR" dirty="0"/>
              <a:t>Kenarlık renklerini değiştirmek için kullanılır.</a:t>
            </a:r>
          </a:p>
          <a:p>
            <a:r>
              <a:rPr lang="tr-TR" dirty="0" err="1">
                <a:solidFill>
                  <a:srgbClr val="FF0000"/>
                </a:solidFill>
              </a:rPr>
              <a:t>border-radius</a:t>
            </a:r>
            <a:r>
              <a:rPr lang="tr-TR" dirty="0">
                <a:solidFill>
                  <a:srgbClr val="FF0000"/>
                </a:solidFill>
              </a:rPr>
              <a:t>:  </a:t>
            </a:r>
            <a:r>
              <a:rPr lang="tr-TR" dirty="0"/>
              <a:t>Kenarlık köşelerini yuvarlamak için kullanılır. (5px, 10px…)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7516FF-3E8F-4579-B305-6A4C1BC9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89" y="2993691"/>
            <a:ext cx="3632265" cy="14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3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82BE1-6FF1-4859-BB3A-8212AECC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429DD0-F7B8-4F49-A5CD-BDAFE080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0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85C28D-8628-4B2A-A374-B0157F4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Inlıne</a:t>
            </a:r>
            <a:r>
              <a:rPr lang="tr-TR" dirty="0"/>
              <a:t> css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5406A6-F938-4C39-A0A5-7E07A683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Etiket içerisinde css kodlarını kullandığımız yöntemdir.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style</a:t>
            </a:r>
            <a:r>
              <a:rPr lang="tr-TR" dirty="0"/>
              <a:t>="</a:t>
            </a:r>
            <a:r>
              <a:rPr lang="tr-TR" dirty="0" err="1"/>
              <a:t>color:yellow</a:t>
            </a:r>
            <a:r>
              <a:rPr lang="tr-TR" dirty="0"/>
              <a:t>;"&gt;Deneme &lt;/p&gt;</a:t>
            </a:r>
          </a:p>
        </p:txBody>
      </p:sp>
    </p:spTree>
    <p:extLst>
      <p:ext uri="{BB962C8B-B14F-4D97-AF65-F5344CB8AC3E}">
        <p14:creationId xmlns:p14="http://schemas.microsoft.com/office/powerpoint/2010/main" val="28563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D993D1-8B13-4D2E-8936-F3E6EFF0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External</a:t>
            </a:r>
            <a:r>
              <a:rPr lang="tr-TR" dirty="0"/>
              <a:t> (Harici) css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C16A08-4074-4BE7-9D95-38EAA47D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fazla sayfanın görünümü değiştirmek için kullanılır. Css kodları dışarıdan eklenir. </a:t>
            </a:r>
          </a:p>
          <a:p>
            <a:pPr marL="0" indent="0">
              <a:buNone/>
            </a:pPr>
            <a:r>
              <a:rPr lang="tr-TR" dirty="0"/>
              <a:t> Bunun için ayrı bir css sayfası oluşturulur.</a:t>
            </a:r>
          </a:p>
          <a:p>
            <a:r>
              <a:rPr lang="tr-TR" dirty="0"/>
              <a:t> Oluşturulan css sayfası .css uzantılı olmalıdır.</a:t>
            </a:r>
          </a:p>
          <a:p>
            <a:r>
              <a:rPr lang="tr-TR" dirty="0"/>
              <a:t> İstediğimiz ismi verebiliriz fakat web tasarım alanında genel olarak ''main.css" şeklinde kullanım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20855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7CCD22-4D1E-4198-81F3-ADD955BE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Head</a:t>
            </a:r>
            <a:r>
              <a:rPr lang="tr-TR" dirty="0"/>
              <a:t> bölümü içerisine;</a:t>
            </a:r>
          </a:p>
          <a:p>
            <a:pPr marL="0" indent="0">
              <a:buNone/>
            </a:pPr>
            <a:r>
              <a:rPr lang="tr-TR" dirty="0"/>
              <a:t>    &lt;link </a:t>
            </a:r>
            <a:r>
              <a:rPr lang="tr-TR" dirty="0" err="1"/>
              <a:t>rel</a:t>
            </a:r>
            <a:r>
              <a:rPr lang="tr-TR" dirty="0"/>
              <a:t>="</a:t>
            </a:r>
            <a:r>
              <a:rPr lang="tr-TR" dirty="0" err="1"/>
              <a:t>stylesheet</a:t>
            </a:r>
            <a:r>
              <a:rPr lang="tr-TR" dirty="0"/>
              <a:t>" </a:t>
            </a:r>
            <a:r>
              <a:rPr lang="tr-TR" dirty="0" err="1"/>
              <a:t>href</a:t>
            </a:r>
            <a:r>
              <a:rPr lang="tr-TR" dirty="0"/>
              <a:t>="main.css"&gt;</a:t>
            </a:r>
          </a:p>
          <a:p>
            <a:pPr marL="0" indent="0">
              <a:buNone/>
            </a:pPr>
            <a:r>
              <a:rPr lang="tr-TR" dirty="0"/>
              <a:t>    kodu yazılarak html sayfası içerisine css sayfası gömülür. Css üzerinde yazdığımız kodlar bağlı olduğu sayfalarda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7634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0726C-2AA3-4F9B-B0D7-1119C254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   Css </a:t>
            </a:r>
            <a:r>
              <a:rPr lang="tr-TR" dirty="0" err="1"/>
              <a:t>selector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230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6322B-6B80-4509-8345-B87B103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5029"/>
            <a:ext cx="9603275" cy="1049235"/>
          </a:xfrm>
        </p:spPr>
        <p:txBody>
          <a:bodyPr/>
          <a:lstStyle/>
          <a:p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(Eleman seçiciler)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B2095-414C-4C49-A485-703CDE5E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Html elemanının var olan görsel özelliklerini değiştirmek için kullanılır.</a:t>
            </a:r>
          </a:p>
          <a:p>
            <a:r>
              <a:rPr lang="tr-TR" dirty="0"/>
              <a:t>&lt;h1&gt; BAŞLIK &lt;/&gt;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5694BF-3BC3-4172-8B97-F797A3CA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44" y="3156496"/>
            <a:ext cx="3451328" cy="16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7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C9E931-A691-4E01-A762-AE4C0C82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Unıversal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(evrensel seçiciler)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C4EFB6-2085-419B-A372-93C2FC62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Body içerisinde tüm elemanlara css tanımlaması yapmak için kullanılır. * ile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009FF3-6F2F-4CFF-BBB0-0453C6A3B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88" y="2650635"/>
            <a:ext cx="4131320" cy="1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775DE1-C74E-4835-B150-A359D1DF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err="1"/>
              <a:t>selector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49EC0-C25A-49A1-891D-0349B01A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Kimlik seçicilerdir. </a:t>
            </a:r>
            <a:r>
              <a:rPr lang="tr-TR" dirty="0" err="1"/>
              <a:t>Id</a:t>
            </a:r>
            <a:r>
              <a:rPr lang="tr-TR" dirty="0"/>
              <a:t> özelliğine atanan benzersiz isimler ile seçim gerçekleşir. # işareti ile kullanılır.</a:t>
            </a:r>
          </a:p>
          <a:p>
            <a:pPr marL="0" indent="0">
              <a:buNone/>
            </a:pPr>
            <a:r>
              <a:rPr lang="tr-TR" dirty="0"/>
              <a:t>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&lt;p </a:t>
            </a:r>
            <a:r>
              <a:rPr lang="tr-TR" dirty="0" err="1"/>
              <a:t>id</a:t>
            </a:r>
            <a:r>
              <a:rPr lang="tr-TR" dirty="0"/>
              <a:t>="name"&gt; Deneme Paragrafı &lt;/p&gt;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004F15-C47F-42C4-8C92-9EE5CFF5C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58" y="2993281"/>
            <a:ext cx="3173406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1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755</TotalTime>
  <Words>593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Arial</vt:lpstr>
      <vt:lpstr>Galeri</vt:lpstr>
      <vt:lpstr>              css</vt:lpstr>
      <vt:lpstr>Internal (dahili) css</vt:lpstr>
      <vt:lpstr>Inlıne css</vt:lpstr>
      <vt:lpstr>External (Harici) css</vt:lpstr>
      <vt:lpstr>PowerPoint Presentation</vt:lpstr>
      <vt:lpstr>                            Css selector</vt:lpstr>
      <vt:lpstr>Type selector (Eleman seçiciler)</vt:lpstr>
      <vt:lpstr>Unıversal selector (evrensel seçiciler)</vt:lpstr>
      <vt:lpstr>Id selector</vt:lpstr>
      <vt:lpstr>Class selector </vt:lpstr>
      <vt:lpstr>Descendant selectors (torun)</vt:lpstr>
      <vt:lpstr>Link visited</vt:lpstr>
      <vt:lpstr>Adjacent sıblıng selector (Bitişik kardeşler)</vt:lpstr>
      <vt:lpstr>Child selector (Çocuk seçiciler)</vt:lpstr>
      <vt:lpstr>Attrıbute selector (nitelik seçiciler)</vt:lpstr>
      <vt:lpstr>PowerPoint Presentation</vt:lpstr>
      <vt:lpstr>Hover – focus - active</vt:lpstr>
      <vt:lpstr>Nth-chıld()</vt:lpstr>
      <vt:lpstr>Css fonts</vt:lpstr>
      <vt:lpstr>Css background</vt:lpstr>
      <vt:lpstr>PowerPoint Presentation</vt:lpstr>
      <vt:lpstr>PowerPoint Presentation</vt:lpstr>
      <vt:lpstr>Border (kenarlık)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css</dc:title>
  <dc:creator>Turgay Zülam</dc:creator>
  <cp:lastModifiedBy>MB161</cp:lastModifiedBy>
  <cp:revision>19</cp:revision>
  <dcterms:created xsi:type="dcterms:W3CDTF">2021-11-07T12:28:12Z</dcterms:created>
  <dcterms:modified xsi:type="dcterms:W3CDTF">2022-11-10T07:41:03Z</dcterms:modified>
</cp:coreProperties>
</file>