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  <p:sldId id="266" r:id="rId9"/>
    <p:sldId id="267" r:id="rId10"/>
    <p:sldId id="260" r:id="rId11"/>
    <p:sldId id="262" r:id="rId12"/>
    <p:sldId id="268" r:id="rId13"/>
    <p:sldId id="269" r:id="rId14"/>
    <p:sldId id="26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/>
    <p:restoredTop sz="89363"/>
  </p:normalViewPr>
  <p:slideViewPr>
    <p:cSldViewPr snapToGrid="0" snapToObjects="1">
      <p:cViewPr>
        <p:scale>
          <a:sx n="112" d="100"/>
          <a:sy n="112" d="100"/>
        </p:scale>
        <p:origin x="-23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B2593-F732-BF4E-99A5-C07DB8D6388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27D18-A3C7-F840-AB72-408A6B26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9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Intuitivamente</a:t>
            </a:r>
            <a:r>
              <a:rPr lang="en-US" baseline="0" smtClean="0"/>
              <a:t> se </a:t>
            </a:r>
            <a:r>
              <a:rPr lang="en-US" baseline="0" err="1" smtClean="0"/>
              <a:t>puede</a:t>
            </a:r>
            <a:r>
              <a:rPr lang="en-US" baseline="0" smtClean="0"/>
              <a:t> </a:t>
            </a:r>
            <a:r>
              <a:rPr lang="en-US" baseline="0" err="1" smtClean="0"/>
              <a:t>pensar</a:t>
            </a:r>
            <a:r>
              <a:rPr lang="en-US" baseline="0" smtClean="0"/>
              <a:t> que:</a:t>
            </a:r>
          </a:p>
          <a:p>
            <a:pPr marL="171450" indent="-171450">
              <a:buFontTx/>
              <a:buChar char="-"/>
            </a:pPr>
            <a:r>
              <a:rPr lang="en-US" baseline="0" err="1" smtClean="0"/>
              <a:t>Inicialmente</a:t>
            </a:r>
            <a:r>
              <a:rPr lang="en-US" baseline="0" smtClean="0"/>
              <a:t> el </a:t>
            </a:r>
            <a:r>
              <a:rPr lang="en-US" baseline="0" err="1" smtClean="0"/>
              <a:t>riesgo</a:t>
            </a:r>
            <a:r>
              <a:rPr lang="en-US" baseline="0" smtClean="0"/>
              <a:t> de la </a:t>
            </a:r>
            <a:r>
              <a:rPr lang="en-US" baseline="0" err="1" smtClean="0"/>
              <a:t>volatilidad</a:t>
            </a:r>
            <a:r>
              <a:rPr lang="en-US" baseline="0" smtClean="0"/>
              <a:t> de las variables </a:t>
            </a:r>
            <a:r>
              <a:rPr lang="en-US" baseline="0" err="1" smtClean="0"/>
              <a:t>es</a:t>
            </a:r>
            <a:r>
              <a:rPr lang="en-US" baseline="0" smtClean="0"/>
              <a:t> alto y </a:t>
            </a:r>
            <a:r>
              <a:rPr lang="en-US" baseline="0" err="1" smtClean="0"/>
              <a:t>eso</a:t>
            </a:r>
            <a:r>
              <a:rPr lang="en-US" baseline="0" smtClean="0"/>
              <a:t> </a:t>
            </a:r>
            <a:r>
              <a:rPr lang="en-US" baseline="0" err="1" smtClean="0"/>
              <a:t>incrementa</a:t>
            </a:r>
            <a:r>
              <a:rPr lang="en-US" baseline="0" smtClean="0"/>
              <a:t> la </a:t>
            </a:r>
            <a:r>
              <a:rPr lang="en-US" baseline="0" err="1" smtClean="0"/>
              <a:t>exposicion</a:t>
            </a:r>
            <a:r>
              <a:rPr lang="en-US" baseline="0" smtClean="0"/>
              <a:t> al </a:t>
            </a:r>
            <a:r>
              <a:rPr lang="en-US" baseline="0" err="1" smtClean="0"/>
              <a:t>riesgo</a:t>
            </a:r>
            <a:r>
              <a:rPr lang="en-US" baseline="0" smtClean="0"/>
              <a:t> de </a:t>
            </a:r>
            <a:r>
              <a:rPr lang="en-US" baseline="0" err="1" smtClean="0"/>
              <a:t>credito</a:t>
            </a:r>
            <a:endParaRPr lang="en-US" baseline="0" smtClean="0"/>
          </a:p>
          <a:p>
            <a:pPr marL="171450" indent="-171450">
              <a:buFontTx/>
              <a:buChar char="-"/>
            </a:pPr>
            <a:r>
              <a:rPr lang="en-US" baseline="0" err="1" smtClean="0"/>
              <a:t>Cerca</a:t>
            </a:r>
            <a:r>
              <a:rPr lang="en-US" baseline="0" smtClean="0"/>
              <a:t> del final del </a:t>
            </a:r>
            <a:r>
              <a:rPr lang="en-US" baseline="0" err="1" smtClean="0"/>
              <a:t>contrato</a:t>
            </a:r>
            <a:r>
              <a:rPr lang="en-US" baseline="0" smtClean="0"/>
              <a:t> el </a:t>
            </a:r>
            <a:r>
              <a:rPr lang="en-US" baseline="0" err="1" smtClean="0"/>
              <a:t>efecto</a:t>
            </a:r>
            <a:r>
              <a:rPr lang="en-US" baseline="0" smtClean="0"/>
              <a:t> de la </a:t>
            </a:r>
            <a:r>
              <a:rPr lang="en-US" baseline="0" err="1" smtClean="0"/>
              <a:t>amortizacion</a:t>
            </a:r>
            <a:r>
              <a:rPr lang="en-US" baseline="0" smtClean="0"/>
              <a:t> </a:t>
            </a:r>
            <a:r>
              <a:rPr lang="en-US" baseline="0" err="1" smtClean="0"/>
              <a:t>gana</a:t>
            </a:r>
            <a:r>
              <a:rPr lang="en-US" baseline="0" smtClean="0"/>
              <a:t> </a:t>
            </a:r>
            <a:r>
              <a:rPr lang="en-US" baseline="0" err="1" smtClean="0"/>
              <a:t>por</a:t>
            </a:r>
            <a:r>
              <a:rPr lang="en-US" baseline="0" smtClean="0"/>
              <a:t> </a:t>
            </a:r>
            <a:r>
              <a:rPr lang="en-US" baseline="0" err="1" smtClean="0"/>
              <a:t>sobre</a:t>
            </a:r>
            <a:r>
              <a:rPr lang="en-US" baseline="0" smtClean="0"/>
              <a:t> la </a:t>
            </a:r>
            <a:r>
              <a:rPr lang="en-US" baseline="0" err="1" smtClean="0"/>
              <a:t>volatilidad</a:t>
            </a:r>
            <a:r>
              <a:rPr lang="en-US" baseline="0" smtClean="0"/>
              <a:t> y </a:t>
            </a:r>
            <a:r>
              <a:rPr lang="en-US" baseline="0" err="1" smtClean="0"/>
              <a:t>esta</a:t>
            </a:r>
            <a:r>
              <a:rPr lang="en-US" baseline="0" smtClean="0"/>
              <a:t> </a:t>
            </a:r>
            <a:r>
              <a:rPr lang="en-US" baseline="0" err="1" smtClean="0"/>
              <a:t>deberia</a:t>
            </a:r>
            <a:r>
              <a:rPr lang="en-US" baseline="0" smtClean="0"/>
              <a:t> </a:t>
            </a:r>
            <a:r>
              <a:rPr lang="en-US" baseline="0" err="1" smtClean="0"/>
              <a:t>bajar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27D18-A3C7-F840-AB72-408A6B260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La</a:t>
            </a:r>
            <a:r>
              <a:rPr lang="en-US" baseline="0" smtClean="0"/>
              <a:t> </a:t>
            </a:r>
            <a:r>
              <a:rPr lang="en-US" baseline="0" err="1" smtClean="0"/>
              <a:t>definicion</a:t>
            </a:r>
            <a:r>
              <a:rPr lang="en-US" baseline="0" smtClean="0"/>
              <a:t> de PFE </a:t>
            </a:r>
            <a:r>
              <a:rPr lang="en-US" baseline="0" err="1" smtClean="0"/>
              <a:t>puesta</a:t>
            </a:r>
            <a:r>
              <a:rPr lang="en-US" baseline="0" smtClean="0"/>
              <a:t> </a:t>
            </a:r>
            <a:r>
              <a:rPr lang="en-US" baseline="0" err="1" smtClean="0"/>
              <a:t>asi</a:t>
            </a:r>
            <a:r>
              <a:rPr lang="en-US" baseline="0" smtClean="0"/>
              <a:t>, </a:t>
            </a:r>
            <a:r>
              <a:rPr lang="en-US" baseline="0" err="1" smtClean="0"/>
              <a:t>puede</a:t>
            </a:r>
            <a:r>
              <a:rPr lang="en-US" baseline="0" smtClean="0"/>
              <a:t> </a:t>
            </a:r>
            <a:r>
              <a:rPr lang="en-US" baseline="0" err="1" smtClean="0"/>
              <a:t>dar</a:t>
            </a:r>
            <a:r>
              <a:rPr lang="en-US" baseline="0" smtClean="0"/>
              <a:t> </a:t>
            </a:r>
            <a:r>
              <a:rPr lang="en-US" baseline="0" err="1" smtClean="0"/>
              <a:t>cualquier</a:t>
            </a:r>
            <a:r>
              <a:rPr lang="en-US" baseline="0" smtClean="0"/>
              <a:t> </a:t>
            </a:r>
            <a:r>
              <a:rPr lang="en-US" baseline="0" err="1" smtClean="0"/>
              <a:t>numero</a:t>
            </a:r>
            <a:r>
              <a:rPr lang="en-US" baseline="0" smtClean="0"/>
              <a:t> real (</a:t>
            </a:r>
            <a:r>
              <a:rPr lang="en-US" baseline="0" err="1" smtClean="0"/>
              <a:t>aunque</a:t>
            </a:r>
            <a:r>
              <a:rPr lang="en-US" baseline="0" smtClean="0"/>
              <a:t> se la define </a:t>
            </a:r>
            <a:r>
              <a:rPr lang="en-US" baseline="0" err="1" smtClean="0"/>
              <a:t>en</a:t>
            </a:r>
            <a:r>
              <a:rPr lang="en-US" baseline="0" smtClean="0"/>
              <a:t> </a:t>
            </a:r>
            <a:r>
              <a:rPr lang="en-US" baseline="0" err="1" smtClean="0"/>
              <a:t>muchas</a:t>
            </a:r>
            <a:r>
              <a:rPr lang="en-US" baseline="0" smtClean="0"/>
              <a:t> </a:t>
            </a:r>
            <a:r>
              <a:rPr lang="en-US" baseline="0" err="1" smtClean="0"/>
              <a:t>lados</a:t>
            </a:r>
            <a:r>
              <a:rPr lang="en-US" baseline="0" smtClean="0"/>
              <a:t> </a:t>
            </a:r>
            <a:r>
              <a:rPr lang="en-US" baseline="0" err="1" smtClean="0"/>
              <a:t>estrictamente</a:t>
            </a:r>
            <a:r>
              <a:rPr lang="en-US" baseline="0" smtClean="0"/>
              <a:t> </a:t>
            </a:r>
            <a:r>
              <a:rPr lang="en-US" baseline="0" err="1" smtClean="0"/>
              <a:t>positiva</a:t>
            </a:r>
            <a:r>
              <a:rPr lang="en-US" baseline="0" smtClean="0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27D18-A3C7-F840-AB72-408A6B260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0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3/21/18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3/21/18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3/21/18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3/21/18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3/21/18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/>
              <a:pPr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Riesgo</a:t>
            </a:r>
            <a:r>
              <a:rPr lang="en-US" dirty="0" smtClean="0"/>
              <a:t> de </a:t>
            </a:r>
            <a:r>
              <a:rPr lang="en-US" dirty="0" err="1" smtClean="0"/>
              <a:t>cr</a:t>
            </a:r>
            <a:r>
              <a:rPr lang="es-ES" dirty="0" err="1" smtClean="0"/>
              <a:t>édito</a:t>
            </a:r>
            <a:r>
              <a:rPr lang="es-ES" dirty="0" smtClean="0"/>
              <a:t> de contraparte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</a:t>
            </a:r>
            <a:r>
              <a:rPr lang="es-ES" err="1" smtClean="0"/>
              <a:t>átedra</a:t>
            </a:r>
            <a:r>
              <a:rPr lang="es-ES" smtClean="0"/>
              <a:t>: Matemática Financiera</a:t>
            </a:r>
            <a:endParaRPr lang="en-US" smtClean="0"/>
          </a:p>
          <a:p>
            <a:r>
              <a:rPr lang="en-US" smtClean="0"/>
              <a:t>Nicol</a:t>
            </a:r>
            <a:r>
              <a:rPr lang="es-ES" err="1" smtClean="0"/>
              <a:t>ás</a:t>
            </a:r>
            <a:r>
              <a:rPr lang="es-ES" smtClean="0"/>
              <a:t> </a:t>
            </a:r>
            <a:r>
              <a:rPr lang="es-ES" err="1" smtClean="0"/>
              <a:t>Baum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: IR </a:t>
            </a:r>
            <a:r>
              <a:rPr lang="en-US" dirty="0" smtClean="0"/>
              <a:t>Swap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Nocional</a:t>
            </a:r>
            <a:r>
              <a:rPr lang="en-US" sz="2000" dirty="0" smtClean="0"/>
              <a:t>=1MM</a:t>
            </a:r>
            <a:br>
              <a:rPr lang="en-US" sz="2000" dirty="0" smtClean="0"/>
            </a:br>
            <a:r>
              <a:rPr lang="en-US" sz="2000" dirty="0" smtClean="0"/>
              <a:t>Maturity=15 x 6m</a:t>
            </a:r>
            <a:br>
              <a:rPr lang="en-US" sz="2000" dirty="0" smtClean="0"/>
            </a:br>
            <a:r>
              <a:rPr lang="en-US" sz="2000" dirty="0" err="1" smtClean="0"/>
              <a:t>Tasa</a:t>
            </a:r>
            <a:r>
              <a:rPr lang="en-US" sz="2000" dirty="0" smtClean="0"/>
              <a:t> </a:t>
            </a:r>
            <a:r>
              <a:rPr lang="en-US" sz="2000" dirty="0" err="1" smtClean="0"/>
              <a:t>Fija</a:t>
            </a:r>
            <a:r>
              <a:rPr lang="en-US" sz="2000" dirty="0" smtClean="0"/>
              <a:t> = 1.46%</a:t>
            </a:r>
            <a:br>
              <a:rPr lang="en-US" sz="2000" dirty="0" smtClean="0"/>
            </a:br>
            <a:r>
              <a:rPr lang="en-US" sz="2000" dirty="0" err="1" smtClean="0"/>
              <a:t>Tasa</a:t>
            </a:r>
            <a:r>
              <a:rPr lang="en-US" sz="2000" dirty="0" smtClean="0"/>
              <a:t> </a:t>
            </a:r>
            <a:r>
              <a:rPr lang="en-US" sz="2000" dirty="0" err="1" smtClean="0"/>
              <a:t>Flotante</a:t>
            </a:r>
            <a:r>
              <a:rPr lang="en-US" sz="2000" dirty="0" smtClean="0"/>
              <a:t>=BBSW 6m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8" y="863600"/>
            <a:ext cx="7078133" cy="5308600"/>
          </a:xfrm>
        </p:spPr>
      </p:pic>
    </p:spTree>
    <p:extLst>
      <p:ext uri="{BB962C8B-B14F-4D97-AF65-F5344CB8AC3E}">
        <p14:creationId xmlns:p14="http://schemas.microsoft.com/office/powerpoint/2010/main" val="4235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Niveles</a:t>
            </a:r>
            <a:r>
              <a:rPr lang="en-US" dirty="0" smtClean="0"/>
              <a:t> de EPF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1345500"/>
            <a:ext cx="7315200" cy="4723830"/>
          </a:xfrm>
        </p:spPr>
      </p:pic>
    </p:spTree>
    <p:extLst>
      <p:ext uri="{BB962C8B-B14F-4D97-AF65-F5344CB8AC3E}">
        <p14:creationId xmlns:p14="http://schemas.microsoft.com/office/powerpoint/2010/main" val="111113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Efectos en la forma de las </a:t>
            </a:r>
            <a:r>
              <a:rPr lang="es-ES_tradnl" dirty="0" err="1" smtClean="0"/>
              <a:t>yield</a:t>
            </a:r>
            <a:r>
              <a:rPr lang="es-ES_tradnl" dirty="0" smtClean="0"/>
              <a:t> curve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455" y="1234440"/>
            <a:ext cx="8231204" cy="4490579"/>
          </a:xfrm>
        </p:spPr>
      </p:pic>
    </p:spTree>
    <p:extLst>
      <p:ext uri="{BB962C8B-B14F-4D97-AF65-F5344CB8AC3E}">
        <p14:creationId xmlns:p14="http://schemas.microsoft.com/office/powerpoint/2010/main" val="6567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Swaptions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422" y="1107500"/>
            <a:ext cx="8277908" cy="4516059"/>
          </a:xfrm>
        </p:spPr>
      </p:pic>
    </p:spTree>
    <p:extLst>
      <p:ext uri="{BB962C8B-B14F-4D97-AF65-F5344CB8AC3E}">
        <p14:creationId xmlns:p14="http://schemas.microsoft.com/office/powerpoint/2010/main" val="12046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Basilea</a:t>
            </a:r>
            <a:r>
              <a:rPr lang="en-US" dirty="0" smtClean="0"/>
              <a:t> II: </a:t>
            </a:r>
            <a:r>
              <a:rPr lang="en-US" dirty="0" err="1" smtClean="0"/>
              <a:t>Medidas</a:t>
            </a:r>
            <a:r>
              <a:rPr lang="en-US" dirty="0" smtClean="0"/>
              <a:t> de inter</a:t>
            </a:r>
            <a:r>
              <a:rPr lang="es-ES" dirty="0" err="1" smtClean="0"/>
              <a:t>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360" y="1252728"/>
            <a:ext cx="55499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Bibliografia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M. </a:t>
            </a:r>
            <a:r>
              <a:rPr lang="en-US" dirty="0" err="1" smtClean="0"/>
              <a:t>Pykhtin</a:t>
            </a:r>
            <a:r>
              <a:rPr lang="en-US" dirty="0" smtClean="0"/>
              <a:t> y S. Zhu 2007. “A </a:t>
            </a:r>
            <a:r>
              <a:rPr lang="en-US" dirty="0"/>
              <a:t>Guide to Modelling Counterparty Credit </a:t>
            </a:r>
            <a:r>
              <a:rPr lang="en-US" dirty="0" smtClean="0"/>
              <a:t>Risk”. Global Association of Risk Professionals</a:t>
            </a:r>
          </a:p>
          <a:p>
            <a:r>
              <a:rPr lang="en-US" dirty="0"/>
              <a:t>M. </a:t>
            </a:r>
            <a:r>
              <a:rPr lang="en-US" dirty="0" err="1"/>
              <a:t>Pykhtin</a:t>
            </a:r>
            <a:r>
              <a:rPr lang="en-US" dirty="0"/>
              <a:t> y S. Zhu </a:t>
            </a:r>
            <a:r>
              <a:rPr lang="en-US" dirty="0" smtClean="0"/>
              <a:t>2006</a:t>
            </a:r>
            <a:r>
              <a:rPr lang="en-US" dirty="0"/>
              <a:t>. </a:t>
            </a:r>
            <a:r>
              <a:rPr lang="en-US" dirty="0"/>
              <a:t>“</a:t>
            </a:r>
            <a:r>
              <a:rPr lang="en-US" dirty="0"/>
              <a:t>Measuring Counterparty Credit Risk for Trading Products under Basel II </a:t>
            </a:r>
            <a:r>
              <a:rPr lang="en-US" dirty="0"/>
              <a:t>”</a:t>
            </a:r>
            <a:r>
              <a:rPr lang="en-US" dirty="0" smtClean="0"/>
              <a:t>. Bank of America</a:t>
            </a:r>
          </a:p>
          <a:p>
            <a:r>
              <a:rPr lang="en-US" dirty="0" smtClean="0"/>
              <a:t>S. </a:t>
            </a:r>
            <a:r>
              <a:rPr lang="en-US" dirty="0"/>
              <a:t>l</a:t>
            </a:r>
            <a:r>
              <a:rPr lang="en-US" dirty="0" smtClean="0"/>
              <a:t>e Roux 2008. “Measuring counterparty credit risk: An overview of the theory and practice”. Universidad de Pretoria</a:t>
            </a:r>
          </a:p>
          <a:p>
            <a:endParaRPr lang="en-US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3951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Definici</a:t>
            </a:r>
            <a:r>
              <a:rPr lang="es-ES" err="1" smtClean="0"/>
              <a:t>ones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El </a:t>
            </a:r>
            <a:r>
              <a:rPr lang="en-US" b="1" dirty="0" err="1" smtClean="0"/>
              <a:t>riesgo</a:t>
            </a:r>
            <a:r>
              <a:rPr lang="en-US" b="1" dirty="0" smtClean="0"/>
              <a:t> de </a:t>
            </a:r>
            <a:r>
              <a:rPr lang="en-US" b="1" dirty="0" err="1" smtClean="0"/>
              <a:t>credito</a:t>
            </a:r>
            <a:r>
              <a:rPr lang="en-US" b="1" dirty="0" smtClean="0"/>
              <a:t> de </a:t>
            </a:r>
            <a:r>
              <a:rPr lang="en-US" b="1" dirty="0" err="1" smtClean="0"/>
              <a:t>contraparte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posible</a:t>
            </a:r>
            <a:r>
              <a:rPr lang="en-US" dirty="0" smtClean="0"/>
              <a:t> p</a:t>
            </a:r>
            <a:r>
              <a:rPr lang="es-ES" dirty="0" err="1" smtClean="0"/>
              <a:t>érdida</a:t>
            </a:r>
            <a:r>
              <a:rPr lang="es-ES" dirty="0" smtClean="0"/>
              <a:t> en la que se incurre en el caso que la contraparte no cumpla con el pago acordado en el contrato previo a su finalización (default).</a:t>
            </a:r>
          </a:p>
          <a:p>
            <a:pPr algn="just"/>
            <a:r>
              <a:rPr lang="es-ES" dirty="0" smtClean="0"/>
              <a:t>Solo los contratos de derivados negociados OTC son alcanzados por este riesgo. Los contratos negociados en </a:t>
            </a:r>
            <a:r>
              <a:rPr lang="es-ES" i="1" dirty="0" err="1" smtClean="0"/>
              <a:t>clearing</a:t>
            </a:r>
            <a:r>
              <a:rPr lang="es-ES" i="1" dirty="0" smtClean="0"/>
              <a:t> </a:t>
            </a:r>
            <a:r>
              <a:rPr lang="es-ES" i="1" dirty="0" err="1" smtClean="0"/>
              <a:t>houses</a:t>
            </a:r>
            <a:r>
              <a:rPr lang="es-ES" i="1" dirty="0" smtClean="0"/>
              <a:t> </a:t>
            </a:r>
            <a:r>
              <a:rPr lang="es-ES" dirty="0" smtClean="0"/>
              <a:t>no son alcanzados debido a que la </a:t>
            </a:r>
            <a:r>
              <a:rPr lang="es-ES" dirty="0" err="1" smtClean="0"/>
              <a:t>clearing</a:t>
            </a:r>
            <a:r>
              <a:rPr lang="es-ES" dirty="0" smtClean="0"/>
              <a:t> </a:t>
            </a:r>
            <a:r>
              <a:rPr lang="es-ES" dirty="0" err="1" smtClean="0"/>
              <a:t>house</a:t>
            </a:r>
            <a:r>
              <a:rPr lang="es-ES" dirty="0" smtClean="0"/>
              <a:t> garantiza reposición en caso de default.</a:t>
            </a:r>
          </a:p>
          <a:p>
            <a:pPr algn="just"/>
            <a:r>
              <a:rPr lang="es-ES" dirty="0" smtClean="0"/>
              <a:t>El </a:t>
            </a:r>
            <a:r>
              <a:rPr lang="es-ES" b="1" dirty="0"/>
              <a:t>riesgo de </a:t>
            </a:r>
            <a:r>
              <a:rPr lang="es-ES" b="1" dirty="0" smtClean="0"/>
              <a:t>crédito primario</a:t>
            </a:r>
            <a:r>
              <a:rPr lang="es-ES" dirty="0" smtClean="0"/>
              <a:t>, también llamado riesgo de crédito tradicional es aquel que aplica sobre productos relacionados a préstamos (ej. Bonos). Cuya exposición determinística se calcula sobre el saldo a pagar.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Exposici</a:t>
            </a:r>
            <a:r>
              <a:rPr lang="es-ES" dirty="0" err="1" smtClean="0"/>
              <a:t>ón</a:t>
            </a:r>
            <a:r>
              <a:rPr lang="es-ES" dirty="0" smtClean="0"/>
              <a:t> al riesgo de crédito de contraparte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smtClean="0"/>
                  <a:t>Se </a:t>
                </a:r>
                <a:r>
                  <a:rPr lang="es-ES_tradnl" dirty="0" smtClean="0"/>
                  <a:t>considera</a:t>
                </a:r>
                <a:r>
                  <a:rPr lang="en-US" dirty="0" smtClean="0"/>
                  <a:t> la </a:t>
                </a:r>
                <a:r>
                  <a:rPr lang="en-US" b="1" dirty="0" err="1" smtClean="0"/>
                  <a:t>exposici</a:t>
                </a:r>
                <a:r>
                  <a:rPr lang="es-ES" b="1" dirty="0" err="1" smtClean="0"/>
                  <a:t>ón</a:t>
                </a:r>
                <a:r>
                  <a:rPr lang="es-ES" b="1" dirty="0" smtClean="0"/>
                  <a:t> actual</a:t>
                </a:r>
                <a:r>
                  <a:rPr lang="es-ES" dirty="0" smtClean="0"/>
                  <a:t> al riesgo como el valor de reposición del contrato si la contraparte </a:t>
                </a:r>
                <a:r>
                  <a:rPr lang="es-ES" i="1" dirty="0" err="1" smtClean="0"/>
                  <a:t>defaultea</a:t>
                </a:r>
                <a:r>
                  <a:rPr lang="es-ES" dirty="0" smtClean="0"/>
                  <a:t> hoy.</a:t>
                </a:r>
              </a:p>
              <a:p>
                <a:pPr algn="just"/>
                <a:r>
                  <a:rPr lang="es-ES" dirty="0" smtClean="0"/>
                  <a:t>En el caso de posiciones negativas, la exposición es nula.</a:t>
                </a:r>
              </a:p>
              <a:p>
                <a:pPr algn="just"/>
                <a:r>
                  <a:rPr lang="es-ES" dirty="0" smtClean="0"/>
                  <a:t>Para las posiciones positivas, la exposición actual será el valor del contrato (MTM)</a:t>
                </a:r>
                <a:endParaRPr lang="es-E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s-E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s-E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E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s-ES" b="0" i="1" smtClean="0">
                                <a:latin typeface="Cambria Math" charset="0"/>
                              </a:rPr>
                              <m:t>;0</m:t>
                            </m:r>
                          </m:e>
                        </m:d>
                      </m:e>
                    </m:func>
                  </m:oMath>
                </a14:m>
                <a:endParaRPr lang="es-ES" b="0" dirty="0" smtClean="0"/>
              </a:p>
              <a:p>
                <a:pPr algn="just"/>
                <a:r>
                  <a:rPr lang="es-ES" dirty="0" smtClean="0"/>
                  <a:t>Dado que V</a:t>
                </a:r>
                <a:r>
                  <a:rPr lang="es-ES" baseline="-25000" dirty="0" smtClean="0"/>
                  <a:t>i</a:t>
                </a:r>
                <a:r>
                  <a:rPr lang="es-ES" dirty="0" smtClean="0"/>
                  <a:t>(t) cambia de manera impredecible a medida que las variables cambian en el mercado, solo se puede determinar la exposición actual.</a:t>
                </a:r>
              </a:p>
              <a:p>
                <a:pPr algn="just"/>
                <a:r>
                  <a:rPr lang="es-ES" dirty="0" smtClean="0"/>
                  <a:t>Las exposiciones futuras se desconocen.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r="-8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4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Exposici</a:t>
            </a:r>
            <a:r>
              <a:rPr lang="es-ES" err="1" smtClean="0"/>
              <a:t>ó</a:t>
            </a:r>
            <a:r>
              <a:rPr lang="en-US" smtClean="0"/>
              <a:t>n </a:t>
            </a:r>
            <a:r>
              <a:rPr lang="en-US" err="1"/>
              <a:t>P</a:t>
            </a:r>
            <a:r>
              <a:rPr lang="en-US" err="1" smtClean="0"/>
              <a:t>otencial</a:t>
            </a:r>
            <a:r>
              <a:rPr lang="en-US" smtClean="0"/>
              <a:t> </a:t>
            </a:r>
            <a:r>
              <a:rPr lang="en-US" err="1" smtClean="0"/>
              <a:t>Futura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Se define la </a:t>
                </a:r>
                <a:r>
                  <a:rPr lang="en-US" err="1" smtClean="0"/>
                  <a:t>exposicion</a:t>
                </a:r>
                <a:r>
                  <a:rPr lang="en-US" smtClean="0"/>
                  <a:t> </a:t>
                </a:r>
                <a:r>
                  <a:rPr lang="en-US" err="1" smtClean="0"/>
                  <a:t>potencial</a:t>
                </a:r>
                <a:r>
                  <a:rPr lang="en-US" smtClean="0"/>
                  <a:t> </a:t>
                </a:r>
                <a:r>
                  <a:rPr lang="en-US" err="1" smtClean="0"/>
                  <a:t>futura</a:t>
                </a:r>
                <a:r>
                  <a:rPr lang="en-US" smtClean="0"/>
                  <a:t> (para un </a:t>
                </a:r>
                <a:r>
                  <a:rPr lang="en-US" err="1" smtClean="0"/>
                  <a:t>intervalo</a:t>
                </a:r>
                <a:r>
                  <a:rPr lang="en-US" smtClean="0"/>
                  <a:t> de </a:t>
                </a:r>
                <a:r>
                  <a:rPr lang="en-US" err="1" smtClean="0"/>
                  <a:t>confianza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1−</m:t>
                    </m:r>
                    <m:r>
                      <a:rPr lang="mr-IN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smtClean="0"/>
                  <a:t>)</a:t>
                </a:r>
              </a:p>
              <a:p>
                <a:endParaRPr lang="en-US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charset="0"/>
                            </a:rPr>
                            <m:t>𝐸𝑃𝐹</m:t>
                          </m:r>
                        </m:e>
                        <m:sub>
                          <m:r>
                            <a:rPr lang="es-E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a:rPr lang="es-E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es-ES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charset="0"/>
                        </a:rPr>
                        <m:t>inf</m:t>
                      </m:r>
                      <m:r>
                        <a:rPr lang="es-ES" b="0" i="1" smtClean="0">
                          <a:latin typeface="Cambria Math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s-E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charset="0"/>
                                </a:rPr>
                                <m:t>𝑀𝑇𝑀</m:t>
                              </m:r>
                            </m:e>
                            <m:sub>
                              <m:r>
                                <a:rPr lang="es-E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s-E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:</m:t>
                          </m:r>
                          <m:r>
                            <a:rPr lang="es-E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⋀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s-E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𝑀𝑇𝑀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s-E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r>
                            <a:rPr lang="mr-I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≦</m:t>
                          </m:r>
                          <m:r>
                            <a:rPr lang="mr-I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l-GR" sz="16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𝜴</m:t>
                        </m:r>
                      </m:e>
                      <m:sub>
                        <m:r>
                          <a:rPr lang="es-ES" sz="16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𝒕</m:t>
                        </m:r>
                      </m:sub>
                      <m:sup>
                        <m:r>
                          <a:rPr lang="es-ES" sz="16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smtClean="0"/>
                  <a:t>  </a:t>
                </a:r>
                <a:r>
                  <a:rPr lang="en-US" sz="1600" smtClean="0"/>
                  <a:t>Es el </a:t>
                </a:r>
                <a:r>
                  <a:rPr lang="en-US" sz="1600" err="1" smtClean="0"/>
                  <a:t>espacio</a:t>
                </a:r>
                <a:r>
                  <a:rPr lang="en-US" sz="1600" smtClean="0"/>
                  <a:t> que </a:t>
                </a:r>
                <a:r>
                  <a:rPr lang="en-US" sz="1600" err="1" smtClean="0"/>
                  <a:t>contiene</a:t>
                </a:r>
                <a:r>
                  <a:rPr lang="en-US" sz="1600" smtClean="0"/>
                  <a:t> el </a:t>
                </a:r>
                <a:r>
                  <a:rPr lang="en-US" sz="1600" err="1" smtClean="0"/>
                  <a:t>universo</a:t>
                </a:r>
                <a:r>
                  <a:rPr lang="en-US" sz="1600" smtClean="0"/>
                  <a:t> de </a:t>
                </a:r>
                <a:r>
                  <a:rPr lang="en-US" sz="1600" err="1" smtClean="0"/>
                  <a:t>todos</a:t>
                </a:r>
                <a:r>
                  <a:rPr lang="en-US" sz="1600" smtClean="0"/>
                  <a:t> </a:t>
                </a:r>
                <a:r>
                  <a:rPr lang="en-US" sz="1600" err="1" smtClean="0"/>
                  <a:t>los</a:t>
                </a:r>
                <a:r>
                  <a:rPr lang="en-US" sz="1600" smtClean="0"/>
                  <a:t> </a:t>
                </a:r>
                <a:r>
                  <a:rPr lang="en-US" sz="1600" err="1" smtClean="0"/>
                  <a:t>posibles</a:t>
                </a:r>
                <a:r>
                  <a:rPr lang="en-US" sz="1600" smtClean="0"/>
                  <a:t> </a:t>
                </a:r>
                <a:r>
                  <a:rPr lang="en-US" sz="1600" err="1" smtClean="0"/>
                  <a:t>precios</a:t>
                </a:r>
                <a:r>
                  <a:rPr lang="en-US" sz="1600" smtClean="0"/>
                  <a:t> para </a:t>
                </a:r>
                <a:r>
                  <a:rPr lang="en-US" sz="1600" err="1" smtClean="0"/>
                  <a:t>todos</a:t>
                </a:r>
                <a:r>
                  <a:rPr lang="en-US" sz="1600" smtClean="0"/>
                  <a:t> </a:t>
                </a:r>
                <a:r>
                  <a:rPr lang="en-US" sz="1600" err="1" smtClean="0"/>
                  <a:t>los</a:t>
                </a:r>
                <a:r>
                  <a:rPr lang="en-US" sz="1600" smtClean="0"/>
                  <a:t> </a:t>
                </a:r>
                <a:r>
                  <a:rPr lang="en-US" sz="1600" err="1" smtClean="0"/>
                  <a:t>factores</a:t>
                </a:r>
                <a:r>
                  <a:rPr lang="en-US" sz="1600" smtClean="0"/>
                  <a:t> de </a:t>
                </a:r>
                <a:r>
                  <a:rPr lang="en-US" sz="1600" err="1" smtClean="0"/>
                  <a:t>riesgo</a:t>
                </a:r>
                <a:r>
                  <a:rPr lang="en-US" sz="1600" smtClean="0"/>
                  <a:t> </a:t>
                </a:r>
                <a:r>
                  <a:rPr lang="en-US" sz="1600" err="1" smtClean="0"/>
                  <a:t>necesarios</a:t>
                </a:r>
                <a:r>
                  <a:rPr lang="en-US" sz="1600" smtClean="0"/>
                  <a:t> para </a:t>
                </a:r>
                <a:r>
                  <a:rPr lang="en-US" sz="1600" err="1" smtClean="0"/>
                  <a:t>calcular</a:t>
                </a:r>
                <a:r>
                  <a:rPr lang="en-US" sz="1600" smtClean="0"/>
                  <a:t> el MTM del </a:t>
                </a:r>
                <a:r>
                  <a:rPr lang="en-US" sz="1600" err="1" smtClean="0"/>
                  <a:t>contrato</a:t>
                </a:r>
                <a:r>
                  <a:rPr lang="en-US" sz="1600" smtClean="0"/>
                  <a:t> </a:t>
                </a:r>
                <a:r>
                  <a:rPr lang="en-US" sz="1600" err="1" smtClean="0"/>
                  <a:t>i</a:t>
                </a:r>
                <a:r>
                  <a:rPr lang="en-US" sz="1600" smtClean="0"/>
                  <a:t> al </a:t>
                </a:r>
                <a:r>
                  <a:rPr lang="en-US" sz="1600" err="1" smtClean="0"/>
                  <a:t>tiempo</a:t>
                </a:r>
                <a:r>
                  <a:rPr lang="en-US" sz="1600" smtClean="0"/>
                  <a:t> 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" sz="1600" b="1" i="1">
                            <a:latin typeface="Cambria Math" charset="0"/>
                          </a:rPr>
                          <m:t>𝑴𝑻𝑴</m:t>
                        </m:r>
                      </m:e>
                      <m:sub>
                        <m:r>
                          <a:rPr lang="es-ES" sz="1600" b="1" i="1">
                            <a:latin typeface="Cambria Math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s-ES" sz="1600" b="1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s-ES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s-ES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𝒊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800" smtClean="0"/>
                  <a:t> </a:t>
                </a:r>
                <a:r>
                  <a:rPr lang="en-US" sz="1600" err="1" smtClean="0"/>
                  <a:t>Denota</a:t>
                </a:r>
                <a:r>
                  <a:rPr lang="en-US" sz="1600" smtClean="0"/>
                  <a:t> la </a:t>
                </a:r>
                <a:r>
                  <a:rPr lang="en-US" sz="1600" err="1" smtClean="0"/>
                  <a:t>funcion</a:t>
                </a:r>
                <a:r>
                  <a:rPr lang="en-US" sz="1600" smtClean="0"/>
                  <a:t> Mark-to-Market (valor) del </a:t>
                </a:r>
                <a:r>
                  <a:rPr lang="en-US" sz="1600" err="1" smtClean="0"/>
                  <a:t>contrato</a:t>
                </a:r>
                <a:r>
                  <a:rPr lang="en-US" sz="1600" smtClean="0"/>
                  <a:t> I </a:t>
                </a:r>
                <a:r>
                  <a:rPr lang="en-US" sz="1600" err="1" smtClean="0"/>
                  <a:t>usando</a:t>
                </a:r>
                <a:r>
                  <a:rPr lang="en-US" sz="1600" smtClean="0"/>
                  <a:t> </a:t>
                </a:r>
                <a:r>
                  <a:rPr lang="en-US" sz="1600" err="1" smtClean="0"/>
                  <a:t>los</a:t>
                </a:r>
                <a:r>
                  <a:rPr lang="en-US" sz="1600" smtClean="0"/>
                  <a:t> </a:t>
                </a:r>
                <a:r>
                  <a:rPr lang="en-US" sz="1600" err="1" smtClean="0"/>
                  <a:t>precios</a:t>
                </a:r>
                <a:r>
                  <a:rPr lang="en-US" sz="160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s-E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lang="es-E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  <m:sup>
                        <m:r>
                          <a:rPr lang="es-E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1600" smtClean="0"/>
                  <a:t>, </a:t>
                </a:r>
                <a:r>
                  <a:rPr lang="en-US" sz="1600" err="1" smtClean="0"/>
                  <a:t>donde</a:t>
                </a:r>
                <a:r>
                  <a:rPr lang="en-US" sz="160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s-E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lang="es-E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  <m:sup>
                        <m:r>
                          <a:rPr lang="es-E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1600" smtClean="0"/>
                  <a:t> </a:t>
                </a:r>
                <a:r>
                  <a:rPr lang="en-US" sz="1600" err="1" smtClean="0"/>
                  <a:t>es</a:t>
                </a:r>
                <a:r>
                  <a:rPr lang="en-US" sz="1600" smtClean="0"/>
                  <a:t> </a:t>
                </a:r>
                <a:r>
                  <a:rPr lang="en-US" sz="1600" err="1" smtClean="0"/>
                  <a:t>una</a:t>
                </a:r>
                <a:r>
                  <a:rPr lang="en-US" sz="1600" smtClean="0"/>
                  <a:t> </a:t>
                </a:r>
                <a:r>
                  <a:rPr lang="en-US" sz="1600" err="1" smtClean="0"/>
                  <a:t>posbilidad</a:t>
                </a:r>
                <a:r>
                  <a:rPr lang="en-US" sz="1600" smtClean="0"/>
                  <a:t> de </a:t>
                </a:r>
                <a:r>
                  <a:rPr lang="en-US" sz="1600" err="1" smtClean="0"/>
                  <a:t>los</a:t>
                </a:r>
                <a:r>
                  <a:rPr lang="en-US" sz="1600" smtClean="0"/>
                  <a:t> </a:t>
                </a:r>
                <a:r>
                  <a:rPr lang="en-US" sz="1600" err="1" smtClean="0"/>
                  <a:t>infinitos</a:t>
                </a:r>
                <a:r>
                  <a:rPr lang="en-US" sz="1600" smtClean="0"/>
                  <a:t> </a:t>
                </a:r>
                <a:r>
                  <a:rPr lang="en-US" sz="1600" err="1" smtClean="0"/>
                  <a:t>factores</a:t>
                </a:r>
                <a:r>
                  <a:rPr lang="en-US" sz="1600" smtClean="0"/>
                  <a:t> de </a:t>
                </a:r>
                <a:r>
                  <a:rPr lang="en-US" sz="1600" err="1" smtClean="0"/>
                  <a:t>riesgo</a:t>
                </a:r>
                <a:r>
                  <a:rPr lang="en-US" sz="1600" smtClean="0"/>
                  <a:t> a </a:t>
                </a:r>
                <a:r>
                  <a:rPr lang="en-US" sz="1600" err="1" smtClean="0"/>
                  <a:t>tiempo</a:t>
                </a:r>
                <a:r>
                  <a:rPr lang="en-US" sz="1600" smtClean="0"/>
                  <a:t> t </a:t>
                </a:r>
                <a:r>
                  <a:rPr lang="en-US" sz="1600" err="1" smtClean="0"/>
                  <a:t>en</a:t>
                </a:r>
                <a:r>
                  <a:rPr lang="en-US" sz="160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e>
                      <m:sub>
                        <m:r>
                          <a:rPr lang="es-E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  <m:sup>
                        <m:r>
                          <a:rPr lang="es-E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p>
                    </m:sSubSup>
                    <m:r>
                      <a:rPr lang="es-ES" sz="1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 </m:t>
                    </m:r>
                  </m:oMath>
                </a14:m>
                <a:r>
                  <a:rPr lang="en-US" sz="1600" err="1" smtClean="0"/>
                  <a:t>Es</a:t>
                </a:r>
                <a:r>
                  <a:rPr lang="en-US" sz="1600" smtClean="0"/>
                  <a:t> </a:t>
                </a:r>
                <a:r>
                  <a:rPr lang="en-US" sz="1600" err="1" smtClean="0"/>
                  <a:t>decir</a:t>
                </a:r>
                <a:r>
                  <a:rPr lang="en-US" sz="1600" smtClean="0"/>
                  <a:t> 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s-E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lang="es-E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  <m:sup>
                        <m:r>
                          <a:rPr lang="es-E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p>
                    </m:sSubSup>
                    <m:r>
                      <a:rPr lang="es-E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Sup>
                      <m:sSubSupPr>
                        <m:ctrlP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e>
                      <m:sub>
                        <m:r>
                          <a:rPr lang="es-E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  <m:sup>
                        <m:r>
                          <a:rPr lang="es-E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⋀</m:t>
                        </m:r>
                      </m:e>
                      <m:sub>
                        <m:r>
                          <a:rPr lang="es-ES" sz="16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𝒕</m:t>
                        </m:r>
                      </m:sub>
                      <m:sup>
                        <m:r>
                          <a:rPr lang="es-ES" sz="16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sz="1600" smtClean="0"/>
                  <a:t> </a:t>
                </a:r>
                <a:r>
                  <a:rPr lang="en-US" sz="1600" err="1"/>
                  <a:t>E</a:t>
                </a:r>
                <a:r>
                  <a:rPr lang="en-US" sz="1600" err="1" smtClean="0"/>
                  <a:t>s</a:t>
                </a:r>
                <a:r>
                  <a:rPr lang="en-US" sz="1600" smtClean="0"/>
                  <a:t> el </a:t>
                </a:r>
                <a:r>
                  <a:rPr lang="en-US" sz="1600" err="1" smtClean="0"/>
                  <a:t>verdadero</a:t>
                </a:r>
                <a:r>
                  <a:rPr lang="en-US" sz="1600" smtClean="0"/>
                  <a:t> MTM del </a:t>
                </a:r>
                <a:r>
                  <a:rPr lang="en-US" sz="1600" err="1" smtClean="0"/>
                  <a:t>contrato</a:t>
                </a:r>
                <a:r>
                  <a:rPr lang="en-US" sz="1600" smtClean="0"/>
                  <a:t> </a:t>
                </a:r>
                <a:r>
                  <a:rPr lang="en-US" sz="1600" err="1" smtClean="0"/>
                  <a:t>i</a:t>
                </a:r>
                <a:r>
                  <a:rPr lang="en-US" sz="1600" smtClean="0"/>
                  <a:t> a </a:t>
                </a:r>
                <a:r>
                  <a:rPr lang="en-US" sz="1600" err="1" smtClean="0"/>
                  <a:t>tiempo</a:t>
                </a:r>
                <a:r>
                  <a:rPr lang="en-US" sz="1600" smtClean="0"/>
                  <a:t> t (Este valor </a:t>
                </a:r>
                <a:r>
                  <a:rPr lang="en-US" sz="1600" err="1" smtClean="0"/>
                  <a:t>es</a:t>
                </a:r>
                <a:r>
                  <a:rPr lang="en-US" sz="1600" smtClean="0"/>
                  <a:t> </a:t>
                </a:r>
                <a:r>
                  <a:rPr lang="en-US" sz="1600" err="1" smtClean="0"/>
                  <a:t>desconocido</a:t>
                </a:r>
                <a:r>
                  <a:rPr lang="en-US" sz="160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mr-IN" sz="16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𝜶</m:t>
                    </m:r>
                  </m:oMath>
                </a14:m>
                <a:r>
                  <a:rPr lang="en-US" sz="1600" b="1" smtClean="0"/>
                  <a:t> </a:t>
                </a:r>
                <a:r>
                  <a:rPr lang="en-US" sz="1600" err="1"/>
                  <a:t>Es</a:t>
                </a:r>
                <a:r>
                  <a:rPr lang="en-US" sz="1600"/>
                  <a:t> el </a:t>
                </a:r>
                <a:r>
                  <a:rPr lang="en-US" sz="1600" err="1"/>
                  <a:t>nivel</a:t>
                </a:r>
                <a:r>
                  <a:rPr lang="en-US" sz="1600"/>
                  <a:t> de </a:t>
                </a:r>
                <a:r>
                  <a:rPr lang="en-US" sz="1600" err="1"/>
                  <a:t>confianza</a:t>
                </a:r>
                <a:endParaRPr lang="en-US" sz="16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9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EPF: </a:t>
            </a:r>
            <a:r>
              <a:rPr lang="es-ES_tradnl" dirty="0" err="1" smtClean="0"/>
              <a:t>Metodolog</a:t>
            </a:r>
            <a:r>
              <a:rPr lang="es-ES" dirty="0" err="1" smtClean="0"/>
              <a:t>ía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Para el c</a:t>
            </a:r>
            <a:r>
              <a:rPr lang="es-ES" dirty="0" err="1" smtClean="0"/>
              <a:t>álculo</a:t>
            </a:r>
            <a:r>
              <a:rPr lang="es-ES" dirty="0" smtClean="0"/>
              <a:t> de la estimación de exposición futura se aplican los siguientes pasos:</a:t>
            </a:r>
          </a:p>
          <a:p>
            <a:pPr algn="just"/>
            <a:endParaRPr lang="es-ES" dirty="0" smtClean="0"/>
          </a:p>
          <a:p>
            <a:pPr lvl="1" algn="just"/>
            <a:r>
              <a:rPr lang="es-ES" u="sng" dirty="0" smtClean="0"/>
              <a:t>Generación de escenarios</a:t>
            </a:r>
            <a:r>
              <a:rPr lang="es-ES" dirty="0" smtClean="0"/>
              <a:t>: Se simulan escenarios futuros de la evolución de las variables del mercado que afectaran el valor del contrato.</a:t>
            </a:r>
          </a:p>
          <a:p>
            <a:pPr lvl="1" algn="just"/>
            <a:r>
              <a:rPr lang="es-ES" u="sng" dirty="0" smtClean="0"/>
              <a:t>Valuación de instrumentos</a:t>
            </a:r>
            <a:r>
              <a:rPr lang="es-ES" dirty="0" smtClean="0"/>
              <a:t>: Para cada escenario y cada fecha se </a:t>
            </a:r>
            <a:r>
              <a:rPr lang="es-ES" dirty="0" err="1" smtClean="0"/>
              <a:t>valuan</a:t>
            </a:r>
            <a:r>
              <a:rPr lang="es-ES" dirty="0" smtClean="0"/>
              <a:t> los instrumentos de los contratos del portfolio.</a:t>
            </a:r>
          </a:p>
          <a:p>
            <a:pPr lvl="1" algn="just"/>
            <a:r>
              <a:rPr lang="es-ES" u="sng" dirty="0" smtClean="0"/>
              <a:t>Agregación de portfolio</a:t>
            </a:r>
            <a:r>
              <a:rPr lang="es-ES" dirty="0" smtClean="0"/>
              <a:t>: Una vez valuados los instrumentos en todos los escenarios, se los totaliza (teniendo en cuenta si hay </a:t>
            </a:r>
            <a:r>
              <a:rPr lang="es-ES" dirty="0" err="1" smtClean="0"/>
              <a:t>neteo</a:t>
            </a:r>
            <a:r>
              <a:rPr lang="es-ES" dirty="0" smtClean="0"/>
              <a:t>).</a:t>
            </a:r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46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Generac</a:t>
            </a:r>
            <a:r>
              <a:rPr lang="es-ES" dirty="0" err="1" smtClean="0"/>
              <a:t>ión</a:t>
            </a:r>
            <a:r>
              <a:rPr lang="es-ES" dirty="0" smtClean="0"/>
              <a:t> de escenarios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Para la generación de escenarios, se identificaran los factores de riesgo, por ejemplo la estructura temporal de tasas, el precio de un stock o la tasa FX. En algunos casos los factores pueden ser mas de uno, lo que incrementar</a:t>
            </a:r>
            <a:r>
              <a:rPr lang="es-ES" dirty="0" smtClean="0"/>
              <a:t>á significativamente la complejidad de los escenarios.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En este trabajo se usaran derivados de tasa de interés, por lo que se simularan estructuras de tasas.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Se utilizará el </a:t>
            </a:r>
            <a:r>
              <a:rPr lang="es-ES" b="1" dirty="0" smtClean="0"/>
              <a:t>modelo CIR (Cox </a:t>
            </a:r>
            <a:r>
              <a:rPr lang="es-ES" b="1" dirty="0" err="1" smtClean="0"/>
              <a:t>Ingersoll</a:t>
            </a:r>
            <a:r>
              <a:rPr lang="es-ES" b="1" dirty="0" smtClean="0"/>
              <a:t> Ross) </a:t>
            </a:r>
            <a:r>
              <a:rPr lang="es-ES" dirty="0" smtClean="0"/>
              <a:t>para la creación de </a:t>
            </a:r>
            <a:r>
              <a:rPr lang="es-ES" b="1" dirty="0" smtClean="0"/>
              <a:t>escenarios para la tasa de corto plazo</a:t>
            </a:r>
            <a:r>
              <a:rPr lang="es-ES" dirty="0" smtClean="0"/>
              <a:t>, para luego construir la curva completa de tasas.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61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CIR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El </a:t>
                </a:r>
                <a:r>
                  <a:rPr lang="en-US" dirty="0" err="1" smtClean="0"/>
                  <a:t>modelo</a:t>
                </a:r>
                <a:r>
                  <a:rPr lang="en-US" dirty="0" smtClean="0"/>
                  <a:t> CIR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un </a:t>
                </a:r>
                <a:r>
                  <a:rPr lang="en-US" dirty="0" err="1" smtClean="0"/>
                  <a:t>proceso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estoc</a:t>
                </a:r>
                <a:r>
                  <a:rPr lang="es-ES" dirty="0" err="1" smtClean="0"/>
                  <a:t>ástico</a:t>
                </a:r>
                <a:r>
                  <a:rPr lang="es-ES" dirty="0" smtClean="0"/>
                  <a:t> para la tasa de interés corta que se basa en la siguiente ecuación diferencial: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ES" b="0" i="1" smtClean="0">
                        <a:latin typeface="Cambria Math" charset="0"/>
                      </a:rPr>
                      <m:t>𝑑𝑟</m:t>
                    </m:r>
                    <m:r>
                      <a:rPr lang="es-ES" b="0" i="1" smtClean="0">
                        <a:latin typeface="Cambria Math" charset="0"/>
                      </a:rPr>
                      <m:t>=</m:t>
                    </m:r>
                    <m:r>
                      <a:rPr lang="es-ES" b="0" i="1" smtClean="0">
                        <a:latin typeface="Cambria Math" charset="0"/>
                      </a:rPr>
                      <m:t>𝐾</m:t>
                    </m:r>
                    <m:d>
                      <m:dPr>
                        <m:ctrlPr>
                          <a:rPr lang="es-E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lang="es-E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</m:d>
                    <m:r>
                      <a:rPr lang="es-E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𝑑𝑡</m:t>
                    </m:r>
                    <m:r>
                      <a:rPr lang="es-E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s-E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s-E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s-E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</m:rad>
                    <m:r>
                      <a:rPr lang="es-E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𝑑𝑊</m:t>
                    </m:r>
                  </m:oMath>
                </a14:m>
                <a:endParaRPr lang="es-ES" b="0" dirty="0" smtClean="0">
                  <a:ea typeface="Cambria Math" charset="0"/>
                  <a:cs typeface="Cambria Math" charset="0"/>
                </a:endParaRPr>
              </a:p>
              <a:p>
                <a:pPr algn="ctr"/>
                <a:endParaRPr lang="es-ES" b="0" dirty="0" smtClean="0">
                  <a:ea typeface="Cambria Math" charset="0"/>
                  <a:cs typeface="Cambria Math" charset="0"/>
                </a:endParaRPr>
              </a:p>
              <a:p>
                <a:pPr lvl="1" algn="just"/>
                <a:r>
                  <a:rPr lang="es-ES" dirty="0" smtClean="0">
                    <a:ea typeface="Cambria Math" charset="0"/>
                    <a:cs typeface="Cambria Math" charset="0"/>
                  </a:rPr>
                  <a:t>K: Velocidad de reversión a la media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E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s-ES" b="0" dirty="0" smtClean="0">
                    <a:ea typeface="Cambria Math" charset="0"/>
                    <a:cs typeface="Cambria Math" charset="0"/>
                  </a:rPr>
                  <a:t>: Media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ES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s-ES" b="0" dirty="0" smtClean="0">
                    <a:ea typeface="Cambria Math" charset="0"/>
                    <a:cs typeface="Cambria Math" charset="0"/>
                  </a:rPr>
                  <a:t>: Volatilidad (multiplicada por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s-E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</m:rad>
                  </m:oMath>
                </a14:m>
                <a:r>
                  <a:rPr lang="es-ES" b="0" dirty="0" smtClean="0">
                    <a:ea typeface="Cambria Math" charset="0"/>
                    <a:cs typeface="Cambria Math" charset="0"/>
                  </a:rPr>
                  <a:t> elimina la posibilidad de que r tome valores negativos a diferencia de </a:t>
                </a:r>
                <a:r>
                  <a:rPr lang="es-ES" b="0" dirty="0" err="1" smtClean="0">
                    <a:ea typeface="Cambria Math" charset="0"/>
                    <a:cs typeface="Cambria Math" charset="0"/>
                  </a:rPr>
                  <a:t>Vasicek</a:t>
                </a:r>
                <a:r>
                  <a:rPr lang="es-ES" b="0" dirty="0" smtClean="0">
                    <a:ea typeface="Cambria Math" charset="0"/>
                    <a:cs typeface="Cambria Math" charset="0"/>
                  </a:rPr>
                  <a:t>)</a:t>
                </a:r>
              </a:p>
              <a:p>
                <a:pPr lvl="1" algn="just"/>
                <a:endParaRPr lang="es-ES" b="0" dirty="0" smtClean="0">
                  <a:ea typeface="Cambria Math" charset="0"/>
                  <a:cs typeface="Cambria Math" charset="0"/>
                </a:endParaRPr>
              </a:p>
              <a:p>
                <a:pPr algn="just"/>
                <a:r>
                  <a:rPr lang="en-US" dirty="0" smtClean="0"/>
                  <a:t>La </a:t>
                </a:r>
                <a:r>
                  <a:rPr lang="en-US" dirty="0" err="1" smtClean="0"/>
                  <a:t>soluci</a:t>
                </a:r>
                <a:r>
                  <a:rPr lang="es-ES" dirty="0" err="1" smtClean="0"/>
                  <a:t>ón</a:t>
                </a:r>
                <a:r>
                  <a:rPr lang="es-ES" dirty="0" smtClean="0"/>
                  <a:t> cerrada a la que se llega, para el precio a tiempo t de un bono cero </a:t>
                </a:r>
                <a:r>
                  <a:rPr lang="es-ES" dirty="0" err="1" smtClean="0"/>
                  <a:t>cupon</a:t>
                </a:r>
                <a:r>
                  <a:rPr lang="es-ES" dirty="0" smtClean="0"/>
                  <a:t> que paga 1 a tiempo </a:t>
                </a:r>
                <a:r>
                  <a:rPr lang="es-ES" smtClean="0"/>
                  <a:t>T es</a:t>
                </a:r>
                <a:r>
                  <a:rPr lang="es-ES" dirty="0" smtClean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ES" b="0" i="1" smtClean="0">
                        <a:latin typeface="Cambria Math" charset="0"/>
                      </a:rPr>
                      <m:t>𝑍𝐶𝐵</m:t>
                    </m:r>
                    <m:d>
                      <m:dPr>
                        <m:ctrlPr>
                          <a:rPr lang="es-E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charset="0"/>
                          </a:rPr>
                          <m:t>𝑇</m:t>
                        </m:r>
                      </m:e>
                    </m:d>
                    <m:r>
                      <a:rPr lang="es-ES" b="0" i="1" smtClean="0">
                        <a:latin typeface="Cambria Math" charset="0"/>
                      </a:rPr>
                      <m:t>=</m:t>
                    </m:r>
                    <m:r>
                      <a:rPr lang="es-ES" b="0" i="1" smtClean="0"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es-E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charset="0"/>
                          </a:rPr>
                          <m:t>𝑇</m:t>
                        </m:r>
                      </m:e>
                    </m:d>
                    <m:sSup>
                      <m:sSupPr>
                        <m:ctrlPr>
                          <a:rPr lang="es-E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charset="0"/>
                          </a:rPr>
                          <m:t>𝐵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s-E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</m:d>
                        <m:r>
                          <a:rPr lang="es-ES" b="0" i="1" smtClean="0">
                            <a:latin typeface="Cambria Math" charset="0"/>
                          </a:rPr>
                          <m:t>𝑟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pPr algn="ctr"/>
                <a:endParaRPr lang="en-US" dirty="0" smtClean="0"/>
              </a:p>
              <a:p>
                <a:pPr lvl="1" algn="just"/>
                <a14:m>
                  <m:oMath xmlns:m="http://schemas.openxmlformats.org/officeDocument/2006/math">
                    <m:r>
                      <a:rPr lang="es-ES" b="0" i="1" smtClean="0">
                        <a:latin typeface="Cambria Math" charset="0"/>
                      </a:rPr>
                      <m:t>𝐵</m:t>
                    </m:r>
                    <m:d>
                      <m:dPr>
                        <m:ctrlPr>
                          <a:rPr lang="es-E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charset="0"/>
                          </a:rPr>
                          <m:t>𝑇</m:t>
                        </m:r>
                      </m:e>
                    </m:d>
                    <m:r>
                      <a:rPr lang="es-E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charset="0"/>
                          </a:rPr>
                          <m:t>2(</m:t>
                        </m:r>
                        <m:sSup>
                          <m:sSupPr>
                            <m:ctrlPr>
                              <a:rPr lang="es-E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s-E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𝑇</m:t>
                                </m:r>
                                <m:r>
                                  <a:rPr lang="es-E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r>
                                  <a:rPr lang="es-E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s-ES" i="1">
                            <a:latin typeface="Cambria Math" charset="0"/>
                          </a:rPr>
                          <m:t>−1)</m:t>
                        </m:r>
                      </m:num>
                      <m:den>
                        <m:d>
                          <m:dPr>
                            <m:ctrlPr>
                              <a:rPr lang="es-E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𝛾</m:t>
                            </m:r>
                            <m:r>
                              <a:rPr lang="es-E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lang="es-E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𝐾</m:t>
                            </m:r>
                          </m:e>
                        </m:d>
                        <m:d>
                          <m:dPr>
                            <m:ctrlPr>
                              <a:rPr lang="es-E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𝑇</m:t>
                                    </m:r>
                                    <m:r>
                                      <a:rPr lang="es-E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−</m:t>
                                    </m:r>
                                    <m:r>
                                      <a:rPr lang="es-E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s-E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e>
                        </m:d>
                        <m:r>
                          <a:rPr lang="es-E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+2</m:t>
                        </m:r>
                        <m:r>
                          <a:rPr lang="es-E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 algn="just"/>
                <a14:m>
                  <m:oMath xmlns:m="http://schemas.openxmlformats.org/officeDocument/2006/math">
                    <m:r>
                      <a:rPr lang="es-ES" b="0" i="1" smtClean="0"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es-E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charset="0"/>
                          </a:rPr>
                          <m:t>𝑇</m:t>
                        </m:r>
                      </m:e>
                    </m:d>
                    <m:r>
                      <a:rPr lang="es-E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charset="0"/>
                          </a:rPr>
                          <m:t>𝑒𝑥𝑝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mr-IN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s-ES" i="1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s-E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  <m:sSup>
                                  <m:sSupPr>
                                    <m:ctrlPr>
                                      <a:rPr lang="es-E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mr-IN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(</m:t>
                                        </m:r>
                                        <m:r>
                                          <a:rPr lang="es-ES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𝐾</m:t>
                                        </m:r>
                                        <m:r>
                                          <a:rPr lang="es-E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𝛾</m:t>
                                        </m:r>
                                        <m:r>
                                          <a:rPr lang="es-E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)(</m:t>
                                        </m:r>
                                        <m:r>
                                          <a:rPr lang="es-E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𝑇</m:t>
                                        </m:r>
                                        <m:r>
                                          <a:rPr lang="es-E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r>
                                          <a:rPr lang="es-E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lang="es-E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s-E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num>
                              <m:den>
                                <m:d>
                                  <m:dPr>
                                    <m:ctrlPr>
                                      <a:rPr lang="es-E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𝛾</m:t>
                                    </m:r>
                                    <m:r>
                                      <a:rPr lang="es-E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+</m:t>
                                    </m:r>
                                    <m:r>
                                      <a:rPr lang="es-E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𝐾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s-E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E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s-E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𝛾</m:t>
                                        </m:r>
                                        <m:d>
                                          <m:dPr>
                                            <m:ctrlPr>
                                              <a:rPr lang="es-ES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s-ES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ES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s-E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s-E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+2</m:t>
                                </m:r>
                                <m:r>
                                  <a:rPr lang="es-E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s-ES" b="0" i="1" smtClean="0">
                                <a:latin typeface="Cambria Math" charset="0"/>
                              </a:rPr>
                              <m:t>𝐾</m:t>
                            </m:r>
                            <m:r>
                              <a:rPr lang="es-E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num>
                          <m:den>
                            <m:sSup>
                              <m:sSupPr>
                                <m:ctrlP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mr-I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s-E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E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+2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33" r="-5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6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CIR: Ejemplos</a:t>
            </a:r>
            <a:endParaRPr lang="es-ES_trad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724" y="863600"/>
            <a:ext cx="6929228" cy="5121275"/>
          </a:xfrm>
        </p:spPr>
      </p:pic>
    </p:spTree>
    <p:extLst>
      <p:ext uri="{BB962C8B-B14F-4D97-AF65-F5344CB8AC3E}">
        <p14:creationId xmlns:p14="http://schemas.microsoft.com/office/powerpoint/2010/main" val="3354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CIR: Limitaciones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Una vez obtenido el “</a:t>
            </a:r>
            <a:r>
              <a:rPr lang="es-ES_tradnl" dirty="0" err="1" smtClean="0"/>
              <a:t>random</a:t>
            </a:r>
            <a:r>
              <a:rPr lang="es-ES_tradnl" dirty="0" smtClean="0"/>
              <a:t> </a:t>
            </a:r>
            <a:r>
              <a:rPr lang="es-ES_tradnl" dirty="0" err="1" smtClean="0"/>
              <a:t>walk</a:t>
            </a:r>
            <a:r>
              <a:rPr lang="es-ES_tradnl" dirty="0" smtClean="0"/>
              <a:t>” que seguir</a:t>
            </a:r>
            <a:r>
              <a:rPr lang="es-ES" dirty="0" smtClean="0"/>
              <a:t>á la tasa de corto plazo, se asumirá un desplazamiento paralelo con respecto a la tasa original de corto.</a:t>
            </a:r>
          </a:p>
          <a:p>
            <a:r>
              <a:rPr lang="es-ES" dirty="0" smtClean="0"/>
              <a:t>De esta manera, la estructura de tasas estará perfectamente correlacionada con el movimiento de la tasa de corto. </a:t>
            </a:r>
          </a:p>
          <a:p>
            <a:r>
              <a:rPr lang="es-ES" dirty="0"/>
              <a:t>E</a:t>
            </a:r>
            <a:r>
              <a:rPr lang="es-ES" dirty="0" smtClean="0"/>
              <a:t>l modelo no captura cambios en la forma de la curva.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530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3140</TotalTime>
  <Words>663</Words>
  <Application>Microsoft Macintosh PowerPoint</Application>
  <PresentationFormat>Widescreen</PresentationFormat>
  <Paragraphs>68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Cambria Math</vt:lpstr>
      <vt:lpstr>Corbel</vt:lpstr>
      <vt:lpstr>Mangal</vt:lpstr>
      <vt:lpstr>Wingdings 2</vt:lpstr>
      <vt:lpstr>Frame</vt:lpstr>
      <vt:lpstr>Riesgo de crédito de contraparte</vt:lpstr>
      <vt:lpstr>Definiciones</vt:lpstr>
      <vt:lpstr>Exposición al riesgo de crédito de contraparte</vt:lpstr>
      <vt:lpstr>Exposición Potencial Futura</vt:lpstr>
      <vt:lpstr>EPF: Metodología</vt:lpstr>
      <vt:lpstr>Generación de escenarios</vt:lpstr>
      <vt:lpstr>Modelo CIR</vt:lpstr>
      <vt:lpstr>Modelo CIR: Ejemplos</vt:lpstr>
      <vt:lpstr>Modelo CIR: Limitaciones</vt:lpstr>
      <vt:lpstr>Ejemplo: IR Swap  Nocional=1MM Maturity=15 x 6m Tasa Fija = 1.46% Tasa Flotante=BBSW 6m</vt:lpstr>
      <vt:lpstr>Niveles de EPF</vt:lpstr>
      <vt:lpstr>Efectos en la forma de las yield curve</vt:lpstr>
      <vt:lpstr>Swaptions</vt:lpstr>
      <vt:lpstr>Basilea II: Medidas de interés</vt:lpstr>
      <vt:lpstr>Bibliografia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Riesgo de crédito de contraparte</dc:title>
  <dc:creator>Nicolas Baum</dc:creator>
  <cp:lastModifiedBy>Nicolas Baum</cp:lastModifiedBy>
  <cp:revision>39</cp:revision>
  <dcterms:created xsi:type="dcterms:W3CDTF">2018-03-18T22:57:01Z</dcterms:created>
  <dcterms:modified xsi:type="dcterms:W3CDTF">2018-03-22T19:55:12Z</dcterms:modified>
</cp:coreProperties>
</file>