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embeddings/Microsoft_Equation5.bin" ContentType="application/vnd.openxmlformats-officedocument.oleObject"/>
  <Override PartName="/ppt/embeddings/Microsoft_Equation6.bin" ContentType="application/vnd.openxmlformats-officedocument.oleObject"/>
  <Override PartName="/ppt/embeddings/Microsoft_Equation7.bin" ContentType="application/vnd.openxmlformats-officedocument.oleObject"/>
  <Override PartName="/ppt/embeddings/Microsoft_Equation8.bin" ContentType="application/vnd.openxmlformats-officedocument.oleObject"/>
  <Override PartName="/ppt/embeddings/Microsoft_Equation9.bin" ContentType="application/vnd.openxmlformats-officedocument.oleObject"/>
  <Override PartName="/ppt/embeddings/Microsoft_Equation10.bin" ContentType="application/vnd.openxmlformats-officedocument.oleObject"/>
  <Override PartName="/ppt/embeddings/Microsoft_Equation11.bin" ContentType="application/vnd.openxmlformats-officedocument.oleObject"/>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40"/>
  </p:notesMasterIdLst>
  <p:handoutMasterIdLst>
    <p:handoutMasterId r:id="rId41"/>
  </p:handoutMasterIdLst>
  <p:sldIdLst>
    <p:sldId id="286" r:id="rId2"/>
    <p:sldId id="521" r:id="rId3"/>
    <p:sldId id="541" r:id="rId4"/>
    <p:sldId id="542" r:id="rId5"/>
    <p:sldId id="526" r:id="rId6"/>
    <p:sldId id="505" r:id="rId7"/>
    <p:sldId id="506" r:id="rId8"/>
    <p:sldId id="527" r:id="rId9"/>
    <p:sldId id="507" r:id="rId10"/>
    <p:sldId id="508" r:id="rId11"/>
    <p:sldId id="529" r:id="rId12"/>
    <p:sldId id="509" r:id="rId13"/>
    <p:sldId id="510" r:id="rId14"/>
    <p:sldId id="511" r:id="rId15"/>
    <p:sldId id="528" r:id="rId16"/>
    <p:sldId id="512" r:id="rId17"/>
    <p:sldId id="514" r:id="rId18"/>
    <p:sldId id="513" r:id="rId19"/>
    <p:sldId id="532" r:id="rId20"/>
    <p:sldId id="539" r:id="rId21"/>
    <p:sldId id="533" r:id="rId22"/>
    <p:sldId id="534" r:id="rId23"/>
    <p:sldId id="543" r:id="rId24"/>
    <p:sldId id="544" r:id="rId25"/>
    <p:sldId id="515" r:id="rId26"/>
    <p:sldId id="535" r:id="rId27"/>
    <p:sldId id="516" r:id="rId28"/>
    <p:sldId id="517" r:id="rId29"/>
    <p:sldId id="518" r:id="rId30"/>
    <p:sldId id="519" r:id="rId31"/>
    <p:sldId id="502" r:id="rId32"/>
    <p:sldId id="503" r:id="rId33"/>
    <p:sldId id="524" r:id="rId34"/>
    <p:sldId id="525" r:id="rId35"/>
    <p:sldId id="530" r:id="rId36"/>
    <p:sldId id="531" r:id="rId37"/>
    <p:sldId id="536" r:id="rId38"/>
    <p:sldId id="537" r:id="rId39"/>
  </p:sldIdLst>
  <p:sldSz cx="9144000" cy="6858000" type="screen4x3"/>
  <p:notesSz cx="6934200" cy="92329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7F99"/>
    <a:srgbClr val="0000FF"/>
    <a:srgbClr val="005566"/>
    <a:srgbClr val="AAD2E1"/>
    <a:srgbClr val="006666"/>
    <a:srgbClr val="CBD1D8"/>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587" autoAdjust="0"/>
  </p:normalViewPr>
  <p:slideViewPr>
    <p:cSldViewPr>
      <p:cViewPr varScale="1">
        <p:scale>
          <a:sx n="152" d="100"/>
          <a:sy n="152" d="100"/>
        </p:scale>
        <p:origin x="-120" y="-7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820"/>
    </p:cViewPr>
  </p:sorterViewPr>
  <p:notesViewPr>
    <p:cSldViewPr>
      <p:cViewPr varScale="1">
        <p:scale>
          <a:sx n="60" d="100"/>
          <a:sy n="60" d="100"/>
        </p:scale>
        <p:origin x="-1800" y="-90"/>
      </p:cViewPr>
      <p:guideLst>
        <p:guide orient="horz" pos="2908"/>
        <p:guide pos="2184"/>
      </p:guideLst>
    </p:cSldViewPr>
  </p:notesViewPr>
  <p:gridSpacing cx="114300" cy="1143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firmwide.corp.gs.com\root\Projects\Imd\NY\qr\Product_Management\Marketing_Material\Presentations\IMD%20Senior%20Management%20Presentations\2014\PM%20Trading%20Project\Backup%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irmwide.corp.gs.com\root\Projects\Imd\NY\qr\Product_Management\Marketing_Material\Presentations\IMD%20Senior%20Management%20Presentations\2014\PM%20Trading%20Project\Backup%201.xlsx" TargetMode="External"/><Relationship Id="rId2"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openxmlformats.org/officeDocument/2006/relationships/oleObject" Target="file:///\\firmwide.corp.gs.com\root\Projects\Imd\NY\qr\Product_Management\Marketing_Material\Presentations\IMD%20Senior%20Management%20Presentations\2014\PM%20Trading%20Project\Backup%201.xlsx" TargetMode="External"/><Relationship Id="rId2"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aseline="0" dirty="0" smtClean="0"/>
              <a:t>Value </a:t>
            </a:r>
            <a:r>
              <a:rPr lang="en-US" sz="1400" baseline="0" dirty="0"/>
              <a:t>and </a:t>
            </a:r>
            <a:r>
              <a:rPr lang="en-US" sz="1400" baseline="0" dirty="0" smtClean="0"/>
              <a:t>Momentum factor </a:t>
            </a:r>
            <a:r>
              <a:rPr lang="en-US" sz="1400" baseline="0" dirty="0"/>
              <a:t>decay</a:t>
            </a:r>
            <a:endParaRPr lang="en-US" sz="1400" dirty="0"/>
          </a:p>
        </c:rich>
      </c:tx>
      <c:layout/>
      <c:overlay val="0"/>
    </c:title>
    <c:autoTitleDeleted val="0"/>
    <c:plotArea>
      <c:layout/>
      <c:lineChart>
        <c:grouping val="standard"/>
        <c:varyColors val="0"/>
        <c:ser>
          <c:idx val="0"/>
          <c:order val="0"/>
          <c:tx>
            <c:strRef>
              <c:f>Sheet4!$A$2</c:f>
              <c:strCache>
                <c:ptCount val="1"/>
                <c:pt idx="0">
                  <c:v>Value Factor (E2P) IR</c:v>
                </c:pt>
              </c:strCache>
            </c:strRef>
          </c:tx>
          <c:marker>
            <c:symbol val="none"/>
          </c:marker>
          <c:cat>
            <c:numRef>
              <c:f>Sheet4!$B$1:$E$1</c:f>
              <c:numCache>
                <c:formatCode>General</c:formatCode>
                <c:ptCount val="4"/>
                <c:pt idx="0">
                  <c:v>-3.0</c:v>
                </c:pt>
                <c:pt idx="1">
                  <c:v>-2.0</c:v>
                </c:pt>
                <c:pt idx="2">
                  <c:v>-1.0</c:v>
                </c:pt>
                <c:pt idx="3">
                  <c:v>0.0</c:v>
                </c:pt>
              </c:numCache>
            </c:numRef>
          </c:cat>
          <c:val>
            <c:numRef>
              <c:f>Sheet4!$B$2:$E$2</c:f>
              <c:numCache>
                <c:formatCode>General</c:formatCode>
                <c:ptCount val="4"/>
                <c:pt idx="0">
                  <c:v>0.992</c:v>
                </c:pt>
                <c:pt idx="1">
                  <c:v>1.002</c:v>
                </c:pt>
                <c:pt idx="2">
                  <c:v>0.939</c:v>
                </c:pt>
                <c:pt idx="3">
                  <c:v>1.304</c:v>
                </c:pt>
              </c:numCache>
            </c:numRef>
          </c:val>
          <c:smooth val="0"/>
        </c:ser>
        <c:ser>
          <c:idx val="1"/>
          <c:order val="1"/>
          <c:tx>
            <c:strRef>
              <c:f>Sheet4!$A$3</c:f>
              <c:strCache>
                <c:ptCount val="1"/>
                <c:pt idx="0">
                  <c:v>Momentum Factor (PM) IR</c:v>
                </c:pt>
              </c:strCache>
            </c:strRef>
          </c:tx>
          <c:spPr>
            <a:ln>
              <a:solidFill>
                <a:schemeClr val="accent4">
                  <a:lumMod val="75000"/>
                </a:schemeClr>
              </a:solidFill>
            </a:ln>
          </c:spPr>
          <c:marker>
            <c:symbol val="none"/>
          </c:marker>
          <c:cat>
            <c:numRef>
              <c:f>Sheet4!$B$1:$E$1</c:f>
              <c:numCache>
                <c:formatCode>General</c:formatCode>
                <c:ptCount val="4"/>
                <c:pt idx="0">
                  <c:v>-3.0</c:v>
                </c:pt>
                <c:pt idx="1">
                  <c:v>-2.0</c:v>
                </c:pt>
                <c:pt idx="2">
                  <c:v>-1.0</c:v>
                </c:pt>
                <c:pt idx="3">
                  <c:v>0.0</c:v>
                </c:pt>
              </c:numCache>
            </c:numRef>
          </c:cat>
          <c:val>
            <c:numRef>
              <c:f>Sheet4!$B$3:$E$3</c:f>
              <c:numCache>
                <c:formatCode>General</c:formatCode>
                <c:ptCount val="4"/>
                <c:pt idx="0">
                  <c:v>0.078</c:v>
                </c:pt>
                <c:pt idx="1">
                  <c:v>0.505</c:v>
                </c:pt>
                <c:pt idx="2">
                  <c:v>0.847</c:v>
                </c:pt>
                <c:pt idx="3">
                  <c:v>1.268999999999999</c:v>
                </c:pt>
              </c:numCache>
            </c:numRef>
          </c:val>
          <c:smooth val="0"/>
        </c:ser>
        <c:dLbls>
          <c:showLegendKey val="0"/>
          <c:showVal val="0"/>
          <c:showCatName val="0"/>
          <c:showSerName val="0"/>
          <c:showPercent val="0"/>
          <c:showBubbleSize val="0"/>
        </c:dLbls>
        <c:marker val="1"/>
        <c:smooth val="0"/>
        <c:axId val="-2127124856"/>
        <c:axId val="-2127119160"/>
      </c:lineChart>
      <c:catAx>
        <c:axId val="-2127124856"/>
        <c:scaling>
          <c:orientation val="minMax"/>
        </c:scaling>
        <c:delete val="0"/>
        <c:axPos val="b"/>
        <c:title>
          <c:tx>
            <c:rich>
              <a:bodyPr/>
              <a:lstStyle/>
              <a:p>
                <a:pPr>
                  <a:defRPr b="0"/>
                </a:pPr>
                <a:r>
                  <a:rPr lang="en-US" b="0"/>
                  <a:t>Factor Lag</a:t>
                </a:r>
                <a:r>
                  <a:rPr lang="en-US" b="0" baseline="0"/>
                  <a:t> (Quarters)</a:t>
                </a:r>
                <a:endParaRPr lang="en-US" b="0"/>
              </a:p>
            </c:rich>
          </c:tx>
          <c:layout/>
          <c:overlay val="0"/>
        </c:title>
        <c:numFmt formatCode="General" sourceLinked="1"/>
        <c:majorTickMark val="out"/>
        <c:minorTickMark val="none"/>
        <c:tickLblPos val="nextTo"/>
        <c:crossAx val="-2127119160"/>
        <c:crosses val="autoZero"/>
        <c:auto val="1"/>
        <c:lblAlgn val="ctr"/>
        <c:lblOffset val="100"/>
        <c:noMultiLvlLbl val="0"/>
      </c:catAx>
      <c:valAx>
        <c:axId val="-2127119160"/>
        <c:scaling>
          <c:orientation val="minMax"/>
        </c:scaling>
        <c:delete val="0"/>
        <c:axPos val="l"/>
        <c:title>
          <c:tx>
            <c:rich>
              <a:bodyPr rot="-5400000" vert="horz"/>
              <a:lstStyle/>
              <a:p>
                <a:pPr>
                  <a:defRPr b="0"/>
                </a:pPr>
                <a:r>
                  <a:rPr lang="en-US" b="0"/>
                  <a:t>Information Ratio</a:t>
                </a:r>
              </a:p>
            </c:rich>
          </c:tx>
          <c:layout/>
          <c:overlay val="0"/>
        </c:title>
        <c:numFmt formatCode="General" sourceLinked="1"/>
        <c:majorTickMark val="out"/>
        <c:minorTickMark val="none"/>
        <c:tickLblPos val="nextTo"/>
        <c:crossAx val="-2127124856"/>
        <c:crosses val="autoZero"/>
        <c:crossBetween val="between"/>
      </c:valAx>
    </c:plotArea>
    <c:legend>
      <c:legendPos val="b"/>
      <c:layout/>
      <c:overlay val="0"/>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sz="1200" dirty="0" smtClean="0"/>
              <a:t>Optimal</a:t>
            </a:r>
            <a:r>
              <a:rPr lang="en-US" sz="1200" baseline="0" dirty="0" smtClean="0"/>
              <a:t> p</a:t>
            </a:r>
            <a:r>
              <a:rPr lang="en-US" sz="1200" dirty="0" smtClean="0"/>
              <a:t>ortfolio</a:t>
            </a:r>
            <a:r>
              <a:rPr lang="en-US" sz="1200" baseline="0" dirty="0" smtClean="0"/>
              <a:t> </a:t>
            </a:r>
            <a:r>
              <a:rPr lang="en-US" sz="1200" baseline="0" dirty="0"/>
              <a:t>exposure </a:t>
            </a:r>
            <a:r>
              <a:rPr lang="en-US" sz="1200" baseline="0" dirty="0" smtClean="0"/>
              <a:t>allocation</a:t>
            </a:r>
          </a:p>
          <a:p>
            <a:pPr>
              <a:defRPr sz="1200"/>
            </a:pPr>
            <a:r>
              <a:rPr lang="en-US" sz="1200" baseline="0" dirty="0" smtClean="0"/>
              <a:t>w/out turnover constraints</a:t>
            </a:r>
            <a:endParaRPr lang="en-US" sz="1200" dirty="0"/>
          </a:p>
        </c:rich>
      </c:tx>
      <c:layout/>
      <c:overlay val="0"/>
    </c:title>
    <c:autoTitleDeleted val="0"/>
    <c:plotArea>
      <c:layout/>
      <c:pieChart>
        <c:varyColors val="1"/>
        <c:ser>
          <c:idx val="0"/>
          <c:order val="0"/>
          <c:dPt>
            <c:idx val="0"/>
            <c:bubble3D val="0"/>
            <c:spPr>
              <a:solidFill>
                <a:schemeClr val="accent4">
                  <a:lumMod val="75000"/>
                </a:schemeClr>
              </a:solidFill>
            </c:spPr>
          </c:dPt>
          <c:dPt>
            <c:idx val="1"/>
            <c:bubble3D val="0"/>
            <c:spPr>
              <a:solidFill>
                <a:schemeClr val="bg2"/>
              </a:solidFill>
            </c:spPr>
          </c:dPt>
          <c:dPt>
            <c:idx val="4"/>
            <c:bubble3D val="0"/>
            <c:spPr>
              <a:solidFill>
                <a:schemeClr val="tx2"/>
              </a:solidFill>
            </c:spPr>
          </c:dPt>
          <c:dLbls>
            <c:dLbl>
              <c:idx val="1"/>
              <c:delete val="1"/>
            </c:dLbl>
            <c:dLbl>
              <c:idx val="2"/>
              <c:delete val="1"/>
            </c:dLbl>
            <c:dLbl>
              <c:idx val="3"/>
              <c:delete val="1"/>
            </c:dLbl>
            <c:dLbl>
              <c:idx val="5"/>
              <c:delete val="1"/>
            </c:dLbl>
            <c:dLbl>
              <c:idx val="6"/>
              <c:delete val="1"/>
            </c:dLbl>
            <c:dLbl>
              <c:idx val="7"/>
              <c:delete val="1"/>
            </c:dLbl>
            <c:txPr>
              <a:bodyPr/>
              <a:lstStyle/>
              <a:p>
                <a:pPr>
                  <a:defRPr>
                    <a:solidFill>
                      <a:schemeClr val="bg1"/>
                    </a:solidFill>
                  </a:defRPr>
                </a:pPr>
                <a:endParaRPr lang="en-US"/>
              </a:p>
            </c:txPr>
            <c:showLegendKey val="0"/>
            <c:showVal val="1"/>
            <c:showCatName val="0"/>
            <c:showSerName val="0"/>
            <c:showPercent val="0"/>
            <c:showBubbleSize val="0"/>
            <c:showLeaderLines val="1"/>
          </c:dLbls>
          <c:cat>
            <c:strRef>
              <c:f>Sheet4!$D$13:$K$13</c:f>
              <c:strCache>
                <c:ptCount val="8"/>
                <c:pt idx="0">
                  <c:v>Momentum Lag(0)</c:v>
                </c:pt>
                <c:pt idx="1">
                  <c:v>Momentum Lag(1)</c:v>
                </c:pt>
                <c:pt idx="2">
                  <c:v>Momentum Lag(2)</c:v>
                </c:pt>
                <c:pt idx="3">
                  <c:v>Momentum Lag(3)</c:v>
                </c:pt>
                <c:pt idx="4">
                  <c:v>Value Lag(0)</c:v>
                </c:pt>
                <c:pt idx="5">
                  <c:v>Value Lag(1)</c:v>
                </c:pt>
                <c:pt idx="6">
                  <c:v>Value Lag(2)</c:v>
                </c:pt>
                <c:pt idx="7">
                  <c:v>Value Lag(3)</c:v>
                </c:pt>
              </c:strCache>
            </c:strRef>
          </c:cat>
          <c:val>
            <c:numRef>
              <c:f>Sheet4!$D$14:$K$14</c:f>
              <c:numCache>
                <c:formatCode>0%</c:formatCode>
                <c:ptCount val="8"/>
                <c:pt idx="0">
                  <c:v>0.36</c:v>
                </c:pt>
                <c:pt idx="1">
                  <c:v>0.0</c:v>
                </c:pt>
                <c:pt idx="2">
                  <c:v>0.0</c:v>
                </c:pt>
                <c:pt idx="3">
                  <c:v>0.0</c:v>
                </c:pt>
                <c:pt idx="4">
                  <c:v>0.64</c:v>
                </c:pt>
                <c:pt idx="5">
                  <c:v>0.0</c:v>
                </c:pt>
                <c:pt idx="6">
                  <c:v>0.0</c:v>
                </c:pt>
                <c:pt idx="7">
                  <c:v>0.0</c:v>
                </c:pt>
              </c:numCache>
            </c:numRef>
          </c:val>
        </c:ser>
        <c:dLbls>
          <c:showLegendKey val="0"/>
          <c:showVal val="0"/>
          <c:showCatName val="0"/>
          <c:showSerName val="0"/>
          <c:showPercent val="0"/>
          <c:showBubbleSize val="0"/>
          <c:showLeaderLines val="1"/>
        </c:dLbls>
        <c:firstSliceAng val="0"/>
      </c:pieChart>
    </c:plotArea>
    <c:legend>
      <c:legendPos val="l"/>
      <c:legendEntry>
        <c:idx val="1"/>
        <c:delete val="1"/>
      </c:legendEntry>
      <c:legendEntry>
        <c:idx val="2"/>
        <c:delete val="1"/>
      </c:legendEntry>
      <c:legendEntry>
        <c:idx val="3"/>
        <c:delete val="1"/>
      </c:legendEntry>
      <c:legendEntry>
        <c:idx val="5"/>
        <c:delete val="1"/>
      </c:legendEntry>
      <c:legendEntry>
        <c:idx val="6"/>
        <c:delete val="1"/>
      </c:legendEntry>
      <c:legendEntry>
        <c:idx val="7"/>
        <c:delete val="1"/>
      </c:legendEntry>
      <c:layout>
        <c:manualLayout>
          <c:xMode val="edge"/>
          <c:yMode val="edge"/>
          <c:x val="0.0"/>
          <c:y val="0.46573709536308"/>
          <c:w val="0.290915119985002"/>
          <c:h val="0.175547616733094"/>
        </c:manualLayout>
      </c:layout>
      <c:overlay val="1"/>
      <c:txPr>
        <a:bodyPr/>
        <a:lstStyle/>
        <a:p>
          <a:pPr rtl="0">
            <a:defRPr/>
          </a:pPr>
          <a:endParaRPr lang="en-US"/>
        </a:p>
      </c:txPr>
    </c:legend>
    <c:plotVisOnly val="1"/>
    <c:dispBlanksAs val="zero"/>
    <c:showDLblsOverMax val="0"/>
  </c:chart>
  <c:spPr>
    <a:ln>
      <a:noFill/>
    </a:ln>
  </c:sp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sz="1200" dirty="0"/>
              <a:t>Actual portfolio exposure </a:t>
            </a:r>
            <a:r>
              <a:rPr lang="en-US" sz="1200" dirty="0" smtClean="0"/>
              <a:t>allocation</a:t>
            </a:r>
          </a:p>
          <a:p>
            <a:pPr>
              <a:defRPr sz="1200"/>
            </a:pPr>
            <a:r>
              <a:rPr lang="en-US" sz="1200" dirty="0" smtClean="0"/>
              <a:t>with</a:t>
            </a:r>
            <a:r>
              <a:rPr lang="en-US" sz="1200" baseline="0" dirty="0" smtClean="0"/>
              <a:t> turnover constraints</a:t>
            </a:r>
            <a:endParaRPr lang="en-US" sz="1200" dirty="0"/>
          </a:p>
        </c:rich>
      </c:tx>
      <c:layout/>
      <c:overlay val="0"/>
    </c:title>
    <c:autoTitleDeleted val="0"/>
    <c:plotArea>
      <c:layout/>
      <c:pieChart>
        <c:varyColors val="1"/>
        <c:ser>
          <c:idx val="0"/>
          <c:order val="0"/>
          <c:dPt>
            <c:idx val="0"/>
            <c:bubble3D val="0"/>
            <c:spPr>
              <a:solidFill>
                <a:schemeClr val="accent4">
                  <a:lumMod val="75000"/>
                </a:schemeClr>
              </a:solidFill>
            </c:spPr>
          </c:dPt>
          <c:dPt>
            <c:idx val="1"/>
            <c:bubble3D val="0"/>
            <c:spPr>
              <a:solidFill>
                <a:schemeClr val="accent4"/>
              </a:solidFill>
            </c:spPr>
          </c:dPt>
          <c:dPt>
            <c:idx val="4"/>
            <c:bubble3D val="0"/>
            <c:spPr>
              <a:solidFill>
                <a:schemeClr val="tx2"/>
              </a:solidFill>
            </c:spPr>
          </c:dPt>
          <c:dPt>
            <c:idx val="5"/>
            <c:bubble3D val="0"/>
            <c:spPr>
              <a:solidFill>
                <a:schemeClr val="bg2">
                  <a:lumMod val="75000"/>
                </a:schemeClr>
              </a:solidFill>
            </c:spPr>
          </c:dPt>
          <c:dPt>
            <c:idx val="6"/>
            <c:bubble3D val="0"/>
            <c:spPr>
              <a:solidFill>
                <a:schemeClr val="bg2">
                  <a:lumMod val="60000"/>
                  <a:lumOff val="40000"/>
                </a:schemeClr>
              </a:solidFill>
            </c:spPr>
          </c:dPt>
          <c:dPt>
            <c:idx val="7"/>
            <c:bubble3D val="0"/>
            <c:spPr>
              <a:solidFill>
                <a:schemeClr val="bg2">
                  <a:lumMod val="20000"/>
                  <a:lumOff val="80000"/>
                </a:schemeClr>
              </a:solidFill>
            </c:spPr>
          </c:dPt>
          <c:dLbls>
            <c:dLbl>
              <c:idx val="2"/>
              <c:delete val="1"/>
            </c:dLbl>
            <c:dLbl>
              <c:idx val="3"/>
              <c:delete val="1"/>
            </c:dLbl>
            <c:dLbl>
              <c:idx val="6"/>
              <c:spPr/>
              <c:txPr>
                <a:bodyPr/>
                <a:lstStyle/>
                <a:p>
                  <a:pPr>
                    <a:defRPr>
                      <a:solidFill>
                        <a:schemeClr val="tx1"/>
                      </a:solidFill>
                    </a:defRPr>
                  </a:pPr>
                  <a:endParaRPr lang="en-US"/>
                </a:p>
              </c:txPr>
              <c:showLegendKey val="0"/>
              <c:showVal val="1"/>
              <c:showCatName val="0"/>
              <c:showSerName val="0"/>
              <c:showPercent val="0"/>
              <c:showBubbleSize val="0"/>
            </c:dLbl>
            <c:dLbl>
              <c:idx val="7"/>
              <c:spPr/>
              <c:txPr>
                <a:bodyPr/>
                <a:lstStyle/>
                <a:p>
                  <a:pPr>
                    <a:defRPr>
                      <a:solidFill>
                        <a:schemeClr val="tx1"/>
                      </a:solidFill>
                    </a:defRPr>
                  </a:pPr>
                  <a:endParaRPr lang="en-US"/>
                </a:p>
              </c:txPr>
              <c:showLegendKey val="0"/>
              <c:showVal val="1"/>
              <c:showCatName val="0"/>
              <c:showSerName val="0"/>
              <c:showPercent val="0"/>
              <c:showBubbleSize val="0"/>
            </c:dLbl>
            <c:txPr>
              <a:bodyPr/>
              <a:lstStyle/>
              <a:p>
                <a:pPr>
                  <a:defRPr>
                    <a:solidFill>
                      <a:schemeClr val="bg1"/>
                    </a:solidFill>
                  </a:defRPr>
                </a:pPr>
                <a:endParaRPr lang="en-US"/>
              </a:p>
            </c:txPr>
            <c:showLegendKey val="0"/>
            <c:showVal val="1"/>
            <c:showCatName val="0"/>
            <c:showSerName val="0"/>
            <c:showPercent val="0"/>
            <c:showBubbleSize val="0"/>
            <c:showLeaderLines val="1"/>
          </c:dLbls>
          <c:cat>
            <c:strRef>
              <c:f>Sheet4!$D$13:$K$13</c:f>
              <c:strCache>
                <c:ptCount val="8"/>
                <c:pt idx="0">
                  <c:v>Momentum Lag(0)</c:v>
                </c:pt>
                <c:pt idx="1">
                  <c:v>Momentum Lag(1)</c:v>
                </c:pt>
                <c:pt idx="2">
                  <c:v>Momentum Lag(2)</c:v>
                </c:pt>
                <c:pt idx="3">
                  <c:v>Momentum Lag(3)</c:v>
                </c:pt>
                <c:pt idx="4">
                  <c:v>Value Lag(0)</c:v>
                </c:pt>
                <c:pt idx="5">
                  <c:v>Value Lag(1)</c:v>
                </c:pt>
                <c:pt idx="6">
                  <c:v>Value Lag(2)</c:v>
                </c:pt>
                <c:pt idx="7">
                  <c:v>Value Lag(3)</c:v>
                </c:pt>
              </c:strCache>
            </c:strRef>
          </c:cat>
          <c:val>
            <c:numRef>
              <c:f>Sheet4!$D$16:$K$16</c:f>
              <c:numCache>
                <c:formatCode>0%</c:formatCode>
                <c:ptCount val="8"/>
                <c:pt idx="0">
                  <c:v>0.18</c:v>
                </c:pt>
                <c:pt idx="1">
                  <c:v>0.12</c:v>
                </c:pt>
                <c:pt idx="2">
                  <c:v>0.0</c:v>
                </c:pt>
                <c:pt idx="3">
                  <c:v>0.0</c:v>
                </c:pt>
                <c:pt idx="4">
                  <c:v>0.5</c:v>
                </c:pt>
                <c:pt idx="5">
                  <c:v>0.08</c:v>
                </c:pt>
                <c:pt idx="6">
                  <c:v>0.04</c:v>
                </c:pt>
                <c:pt idx="7">
                  <c:v>0.08</c:v>
                </c:pt>
              </c:numCache>
            </c:numRef>
          </c:val>
        </c:ser>
        <c:dLbls>
          <c:showLegendKey val="0"/>
          <c:showVal val="0"/>
          <c:showCatName val="0"/>
          <c:showSerName val="0"/>
          <c:showPercent val="0"/>
          <c:showBubbleSize val="0"/>
          <c:showLeaderLines val="1"/>
        </c:dLbls>
        <c:firstSliceAng val="0"/>
      </c:pieChart>
    </c:plotArea>
    <c:legend>
      <c:legendPos val="l"/>
      <c:legendEntry>
        <c:idx val="2"/>
        <c:delete val="1"/>
      </c:legendEntry>
      <c:legendEntry>
        <c:idx val="3"/>
        <c:delete val="1"/>
      </c:legendEntry>
      <c:layout/>
      <c:overlay val="1"/>
    </c:legend>
    <c:plotVisOnly val="1"/>
    <c:dispBlanksAs val="zero"/>
    <c:showDLblsOverMax val="0"/>
  </c:chart>
  <c:externalData r:id="rId1">
    <c:autoUpdate val="0"/>
  </c:externalData>
  <c:userShapes r:id="rId2"/>
</c:chartSpace>
</file>

<file path=ppt/drawings/_rels/vmlDrawing1.v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1" Type="http://schemas.openxmlformats.org/officeDocument/2006/relationships/image" Target="../media/image16.emf"/><Relationship Id="rId2"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emf"/><Relationship Id="rId1" Type="http://schemas.openxmlformats.org/officeDocument/2006/relationships/image" Target="../media/image24.emf"/><Relationship Id="rId2" Type="http://schemas.openxmlformats.org/officeDocument/2006/relationships/image" Target="../media/image25.emf"/></Relationships>
</file>

<file path=ppt/drawings/drawing1.xml><?xml version="1.0" encoding="utf-8"?>
<c:userShapes xmlns:c="http://schemas.openxmlformats.org/drawingml/2006/chart">
  <cdr:relSizeAnchor xmlns:cdr="http://schemas.openxmlformats.org/drawingml/2006/chartDrawing">
    <cdr:from>
      <cdr:x>0.01111</cdr:x>
      <cdr:y>0.01481</cdr:y>
    </cdr:from>
    <cdr:to>
      <cdr:x>0.01111</cdr:x>
      <cdr:y>0.01481</cdr:y>
    </cdr:to>
    <cdr:sp macro="" textlink="">
      <cdr:nvSpPr>
        <cdr:cNvPr id="2" name="_Brand" descr="GSAM gStyle (new)"/>
        <cdr:cNvSpPr txBox="1"/>
      </cdr:nvSpPr>
      <cdr:spPr>
        <a:xfrm xmlns:a="http://schemas.openxmlformats.org/drawingml/2006/main">
          <a:off x="50800" y="50800"/>
          <a:ext cx="0" cy="0"/>
        </a:xfrm>
        <a:prstGeom xmlns:a="http://schemas.openxmlformats.org/drawingml/2006/main" prst="rect">
          <a:avLst/>
        </a:prstGeom>
      </cdr:spPr>
      <cdr:txBody>
        <a:bodyPr xmlns:a="http://schemas.openxmlformats.org/drawingml/2006/main" vertOverflow="clip" vert="horz" rtlCol="0"/>
        <a:lstStyle xmlns:a="http://schemas.openxmlformats.org/drawingml/2006/main"/>
        <a:p xmlns:a="http://schemas.openxmlformats.org/drawingml/2006/main">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0.01111</cdr:x>
      <cdr:y>0.01481</cdr:y>
    </cdr:from>
    <cdr:to>
      <cdr:x>0.01111</cdr:x>
      <cdr:y>0.01481</cdr:y>
    </cdr:to>
    <cdr:sp macro="" textlink="">
      <cdr:nvSpPr>
        <cdr:cNvPr id="2" name="_Brand" descr="GSAM gStyle (new)"/>
        <cdr:cNvSpPr txBox="1"/>
      </cdr:nvSpPr>
      <cdr:spPr>
        <a:xfrm xmlns:a="http://schemas.openxmlformats.org/drawingml/2006/main">
          <a:off x="50800" y="50800"/>
          <a:ext cx="0" cy="0"/>
        </a:xfrm>
        <a:prstGeom xmlns:a="http://schemas.openxmlformats.org/drawingml/2006/main" prst="rect">
          <a:avLst/>
        </a:prstGeom>
      </cdr:spPr>
      <cdr:txBody>
        <a:bodyPr xmlns:a="http://schemas.openxmlformats.org/drawingml/2006/main" vertOverflow="clip" vert="horz" rtlCol="0"/>
        <a:lstStyle xmlns:a="http://schemas.openxmlformats.org/drawingml/2006/main"/>
        <a:p xmlns:a="http://schemas.openxmlformats.org/drawingml/2006/main">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1"/>
            <a:ext cx="3005121" cy="461034"/>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200">
                <a:latin typeface="Arial" charset="0"/>
              </a:defRPr>
            </a:lvl1pPr>
          </a:lstStyle>
          <a:p>
            <a:pPr>
              <a:defRPr/>
            </a:pPr>
            <a:endParaRPr lang="en-US"/>
          </a:p>
        </p:txBody>
      </p:sp>
      <p:sp>
        <p:nvSpPr>
          <p:cNvPr id="78851" name="Rectangle 3"/>
          <p:cNvSpPr>
            <a:spLocks noGrp="1" noChangeArrowheads="1"/>
          </p:cNvSpPr>
          <p:nvPr>
            <p:ph type="dt" sz="quarter" idx="1"/>
          </p:nvPr>
        </p:nvSpPr>
        <p:spPr bwMode="auto">
          <a:xfrm>
            <a:off x="3927574" y="1"/>
            <a:ext cx="3005121" cy="461034"/>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200">
                <a:latin typeface="Arial" charset="0"/>
              </a:defRPr>
            </a:lvl1pPr>
          </a:lstStyle>
          <a:p>
            <a:pPr>
              <a:defRPr/>
            </a:pPr>
            <a:endParaRPr lang="en-US"/>
          </a:p>
        </p:txBody>
      </p:sp>
      <p:sp>
        <p:nvSpPr>
          <p:cNvPr id="78852" name="Rectangle 4"/>
          <p:cNvSpPr>
            <a:spLocks noGrp="1" noChangeArrowheads="1"/>
          </p:cNvSpPr>
          <p:nvPr>
            <p:ph type="ftr" sz="quarter" idx="2"/>
          </p:nvPr>
        </p:nvSpPr>
        <p:spPr bwMode="auto">
          <a:xfrm>
            <a:off x="0" y="8770340"/>
            <a:ext cx="3005121" cy="461034"/>
          </a:xfrm>
          <a:prstGeom prst="rect">
            <a:avLst/>
          </a:prstGeom>
          <a:noFill/>
          <a:ln w="9525">
            <a:noFill/>
            <a:miter lim="800000"/>
            <a:headEnd/>
            <a:tailEnd/>
          </a:ln>
          <a:effectLst/>
        </p:spPr>
        <p:txBody>
          <a:bodyPr vert="horz" wrap="square" lIns="91436" tIns="45718" rIns="91436" bIns="45718" numCol="1" anchor="b" anchorCtr="0" compatLnSpc="1">
            <a:prstTxWarp prst="textNoShape">
              <a:avLst/>
            </a:prstTxWarp>
          </a:bodyPr>
          <a:lstStyle>
            <a:lvl1pPr>
              <a:defRPr sz="1200">
                <a:latin typeface="Arial" charset="0"/>
              </a:defRPr>
            </a:lvl1pPr>
          </a:lstStyle>
          <a:p>
            <a:pPr>
              <a:defRPr/>
            </a:pPr>
            <a:endParaRPr lang="en-US"/>
          </a:p>
        </p:txBody>
      </p:sp>
      <p:sp>
        <p:nvSpPr>
          <p:cNvPr id="78853" name="Rectangle 5"/>
          <p:cNvSpPr>
            <a:spLocks noGrp="1" noChangeArrowheads="1"/>
          </p:cNvSpPr>
          <p:nvPr>
            <p:ph type="sldNum" sz="quarter" idx="3"/>
          </p:nvPr>
        </p:nvSpPr>
        <p:spPr bwMode="auto">
          <a:xfrm>
            <a:off x="3927574" y="8770340"/>
            <a:ext cx="3005121" cy="461034"/>
          </a:xfrm>
          <a:prstGeom prst="rect">
            <a:avLst/>
          </a:prstGeom>
          <a:noFill/>
          <a:ln w="9525">
            <a:noFill/>
            <a:miter lim="800000"/>
            <a:headEnd/>
            <a:tailEnd/>
          </a:ln>
          <a:effectLst/>
        </p:spPr>
        <p:txBody>
          <a:bodyPr vert="horz" wrap="square" lIns="91436" tIns="45718" rIns="91436" bIns="45718" numCol="1" anchor="b" anchorCtr="0" compatLnSpc="1">
            <a:prstTxWarp prst="textNoShape">
              <a:avLst/>
            </a:prstTxWarp>
          </a:bodyPr>
          <a:lstStyle>
            <a:lvl1pPr algn="r">
              <a:defRPr sz="1200">
                <a:latin typeface="Arial" charset="0"/>
              </a:defRPr>
            </a:lvl1pPr>
          </a:lstStyle>
          <a:p>
            <a:pPr>
              <a:defRPr/>
            </a:pPr>
            <a:fld id="{7D0FC7B4-0AFB-4029-860B-C9D9AF5018F6}" type="slidenum">
              <a:rPr lang="en-US"/>
              <a:pPr>
                <a:defRPr/>
              </a:pPr>
              <a:t>‹#›</a:t>
            </a:fld>
            <a:endParaRPr lang="en-US"/>
          </a:p>
        </p:txBody>
      </p:sp>
    </p:spTree>
    <p:extLst>
      <p:ext uri="{BB962C8B-B14F-4D97-AF65-F5344CB8AC3E}">
        <p14:creationId xmlns:p14="http://schemas.microsoft.com/office/powerpoint/2010/main" val="7208659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005121" cy="461034"/>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927574" y="1"/>
            <a:ext cx="3005121" cy="461034"/>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200">
                <a:latin typeface="Arial"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58875" y="693738"/>
            <a:ext cx="4616450" cy="346233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93722" y="4385934"/>
            <a:ext cx="5546758" cy="4153889"/>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770340"/>
            <a:ext cx="3005121" cy="461034"/>
          </a:xfrm>
          <a:prstGeom prst="rect">
            <a:avLst/>
          </a:prstGeom>
          <a:noFill/>
          <a:ln w="9525">
            <a:noFill/>
            <a:miter lim="800000"/>
            <a:headEnd/>
            <a:tailEnd/>
          </a:ln>
          <a:effectLst/>
        </p:spPr>
        <p:txBody>
          <a:bodyPr vert="horz" wrap="square" lIns="91436" tIns="45718" rIns="91436" bIns="45718" numCol="1" anchor="b" anchorCtr="0" compatLnSpc="1">
            <a:prstTxWarp prst="textNoShape">
              <a:avLst/>
            </a:prstTxWarp>
          </a:bodyPr>
          <a:lstStyle>
            <a:lvl1pPr>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927574" y="8770340"/>
            <a:ext cx="3005121" cy="461034"/>
          </a:xfrm>
          <a:prstGeom prst="rect">
            <a:avLst/>
          </a:prstGeom>
          <a:noFill/>
          <a:ln w="9525">
            <a:noFill/>
            <a:miter lim="800000"/>
            <a:headEnd/>
            <a:tailEnd/>
          </a:ln>
          <a:effectLst/>
        </p:spPr>
        <p:txBody>
          <a:bodyPr vert="horz" wrap="square" lIns="91436" tIns="45718" rIns="91436" bIns="45718" numCol="1" anchor="b" anchorCtr="0" compatLnSpc="1">
            <a:prstTxWarp prst="textNoShape">
              <a:avLst/>
            </a:prstTxWarp>
          </a:bodyPr>
          <a:lstStyle>
            <a:lvl1pPr algn="r">
              <a:defRPr sz="1200">
                <a:latin typeface="Arial" charset="0"/>
              </a:defRPr>
            </a:lvl1pPr>
          </a:lstStyle>
          <a:p>
            <a:pPr>
              <a:defRPr/>
            </a:pPr>
            <a:fld id="{396A2ADF-7887-49B6-8C3D-4FCA25FC0CFF}" type="slidenum">
              <a:rPr lang="en-US"/>
              <a:pPr>
                <a:defRPr/>
              </a:pPr>
              <a:t>‹#›</a:t>
            </a:fld>
            <a:endParaRPr lang="en-US"/>
          </a:p>
        </p:txBody>
      </p:sp>
    </p:spTree>
    <p:extLst>
      <p:ext uri="{BB962C8B-B14F-4D97-AF65-F5344CB8AC3E}">
        <p14:creationId xmlns:p14="http://schemas.microsoft.com/office/powerpoint/2010/main" val="359561423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smtClean="0"/>
          </a:p>
        </p:txBody>
      </p:sp>
      <p:sp>
        <p:nvSpPr>
          <p:cNvPr id="21508" name="Slide Number Placeholder 3"/>
          <p:cNvSpPr>
            <a:spLocks noGrp="1"/>
          </p:cNvSpPr>
          <p:nvPr>
            <p:ph type="sldNum" sz="quarter" idx="5"/>
          </p:nvPr>
        </p:nvSpPr>
        <p:spPr>
          <a:noFill/>
        </p:spPr>
        <p:txBody>
          <a:bodyPr/>
          <a:lstStyle/>
          <a:p>
            <a:fld id="{9AFEF5DC-723E-45E5-8B1B-F030C50584BD}" type="slidenum">
              <a:rPr lang="en-US" smtClean="0"/>
              <a:pPr/>
              <a:t>1</a:t>
            </a:fld>
            <a:endParaRPr lang="en-US" smtClean="0"/>
          </a:p>
        </p:txBody>
      </p:sp>
      <p:sp>
        <p:nvSpPr>
          <p:cNvPr id="2" name="Date Placeholder 1"/>
          <p:cNvSpPr>
            <a:spLocks noGrp="1"/>
          </p:cNvSpPr>
          <p:nvPr>
            <p:ph type="dt"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Header Placeholder 3"/>
          <p:cNvSpPr>
            <a:spLocks noGrp="1"/>
          </p:cNvSpPr>
          <p:nvPr>
            <p:ph type="hdr" sz="quarter" idx="12"/>
          </p:nvPr>
        </p:nvSpPr>
        <p:spPr/>
        <p:txBody>
          <a:bodyPr/>
          <a:lstStyle/>
          <a:p>
            <a:pPr>
              <a:defRPr/>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396A2ADF-7887-49B6-8C3D-4FCA25FC0CFF}" type="slidenum">
              <a:rPr lang="en-US" smtClean="0"/>
              <a:pPr>
                <a:defRPr/>
              </a:pPr>
              <a:t>15</a:t>
            </a:fld>
            <a:endParaRPr lang="en-US"/>
          </a:p>
        </p:txBody>
      </p:sp>
    </p:spTree>
    <p:extLst>
      <p:ext uri="{BB962C8B-B14F-4D97-AF65-F5344CB8AC3E}">
        <p14:creationId xmlns:p14="http://schemas.microsoft.com/office/powerpoint/2010/main" val="247963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p:cNvPicPr preferRelativeResize="0">
            <a:picLocks/>
          </p:cNvPicPr>
          <p:nvPr userDrawn="1"/>
        </p:nvPicPr>
        <p:blipFill>
          <a:blip r:embed="rId2"/>
          <a:stretch>
            <a:fillRect/>
          </a:stretch>
        </p:blipFill>
        <p:spPr>
          <a:xfrm>
            <a:off x="0" y="0"/>
            <a:ext cx="9144000" cy="12573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bwMode="auto">
          <a:xfrm>
            <a:off x="0" y="6537325"/>
            <a:ext cx="9144000" cy="320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wrap="none" lIns="0" tIns="0" rIns="0" bIns="0" anchor="ctr">
            <a:spAutoFit/>
          </a:bodyPr>
          <a:lstStyle/>
          <a:p>
            <a:pPr algn="r" eaLnBrk="0" hangingPunct="0">
              <a:defRPr/>
            </a:pPr>
            <a:endParaRPr lang="en-US" sz="1400" b="1" dirty="0"/>
          </a:p>
        </p:txBody>
      </p:sp>
      <p:sp>
        <p:nvSpPr>
          <p:cNvPr id="3" name="Content Placeholder 2"/>
          <p:cNvSpPr>
            <a:spLocks noGrp="1"/>
          </p:cNvSpPr>
          <p:nvPr>
            <p:ph idx="1"/>
          </p:nvPr>
        </p:nvSpPr>
        <p:spPr>
          <a:xfrm>
            <a:off x="550863" y="1720850"/>
            <a:ext cx="8105775" cy="1283428"/>
          </a:xfrm>
        </p:spPr>
        <p:txBody>
          <a:bodyPr/>
          <a:lstStyle>
            <a:lvl1pPr marL="457200" indent="-457200">
              <a:buFont typeface="+mj-lt"/>
              <a:buAutoNum type="arabicPeriod"/>
              <a:defRPr sz="1600" b="1"/>
            </a:lvl1pPr>
            <a:lvl2pPr marL="750888" indent="-457200">
              <a:buFont typeface="+mj-lt"/>
              <a:buAutoNum type="alphaUcPeriod"/>
              <a:defRPr sz="1400"/>
            </a:lvl2pPr>
            <a:lvl3pPr marL="930275" indent="-342900">
              <a:buFont typeface="+mj-lt"/>
              <a:buAutoNum type="alphaLcParenR"/>
              <a:defRPr sz="1400"/>
            </a:lvl3pPr>
            <a:lvl4pPr marL="1276350" indent="-400050">
              <a:buFont typeface="+mj-lt"/>
              <a:buAutoNum type="romanLcPeriod"/>
              <a:defRPr sz="1400"/>
            </a:lvl4pPr>
            <a:lvl5pPr marL="1489075" indent="-342900">
              <a:buFontTx/>
              <a:buNone/>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bwMode="auto">
          <a:xfrm>
            <a:off x="0" y="901700"/>
            <a:ext cx="9144000" cy="320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wrap="none" lIns="0" tIns="0" rIns="0" bIns="0" anchor="ctr">
            <a:spAutoFit/>
          </a:bodyPr>
          <a:lstStyle/>
          <a:p>
            <a:pPr algn="r" eaLnBrk="0" hangingPunct="0">
              <a:defRPr/>
            </a:pPr>
            <a:endParaRPr lang="en-US" sz="1400" b="1"/>
          </a:p>
        </p:txBody>
      </p:sp>
    </p:spTree>
  </p:cSld>
  <p:clrMapOvr>
    <a:masterClrMapping/>
  </p:clrMapOvr>
  <p:transition xmlns:p14="http://schemas.microsoft.com/office/powerpoint/2010/main" advTm="1500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tags" Target="../tags/tag1.xml"/><Relationship Id="rId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1" name="Rectangle 918"/>
          <p:cNvSpPr>
            <a:spLocks noGrp="1" noChangeArrowheads="1"/>
          </p:cNvSpPr>
          <p:nvPr>
            <p:ph type="body" idx="1"/>
            <p:custDataLst>
              <p:tags r:id="rId4"/>
            </p:custDataLst>
          </p:nvPr>
        </p:nvSpPr>
        <p:spPr bwMode="auto">
          <a:xfrm>
            <a:off x="550863" y="1720850"/>
            <a:ext cx="8105775" cy="163988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2292" name="Rectangle 917"/>
          <p:cNvSpPr>
            <a:spLocks noGrp="1" noChangeArrowheads="1"/>
          </p:cNvSpPr>
          <p:nvPr>
            <p:ph type="title"/>
          </p:nvPr>
        </p:nvSpPr>
        <p:spPr bwMode="auto">
          <a:xfrm>
            <a:off x="550863" y="782638"/>
            <a:ext cx="8105775" cy="328612"/>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pic>
        <p:nvPicPr>
          <p:cNvPr id="7" name="Picture 6"/>
          <p:cNvPicPr preferRelativeResize="0">
            <a:picLocks/>
          </p:cNvPicPr>
          <p:nvPr userDrawn="1"/>
        </p:nvPicPr>
        <p:blipFill>
          <a:blip r:embed="rId5"/>
          <a:stretch>
            <a:fillRect/>
          </a:stretch>
        </p:blipFill>
        <p:spPr>
          <a:xfrm>
            <a:off x="0" y="0"/>
            <a:ext cx="9144000" cy="1257300"/>
          </a:xfrm>
          <a:prstGeom prst="rect">
            <a:avLst/>
          </a:prstGeom>
        </p:spPr>
      </p:pic>
    </p:spTree>
  </p:cSld>
  <p:clrMap bg1="lt1" tx1="dk1" bg2="lt2" tx2="dk2" accent1="accent1" accent2="accent2" accent3="accent3" accent4="accent4" accent5="accent5" accent6="accent6" hlink="hlink" folHlink="folHlink"/>
  <p:sldLayoutIdLst>
    <p:sldLayoutId id="2147484594" r:id="rId1"/>
    <p:sldLayoutId id="2147484595" r:id="rId2"/>
  </p:sldLayoutIdLst>
  <p:transition xmlns:p14="http://schemas.microsoft.com/office/powerpoint/2010/main" advTm="15000">
    <p:random/>
  </p:transition>
  <p:hf sldNum="0" hdr="0" ftr="0" dt="0"/>
  <p:txStyles>
    <p:title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p:titleStyle>
    <p:bodyStyle>
      <a:lvl1pPr marL="292100" indent="-292100" algn="l" defTabSz="949325" rtl="0" eaLnBrk="0" fontAlgn="base" hangingPunct="0">
        <a:spcBef>
          <a:spcPct val="10000"/>
        </a:spcBef>
        <a:spcAft>
          <a:spcPct val="10000"/>
        </a:spcAft>
        <a:buClr>
          <a:srgbClr val="006666"/>
        </a:buClr>
        <a:buFont typeface="Webdings" pitchFamily="18" charset="2"/>
        <a:buChar char="&lt;"/>
        <a:defRPr sz="2400">
          <a:solidFill>
            <a:schemeClr val="tx1"/>
          </a:solidFill>
          <a:latin typeface="+mn-lt"/>
          <a:ea typeface="+mn-ea"/>
          <a:cs typeface="+mn-cs"/>
        </a:defRPr>
      </a:lvl1pPr>
      <a:lvl2pPr marL="585788" indent="-292100" algn="l" defTabSz="949325" rtl="0" eaLnBrk="0" fontAlgn="base" hangingPunct="0">
        <a:spcBef>
          <a:spcPct val="10000"/>
        </a:spcBef>
        <a:spcAft>
          <a:spcPct val="10000"/>
        </a:spcAft>
        <a:buClr>
          <a:srgbClr val="006666"/>
        </a:buClr>
        <a:buFont typeface="Webdings" pitchFamily="18" charset="2"/>
        <a:buChar char="="/>
        <a:defRPr sz="2000">
          <a:solidFill>
            <a:schemeClr val="tx1"/>
          </a:solidFill>
          <a:latin typeface="+mn-lt"/>
        </a:defRPr>
      </a:lvl2pPr>
      <a:lvl3pPr marL="874713" indent="-287338" algn="l" defTabSz="949325" rtl="0" eaLnBrk="0" fontAlgn="base" hangingPunct="0">
        <a:spcBef>
          <a:spcPct val="10000"/>
        </a:spcBef>
        <a:spcAft>
          <a:spcPct val="10000"/>
        </a:spcAft>
        <a:buClr>
          <a:srgbClr val="006666"/>
        </a:buClr>
        <a:buFont typeface="Webdings" pitchFamily="18" charset="2"/>
        <a:buChar char="&lt;"/>
        <a:defRPr>
          <a:solidFill>
            <a:schemeClr val="tx1"/>
          </a:solidFill>
          <a:latin typeface="+mn-lt"/>
        </a:defRPr>
      </a:lvl3pPr>
      <a:lvl4pPr marL="1144588" indent="-268288" algn="l" defTabSz="949325" rtl="0" eaLnBrk="0" fontAlgn="base" hangingPunct="0">
        <a:spcBef>
          <a:spcPct val="10000"/>
        </a:spcBef>
        <a:spcAft>
          <a:spcPct val="10000"/>
        </a:spcAft>
        <a:buClr>
          <a:srgbClr val="006666"/>
        </a:buClr>
        <a:buFont typeface="Webdings" pitchFamily="18" charset="2"/>
        <a:buChar char="="/>
        <a:defRPr sz="1600">
          <a:solidFill>
            <a:schemeClr val="tx1"/>
          </a:solidFill>
          <a:latin typeface="+mn-lt"/>
        </a:defRPr>
      </a:lvl4pPr>
      <a:lvl5pPr marL="1411288" indent="-265113" algn="l" defTabSz="949325" rtl="0" eaLnBrk="0" fontAlgn="base" hangingPunct="0">
        <a:spcBef>
          <a:spcPct val="10000"/>
        </a:spcBef>
        <a:spcAft>
          <a:spcPct val="10000"/>
        </a:spcAft>
        <a:buClr>
          <a:srgbClr val="006666"/>
        </a:buClr>
        <a:buFont typeface="Webdings" pitchFamily="18" charset="2"/>
        <a:buChar char="&lt;"/>
        <a:defRPr sz="1400">
          <a:solidFill>
            <a:schemeClr val="tx1"/>
          </a:solidFill>
          <a:latin typeface="+mn-lt"/>
        </a:defRPr>
      </a:lvl5pPr>
      <a:lvl6pPr marL="18684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6pPr>
      <a:lvl7pPr marL="23256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7pPr>
      <a:lvl8pPr marL="27828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8pPr>
      <a:lvl9pPr marL="32400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mitry.Rakhlin@g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ijournals.com/doi/full/10.3905/jpm.2014.40.5.06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hyperlink" Target="https://www.msci.com/resources/research/barra_risk_model_handbook.pdf" TargetMode="External"/><Relationship Id="rId4" Type="http://schemas.openxmlformats.org/officeDocument/2006/relationships/hyperlink" Target="http://www.northinfo.com/documents/8.pdf" TargetMode="External"/><Relationship Id="rId1" Type="http://schemas.openxmlformats.org/officeDocument/2006/relationships/slideLayout" Target="../slideLayouts/slideLayout2.xml"/><Relationship Id="rId2" Type="http://schemas.openxmlformats.org/officeDocument/2006/relationships/hyperlink" Target="https://www.msci.com/documents/10199/67b801e5-43ef-4200-8531-54085137883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1" Type="http://schemas.openxmlformats.org/officeDocument/2006/relationships/image" Target="../media/image19.emf"/><Relationship Id="rId12" Type="http://schemas.openxmlformats.org/officeDocument/2006/relationships/oleObject" Target="../embeddings/Microsoft_Equation5.bin"/><Relationship Id="rId13" Type="http://schemas.openxmlformats.org/officeDocument/2006/relationships/image" Target="../media/image20.emf"/><Relationship Id="rId14" Type="http://schemas.openxmlformats.org/officeDocument/2006/relationships/oleObject" Target="../embeddings/Microsoft_Equation6.bin"/><Relationship Id="rId15" Type="http://schemas.openxmlformats.org/officeDocument/2006/relationships/image" Target="../media/image21.emf"/><Relationship Id="rId16" Type="http://schemas.openxmlformats.org/officeDocument/2006/relationships/oleObject" Target="../embeddings/Microsoft_Equation7.bin"/><Relationship Id="rId17" Type="http://schemas.openxmlformats.org/officeDocument/2006/relationships/image" Target="../media/image22.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Microsoft_Equation1.bin"/><Relationship Id="rId4" Type="http://schemas.openxmlformats.org/officeDocument/2006/relationships/image" Target="../media/image16.emf"/><Relationship Id="rId5" Type="http://schemas.openxmlformats.org/officeDocument/2006/relationships/oleObject" Target="../embeddings/Microsoft_Equation2.bin"/><Relationship Id="rId6" Type="http://schemas.openxmlformats.org/officeDocument/2006/relationships/image" Target="../media/image17.emf"/><Relationship Id="rId7" Type="http://schemas.openxmlformats.org/officeDocument/2006/relationships/image" Target="../media/image23.png"/><Relationship Id="rId8" Type="http://schemas.openxmlformats.org/officeDocument/2006/relationships/oleObject" Target="../embeddings/Microsoft_Equation3.bin"/><Relationship Id="rId9" Type="http://schemas.openxmlformats.org/officeDocument/2006/relationships/image" Target="../media/image18.emf"/><Relationship Id="rId10" Type="http://schemas.openxmlformats.org/officeDocument/2006/relationships/oleObject" Target="../embeddings/Microsoft_Equation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Equation8.bin"/><Relationship Id="rId4" Type="http://schemas.openxmlformats.org/officeDocument/2006/relationships/image" Target="../media/image24.emf"/><Relationship Id="rId5" Type="http://schemas.openxmlformats.org/officeDocument/2006/relationships/oleObject" Target="../embeddings/Microsoft_Equation9.bin"/><Relationship Id="rId6" Type="http://schemas.openxmlformats.org/officeDocument/2006/relationships/image" Target="../media/image25.emf"/><Relationship Id="rId7" Type="http://schemas.openxmlformats.org/officeDocument/2006/relationships/oleObject" Target="../embeddings/Microsoft_Equation10.bin"/><Relationship Id="rId8" Type="http://schemas.openxmlformats.org/officeDocument/2006/relationships/image" Target="../media/image26.emf"/><Relationship Id="rId9" Type="http://schemas.openxmlformats.org/officeDocument/2006/relationships/oleObject" Target="../embeddings/Microsoft_Equation11.bin"/><Relationship Id="rId10" Type="http://schemas.openxmlformats.org/officeDocument/2006/relationships/image" Target="../media/image2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hyperlink" Target="http://papers.ssrn.com/sol3/papers.cfm?abstract_id=904106" TargetMode="External"/><Relationship Id="rId4" Type="http://schemas.openxmlformats.org/officeDocument/2006/relationships/hyperlink" Target="http://papers.ssrn.com/sol3/papers.cfm?abstract_id=1339671" TargetMode="External"/><Relationship Id="rId1" Type="http://schemas.openxmlformats.org/officeDocument/2006/relationships/slideLayout" Target="../slideLayouts/slideLayout2.xml"/><Relationship Id="rId2" Type="http://schemas.openxmlformats.org/officeDocument/2006/relationships/hyperlink" Target="http://papers.ssrn.com/sol3/papers.cfm?abstract_id=29910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ijournals.com/doi/full/10.3905/jpm.2014.40.5.068"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6"/>
          <p:cNvSpPr>
            <a:spLocks noGrp="1"/>
          </p:cNvSpPr>
          <p:nvPr>
            <p:ph type="subTitle" idx="1"/>
          </p:nvPr>
        </p:nvSpPr>
        <p:spPr>
          <a:xfrm>
            <a:off x="1371600" y="2743200"/>
            <a:ext cx="6400800" cy="1577868"/>
          </a:xfrm>
        </p:spPr>
        <p:txBody>
          <a:bodyPr/>
          <a:lstStyle/>
          <a:p>
            <a:pPr>
              <a:lnSpc>
                <a:spcPct val="120000"/>
              </a:lnSpc>
            </a:pPr>
            <a:r>
              <a:rPr lang="en-US" altLang="ja-JP" sz="2000" b="1" dirty="0" smtClean="0">
                <a:solidFill>
                  <a:srgbClr val="000000"/>
                </a:solidFill>
                <a:latin typeface="Times New Roman" pitchFamily="18" charset="0"/>
                <a:ea typeface="MS PGothic" pitchFamily="34" charset="-128"/>
                <a:cs typeface="Times New Roman" pitchFamily="18" charset="0"/>
              </a:rPr>
              <a:t>Dmitry </a:t>
            </a:r>
            <a:r>
              <a:rPr lang="en-US" altLang="ja-JP" sz="2000" b="1" dirty="0" err="1" smtClean="0">
                <a:solidFill>
                  <a:srgbClr val="000000"/>
                </a:solidFill>
                <a:latin typeface="Times New Roman" pitchFamily="18" charset="0"/>
                <a:ea typeface="MS PGothic" pitchFamily="34" charset="-128"/>
                <a:cs typeface="Times New Roman" pitchFamily="18" charset="0"/>
              </a:rPr>
              <a:t>Rakhlin</a:t>
            </a:r>
            <a:r>
              <a:rPr lang="en-US" altLang="ja-JP" sz="2000" b="1" dirty="0" smtClean="0">
                <a:solidFill>
                  <a:srgbClr val="000000"/>
                </a:solidFill>
                <a:latin typeface="Times New Roman" pitchFamily="18" charset="0"/>
                <a:ea typeface="MS PGothic" pitchFamily="34" charset="-128"/>
                <a:cs typeface="Times New Roman" pitchFamily="18" charset="0"/>
              </a:rPr>
              <a:t>, PhD</a:t>
            </a:r>
            <a:endParaRPr lang="ja-JP" altLang="en-US" sz="2000" b="1" dirty="0" smtClean="0">
              <a:solidFill>
                <a:srgbClr val="000000"/>
              </a:solidFill>
              <a:latin typeface="Times New Roman" pitchFamily="18" charset="0"/>
              <a:ea typeface="MS PGothic" pitchFamily="34" charset="-128"/>
              <a:cs typeface="Times New Roman" pitchFamily="18" charset="0"/>
            </a:endParaRPr>
          </a:p>
          <a:p>
            <a:pPr>
              <a:lnSpc>
                <a:spcPct val="120000"/>
              </a:lnSpc>
            </a:pPr>
            <a:r>
              <a:rPr lang="en-US" altLang="ja-JP" sz="1400" dirty="0" smtClean="0">
                <a:solidFill>
                  <a:srgbClr val="000000"/>
                </a:solidFill>
                <a:latin typeface="Times New Roman" pitchFamily="18" charset="0"/>
                <a:ea typeface="MS PGothic" pitchFamily="34" charset="-128"/>
                <a:cs typeface="Times New Roman" pitchFamily="18" charset="0"/>
              </a:rPr>
              <a:t>Goldman Sachs Asset Management, Quantitative Investment Strategies</a:t>
            </a:r>
          </a:p>
          <a:p>
            <a:pPr>
              <a:lnSpc>
                <a:spcPct val="120000"/>
              </a:lnSpc>
            </a:pPr>
            <a:r>
              <a:rPr lang="en-US" altLang="ja-JP" sz="1400" dirty="0" smtClean="0">
                <a:solidFill>
                  <a:srgbClr val="000000"/>
                </a:solidFill>
                <a:latin typeface="Times New Roman" pitchFamily="18" charset="0"/>
                <a:ea typeface="MS PGothic" pitchFamily="34" charset="-128"/>
                <a:cs typeface="Times New Roman" pitchFamily="18" charset="0"/>
              </a:rPr>
              <a:t>917-343-5355</a:t>
            </a:r>
          </a:p>
          <a:p>
            <a:pPr>
              <a:lnSpc>
                <a:spcPct val="120000"/>
              </a:lnSpc>
            </a:pPr>
            <a:r>
              <a:rPr lang="en-US" altLang="ja-JP" sz="1400" dirty="0" smtClean="0">
                <a:solidFill>
                  <a:srgbClr val="000000"/>
                </a:solidFill>
                <a:latin typeface="Times New Roman" pitchFamily="18" charset="0"/>
                <a:ea typeface="MS PGothic" pitchFamily="34" charset="-128"/>
                <a:cs typeface="Times New Roman" pitchFamily="18" charset="0"/>
                <a:hlinkClick r:id="rId3"/>
              </a:rPr>
              <a:t>Dmitry.Rakhlin@gs.com</a:t>
            </a:r>
            <a:endParaRPr lang="en-US" altLang="ja-JP" sz="1400" dirty="0" smtClean="0">
              <a:solidFill>
                <a:srgbClr val="000000"/>
              </a:solidFill>
              <a:latin typeface="Times New Roman" pitchFamily="18" charset="0"/>
              <a:ea typeface="MS PGothic" pitchFamily="34" charset="-128"/>
              <a:cs typeface="Times New Roman" pitchFamily="18" charset="0"/>
            </a:endParaRPr>
          </a:p>
          <a:p>
            <a:pPr>
              <a:lnSpc>
                <a:spcPct val="120000"/>
              </a:lnSpc>
            </a:pPr>
            <a:endParaRPr lang="en-US" altLang="ja-JP" sz="1400" dirty="0">
              <a:solidFill>
                <a:srgbClr val="000000"/>
              </a:solidFill>
              <a:latin typeface="Times New Roman" pitchFamily="18" charset="0"/>
              <a:ea typeface="MS PGothic" pitchFamily="34" charset="-128"/>
              <a:cs typeface="Times New Roman" pitchFamily="18" charset="0"/>
            </a:endParaRPr>
          </a:p>
        </p:txBody>
      </p:sp>
      <p:sp>
        <p:nvSpPr>
          <p:cNvPr id="6" name="Title 5"/>
          <p:cNvSpPr>
            <a:spLocks noGrp="1"/>
          </p:cNvSpPr>
          <p:nvPr>
            <p:ph type="title" idx="4294967295"/>
          </p:nvPr>
        </p:nvSpPr>
        <p:spPr>
          <a:xfrm>
            <a:off x="0" y="0"/>
            <a:ext cx="6743700" cy="1206500"/>
          </a:xfrm>
        </p:spPr>
        <p:txBody>
          <a:bodyPr lIns="182880"/>
          <a:lstStyle/>
          <a:p>
            <a:pPr>
              <a:defRPr/>
            </a:pPr>
            <a:r>
              <a:rPr lang="en-US" sz="2800" dirty="0" smtClean="0"/>
              <a:t>ALGORITHMIC TRADING. MTH9894</a:t>
            </a:r>
            <a:endParaRPr lang="en-US" sz="2800" dirty="0"/>
          </a:p>
        </p:txBody>
      </p:sp>
      <p:sp>
        <p:nvSpPr>
          <p:cNvPr id="15364" name="Slide Number Placeholder 5"/>
          <p:cNvSpPr txBox="1">
            <a:spLocks/>
          </p:cNvSpPr>
          <p:nvPr/>
        </p:nvSpPr>
        <p:spPr bwMode="auto">
          <a:xfrm>
            <a:off x="0" y="6527800"/>
            <a:ext cx="9144000" cy="330200"/>
          </a:xfrm>
          <a:prstGeom prst="rect">
            <a:avLst/>
          </a:prstGeom>
          <a:solidFill>
            <a:schemeClr val="tx1"/>
          </a:solidFill>
          <a:ln w="9525">
            <a:noFill/>
            <a:miter lim="800000"/>
            <a:headEnd/>
            <a:tailEnd/>
          </a:ln>
        </p:spPr>
        <p:txBody>
          <a:bodyPr wrap="none" lIns="0" tIns="0" rIns="0" bIns="0" anchor="b">
            <a:spAutoFit/>
          </a:bodyPr>
          <a:lstStyle/>
          <a:p>
            <a:fld id="{32E90FA4-37C4-4DDD-9AAC-7938E55FA682}" type="slidenum">
              <a:rPr lang="en-US" sz="1000"/>
              <a:pPr/>
              <a:t>1</a:t>
            </a:fld>
            <a:endParaRPr lang="en-US" sz="1000"/>
          </a:p>
        </p:txBody>
      </p:sp>
      <p:sp>
        <p:nvSpPr>
          <p:cNvPr id="15365" name="Subtitle 6"/>
          <p:cNvSpPr txBox="1">
            <a:spLocks/>
          </p:cNvSpPr>
          <p:nvPr/>
        </p:nvSpPr>
        <p:spPr bwMode="auto">
          <a:xfrm>
            <a:off x="571500" y="1714500"/>
            <a:ext cx="7886700" cy="861774"/>
          </a:xfrm>
          <a:prstGeom prst="rect">
            <a:avLst/>
          </a:prstGeom>
          <a:noFill/>
          <a:ln w="12700">
            <a:noFill/>
            <a:miter lim="800000"/>
            <a:headEnd/>
            <a:tailEnd/>
          </a:ln>
        </p:spPr>
        <p:txBody>
          <a:bodyPr lIns="0" tIns="0" rIns="0" bIns="0">
            <a:spAutoFit/>
          </a:bodyPr>
          <a:lstStyle/>
          <a:p>
            <a:pPr algn="ctr" eaLnBrk="0" hangingPunct="0"/>
            <a:r>
              <a:rPr lang="en-US" sz="2800" b="1" dirty="0" smtClean="0">
                <a:solidFill>
                  <a:srgbClr val="005566"/>
                </a:solidFill>
                <a:latin typeface="Times New Roman" pitchFamily="18" charset="0"/>
                <a:cs typeface="Times New Roman" pitchFamily="18" charset="0"/>
              </a:rPr>
              <a:t>Lecture 3</a:t>
            </a:r>
          </a:p>
          <a:p>
            <a:pPr algn="ctr" eaLnBrk="0" hangingPunct="0"/>
            <a:r>
              <a:rPr lang="en-US" sz="2800" b="1" dirty="0" smtClean="0">
                <a:solidFill>
                  <a:srgbClr val="005566"/>
                </a:solidFill>
                <a:latin typeface="Times New Roman" pitchFamily="18" charset="0"/>
                <a:cs typeface="Times New Roman" pitchFamily="18" charset="0"/>
              </a:rPr>
              <a:t>Quantitative Investment Framework: Part 2</a:t>
            </a:r>
            <a:endParaRPr lang="en-US" sz="2800" b="1" dirty="0">
              <a:solidFill>
                <a:srgbClr val="005566"/>
              </a:solidFill>
              <a:latin typeface="Times New Roman" pitchFamily="18" charset="0"/>
              <a:cs typeface="Times New Roman" pitchFamily="18" charset="0"/>
            </a:endParaRPr>
          </a:p>
        </p:txBody>
      </p:sp>
      <p:cxnSp>
        <p:nvCxnSpPr>
          <p:cNvPr id="3" name="Straight Connector 2"/>
          <p:cNvCxnSpPr/>
          <p:nvPr/>
        </p:nvCxnSpPr>
        <p:spPr bwMode="auto">
          <a:xfrm flipV="1">
            <a:off x="114300" y="914400"/>
            <a:ext cx="2514600" cy="228600"/>
          </a:xfrm>
          <a:prstGeom prst="line">
            <a:avLst/>
          </a:prstGeom>
          <a:solidFill>
            <a:schemeClr val="accent1"/>
          </a:solidFill>
          <a:ln w="38100" cap="flat" cmpd="sng" algn="ctr">
            <a:solidFill>
              <a:srgbClr val="FF0000"/>
            </a:solidFill>
            <a:prstDash val="solid"/>
            <a:round/>
            <a:headEnd type="none" w="med" len="med"/>
            <a:tailEnd type="none" w="med" len="med"/>
          </a:ln>
          <a:effectLst>
            <a:outerShdw blurRad="50800" dist="38100" dir="16200000" rotWithShape="0">
              <a:prstClr val="black">
                <a:alpha val="40000"/>
              </a:prstClr>
            </a:outerShdw>
          </a:effectLst>
        </p:spPr>
      </p:cxnSp>
      <p:sp>
        <p:nvSpPr>
          <p:cNvPr id="4" name="TextBox 3"/>
          <p:cNvSpPr txBox="1"/>
          <p:nvPr/>
        </p:nvSpPr>
        <p:spPr>
          <a:xfrm>
            <a:off x="200025" y="180975"/>
            <a:ext cx="2514600" cy="523220"/>
          </a:xfrm>
          <a:prstGeom prst="rect">
            <a:avLst/>
          </a:prstGeom>
          <a:noFill/>
        </p:spPr>
        <p:txBody>
          <a:bodyPr wrap="square" rtlCol="0">
            <a:spAutoFit/>
          </a:bodyPr>
          <a:lstStyle/>
          <a:p>
            <a:r>
              <a:rPr lang="en-US" sz="2800" b="1" dirty="0" smtClean="0">
                <a:solidFill>
                  <a:srgbClr val="FF0000"/>
                </a:solidFill>
                <a:latin typeface="+mj-lt"/>
              </a:rPr>
              <a:t>SYSTEMATIC</a:t>
            </a:r>
            <a:endParaRPr lang="en-US" b="1" dirty="0">
              <a:solidFill>
                <a:srgbClr val="FF0000"/>
              </a:solidFill>
              <a:latin typeface="+mj-l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Other Factors: Momentum</a:t>
            </a:r>
            <a:r>
              <a:rPr lang="en-US" sz="2000" dirty="0"/>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pic>
        <p:nvPicPr>
          <p:cNvPr id="3" name="Picture 2"/>
          <p:cNvPicPr>
            <a:picLocks noChangeAspect="1"/>
          </p:cNvPicPr>
          <p:nvPr/>
        </p:nvPicPr>
        <p:blipFill>
          <a:blip r:embed="rId2"/>
          <a:stretch>
            <a:fillRect/>
          </a:stretch>
        </p:blipFill>
        <p:spPr>
          <a:xfrm>
            <a:off x="1371600" y="1257300"/>
            <a:ext cx="6225145" cy="5133561"/>
          </a:xfrm>
          <a:prstGeom prst="rect">
            <a:avLst/>
          </a:prstGeom>
        </p:spPr>
      </p:pic>
    </p:spTree>
    <p:extLst>
      <p:ext uri="{BB962C8B-B14F-4D97-AF65-F5344CB8AC3E}">
        <p14:creationId xmlns:p14="http://schemas.microsoft.com/office/powerpoint/2010/main" val="3736920823"/>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0863" y="1720850"/>
            <a:ext cx="8105775" cy="3530197"/>
          </a:xfrm>
        </p:spPr>
        <p:txBody>
          <a:bodyPr/>
          <a:lstStyle/>
          <a:p>
            <a:pPr>
              <a:buFont typeface="Wingdings" charset="2"/>
              <a:buChar char="Ø"/>
            </a:pPr>
            <a:r>
              <a:rPr lang="en-US" sz="1800" dirty="0" smtClean="0"/>
              <a:t>“The Other Side of the Value” by R. </a:t>
            </a:r>
            <a:r>
              <a:rPr lang="en-US" sz="1800" dirty="0" err="1" smtClean="0"/>
              <a:t>Novy</a:t>
            </a:r>
            <a:r>
              <a:rPr lang="en-US" sz="1800" dirty="0" smtClean="0"/>
              <a:t>-Marx, 2012</a:t>
            </a:r>
          </a:p>
          <a:p>
            <a:pPr lvl="1"/>
            <a:r>
              <a:rPr lang="en-US" sz="1600" dirty="0"/>
              <a:t>Profitability, measured by gross profits-to-assets, has </a:t>
            </a:r>
            <a:r>
              <a:rPr lang="en-US" sz="1600" dirty="0" smtClean="0"/>
              <a:t>roughly </a:t>
            </a:r>
            <a:r>
              <a:rPr lang="en-US" sz="1600" dirty="0"/>
              <a:t>the same </a:t>
            </a:r>
            <a:r>
              <a:rPr lang="en-US" sz="1600" dirty="0" smtClean="0"/>
              <a:t>power as </a:t>
            </a:r>
            <a:r>
              <a:rPr lang="en-US" sz="1600" dirty="0"/>
              <a:t>book-to-market predicting the cross-section of </a:t>
            </a:r>
            <a:r>
              <a:rPr lang="en-US" sz="1600" dirty="0" smtClean="0"/>
              <a:t>average returns</a:t>
            </a:r>
            <a:r>
              <a:rPr lang="en-US" sz="1600" dirty="0"/>
              <a:t>. </a:t>
            </a:r>
            <a:endParaRPr lang="en-US" sz="1600" dirty="0" smtClean="0"/>
          </a:p>
          <a:p>
            <a:pPr lvl="1"/>
            <a:r>
              <a:rPr lang="en-US" sz="1600" dirty="0" smtClean="0"/>
              <a:t>Controlling </a:t>
            </a:r>
            <a:r>
              <a:rPr lang="en-US" sz="1600" dirty="0"/>
              <a:t>for </a:t>
            </a:r>
            <a:r>
              <a:rPr lang="en-US" sz="1600" dirty="0" smtClean="0"/>
              <a:t>profitability </a:t>
            </a:r>
            <a:r>
              <a:rPr lang="en-US" sz="1600" dirty="0"/>
              <a:t>also </a:t>
            </a:r>
            <a:r>
              <a:rPr lang="en-US" sz="1600" dirty="0" smtClean="0"/>
              <a:t>dramatically increases </a:t>
            </a:r>
            <a:r>
              <a:rPr lang="en-US" sz="1600" dirty="0"/>
              <a:t>the performance of value strategies, </a:t>
            </a:r>
            <a:r>
              <a:rPr lang="en-US" sz="1600" dirty="0" smtClean="0"/>
              <a:t>especially among </a:t>
            </a:r>
            <a:r>
              <a:rPr lang="en-US" sz="1600" dirty="0"/>
              <a:t>the largest, most </a:t>
            </a:r>
            <a:r>
              <a:rPr lang="en-US" sz="1600" dirty="0" smtClean="0"/>
              <a:t>liquid stocks</a:t>
            </a:r>
            <a:r>
              <a:rPr lang="en-US" sz="1600" dirty="0"/>
              <a:t>. </a:t>
            </a:r>
            <a:endParaRPr lang="en-US" sz="1600" dirty="0" smtClean="0"/>
          </a:p>
          <a:p>
            <a:pPr lvl="1"/>
            <a:r>
              <a:rPr lang="en-US" sz="1600" dirty="0"/>
              <a:t>Controlling </a:t>
            </a:r>
            <a:r>
              <a:rPr lang="en-US" sz="1600" dirty="0" smtClean="0"/>
              <a:t>for </a:t>
            </a:r>
            <a:r>
              <a:rPr lang="en-US" sz="1600" dirty="0"/>
              <a:t>gross profitability </a:t>
            </a:r>
            <a:r>
              <a:rPr lang="en-US" sz="1600" dirty="0" smtClean="0"/>
              <a:t>explains most </a:t>
            </a:r>
            <a:r>
              <a:rPr lang="en-US" sz="1600" dirty="0"/>
              <a:t>earnings related anomalies, and a wide range of </a:t>
            </a:r>
            <a:r>
              <a:rPr lang="en-US" sz="1600" dirty="0" smtClean="0"/>
              <a:t>seemingly </a:t>
            </a:r>
            <a:r>
              <a:rPr lang="en-US" sz="1600" dirty="0"/>
              <a:t>unrelated </a:t>
            </a:r>
            <a:r>
              <a:rPr lang="en-US" sz="1600" dirty="0" smtClean="0"/>
              <a:t>profitable trading </a:t>
            </a:r>
            <a:r>
              <a:rPr lang="en-US" sz="1600" dirty="0"/>
              <a:t>strategies</a:t>
            </a:r>
            <a:endParaRPr lang="en-US" sz="1600" dirty="0" smtClean="0"/>
          </a:p>
          <a:p>
            <a:pPr marL="0" indent="0">
              <a:buNone/>
            </a:pPr>
            <a:r>
              <a:rPr lang="en-US" dirty="0" smtClean="0"/>
              <a:t>Explanations:</a:t>
            </a:r>
          </a:p>
          <a:p>
            <a:r>
              <a:rPr lang="en-US" dirty="0"/>
              <a:t>P</a:t>
            </a:r>
            <a:r>
              <a:rPr lang="en-US" dirty="0" smtClean="0"/>
              <a:t>rofitable </a:t>
            </a:r>
            <a:r>
              <a:rPr lang="en-US" dirty="0"/>
              <a:t>firms are less prone to distress, have </a:t>
            </a:r>
            <a:r>
              <a:rPr lang="en-US" dirty="0" smtClean="0"/>
              <a:t>longer </a:t>
            </a:r>
            <a:r>
              <a:rPr lang="en-US" dirty="0"/>
              <a:t>cash flow durations</a:t>
            </a:r>
            <a:r>
              <a:rPr lang="en-US" dirty="0" smtClean="0"/>
              <a:t>, and lower </a:t>
            </a:r>
            <a:r>
              <a:rPr lang="en-US" dirty="0"/>
              <a:t>levels of operating leverage</a:t>
            </a:r>
            <a:r>
              <a:rPr lang="en-US" dirty="0" smtClean="0"/>
              <a:t>.</a:t>
            </a:r>
          </a:p>
          <a:p>
            <a:r>
              <a:rPr lang="en-US" dirty="0" smtClean="0"/>
              <a:t> Investors </a:t>
            </a:r>
            <a:r>
              <a:rPr lang="en-US" dirty="0"/>
              <a:t>underreact to current </a:t>
            </a:r>
            <a:r>
              <a:rPr lang="en-US" dirty="0" smtClean="0"/>
              <a:t>profitability news. Under-reaction </a:t>
            </a:r>
            <a:r>
              <a:rPr lang="en-US" dirty="0"/>
              <a:t>is stronger among </a:t>
            </a:r>
            <a:r>
              <a:rPr lang="en-US" dirty="0" smtClean="0"/>
              <a:t>firms </a:t>
            </a:r>
            <a:r>
              <a:rPr lang="en-US" dirty="0"/>
              <a:t>with greater information uncertainty </a:t>
            </a:r>
            <a:r>
              <a:rPr lang="en-US" dirty="0" smtClean="0"/>
              <a:t>or more </a:t>
            </a:r>
            <a:r>
              <a:rPr lang="en-US" dirty="0"/>
              <a:t>severe limits to arbitrage</a:t>
            </a:r>
            <a:r>
              <a:rPr lang="en-US" dirty="0" smtClean="0"/>
              <a:t>.</a:t>
            </a:r>
            <a:endParaRPr lang="en-US" dirty="0"/>
          </a:p>
        </p:txBody>
      </p:sp>
      <p:sp>
        <p:nvSpPr>
          <p:cNvPr id="4" name="Title 3"/>
          <p:cNvSpPr txBox="1">
            <a:spLocks/>
          </p:cNvSpPr>
          <p:nvPr/>
        </p:nvSpPr>
        <p:spPr bwMode="auto">
          <a:xfrm>
            <a:off x="114300" y="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smtClean="0"/>
              <a:t>Other Factors: Profitability</a:t>
            </a:r>
            <a:br>
              <a:rPr lang="en-US" sz="2000" smtClean="0"/>
            </a:br>
            <a:endParaRPr lang="en-US" sz="2000" cap="small" dirty="0"/>
          </a:p>
        </p:txBody>
      </p:sp>
    </p:spTree>
    <p:extLst>
      <p:ext uri="{BB962C8B-B14F-4D97-AF65-F5344CB8AC3E}">
        <p14:creationId xmlns:p14="http://schemas.microsoft.com/office/powerpoint/2010/main" val="1920994471"/>
      </p:ext>
    </p:extLst>
  </p:cSld>
  <p:clrMapOvr>
    <a:masterClrMapping/>
  </p:clrMapOvr>
  <p:transition xmlns:p14="http://schemas.microsoft.com/office/powerpoint/2010/main" advTm="1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Other Factors: Profitability</a:t>
            </a:r>
            <a:r>
              <a:rPr lang="en-US" sz="2000" dirty="0"/>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pic>
        <p:nvPicPr>
          <p:cNvPr id="2" name="Picture 1"/>
          <p:cNvPicPr>
            <a:picLocks noChangeAspect="1"/>
          </p:cNvPicPr>
          <p:nvPr/>
        </p:nvPicPr>
        <p:blipFill>
          <a:blip r:embed="rId2"/>
          <a:stretch>
            <a:fillRect/>
          </a:stretch>
        </p:blipFill>
        <p:spPr>
          <a:xfrm>
            <a:off x="1371600" y="5372100"/>
            <a:ext cx="6743700" cy="1137764"/>
          </a:xfrm>
          <a:prstGeom prst="rect">
            <a:avLst/>
          </a:prstGeom>
        </p:spPr>
      </p:pic>
      <p:sp>
        <p:nvSpPr>
          <p:cNvPr id="4" name="Rectangle 3"/>
          <p:cNvSpPr/>
          <p:nvPr/>
        </p:nvSpPr>
        <p:spPr>
          <a:xfrm>
            <a:off x="114300" y="1371600"/>
            <a:ext cx="8801100" cy="3862596"/>
          </a:xfrm>
          <a:prstGeom prst="rect">
            <a:avLst/>
          </a:prstGeom>
        </p:spPr>
        <p:txBody>
          <a:bodyPr wrap="square">
            <a:spAutoFit/>
          </a:bodyPr>
          <a:lstStyle/>
          <a:p>
            <a:pPr marL="342900" indent="-342900">
              <a:spcBef>
                <a:spcPts val="600"/>
              </a:spcBef>
              <a:buClr>
                <a:srgbClr val="005566"/>
              </a:buClr>
              <a:buFont typeface="Wingdings" charset="2"/>
              <a:buChar char="Ø"/>
            </a:pPr>
            <a:r>
              <a:rPr lang="en-US" dirty="0"/>
              <a:t>Asset Turnover, ROE, Gross Margin</a:t>
            </a:r>
          </a:p>
          <a:p>
            <a:pPr marL="800100" lvl="1" indent="-342900">
              <a:spcBef>
                <a:spcPts val="600"/>
              </a:spcBef>
              <a:buClr>
                <a:srgbClr val="005566"/>
              </a:buClr>
              <a:buFont typeface="Wingdings" charset="2"/>
              <a:buChar char="§"/>
            </a:pPr>
            <a:r>
              <a:rPr lang="en-US" sz="1600" dirty="0" smtClean="0"/>
              <a:t>Asset </a:t>
            </a:r>
            <a:r>
              <a:rPr lang="en-US" sz="1600" dirty="0"/>
              <a:t>Turnover: measures how quickly companies turn over their inventory, most effective for retails;</a:t>
            </a:r>
          </a:p>
          <a:p>
            <a:pPr marL="800100" lvl="1" indent="-342900">
              <a:spcBef>
                <a:spcPts val="600"/>
              </a:spcBef>
              <a:buClr>
                <a:srgbClr val="005566"/>
              </a:buClr>
              <a:buFont typeface="Wingdings" charset="2"/>
              <a:buChar char="§"/>
            </a:pPr>
            <a:r>
              <a:rPr lang="en-US" sz="1600" dirty="0" smtClean="0"/>
              <a:t>ROE</a:t>
            </a:r>
            <a:r>
              <a:rPr lang="en-US" sz="1600" dirty="0"/>
              <a:t>: the profitability that ultimately matters to equity investors and the link between P/B to Earnings;</a:t>
            </a:r>
          </a:p>
          <a:p>
            <a:pPr marL="800100" lvl="1" indent="-342900">
              <a:spcBef>
                <a:spcPts val="600"/>
              </a:spcBef>
              <a:buClr>
                <a:srgbClr val="005566"/>
              </a:buClr>
              <a:buFont typeface="Wingdings" charset="2"/>
              <a:buChar char="§"/>
            </a:pPr>
            <a:r>
              <a:rPr lang="en-US" sz="1600" dirty="0" smtClean="0"/>
              <a:t>Gross </a:t>
            </a:r>
            <a:r>
              <a:rPr lang="en-US" sz="1600" dirty="0"/>
              <a:t>Margin: pricing power measure; Apple vs. Nokia;</a:t>
            </a:r>
          </a:p>
          <a:p>
            <a:pPr marL="800100" lvl="1" indent="-342900">
              <a:spcBef>
                <a:spcPts val="600"/>
              </a:spcBef>
              <a:buClr>
                <a:srgbClr val="005566"/>
              </a:buClr>
              <a:buFont typeface="Wingdings" charset="2"/>
              <a:buChar char="§"/>
            </a:pPr>
            <a:r>
              <a:rPr lang="en-US" sz="1600" dirty="0" smtClean="0"/>
              <a:t>Not </a:t>
            </a:r>
            <a:r>
              <a:rPr lang="en-US" sz="1600" dirty="0"/>
              <a:t>applicable to all sectors: gross margin ill-defined for financial firms</a:t>
            </a:r>
            <a:r>
              <a:rPr lang="en-US" sz="1600" dirty="0" smtClean="0"/>
              <a:t>;</a:t>
            </a:r>
          </a:p>
          <a:p>
            <a:pPr marL="342900" indent="-342900">
              <a:spcBef>
                <a:spcPts val="600"/>
              </a:spcBef>
              <a:buClr>
                <a:srgbClr val="005566"/>
              </a:buClr>
              <a:buFont typeface="Wingdings" charset="2"/>
              <a:buChar char="Ø"/>
            </a:pPr>
            <a:r>
              <a:rPr lang="en-US" dirty="0" smtClean="0"/>
              <a:t>Effectiveness</a:t>
            </a:r>
            <a:endParaRPr lang="en-US" dirty="0"/>
          </a:p>
          <a:p>
            <a:pPr marL="800100" lvl="1" indent="-342900">
              <a:spcBef>
                <a:spcPts val="600"/>
              </a:spcBef>
              <a:buClr>
                <a:srgbClr val="005566"/>
              </a:buClr>
              <a:buFont typeface="Wingdings" charset="2"/>
              <a:buChar char="§"/>
            </a:pPr>
            <a:r>
              <a:rPr lang="en-US" sz="1600" dirty="0" smtClean="0"/>
              <a:t>Annual </a:t>
            </a:r>
            <a:r>
              <a:rPr lang="en-US" sz="1600" dirty="0"/>
              <a:t>Excess Return: 3.9%</a:t>
            </a:r>
          </a:p>
          <a:p>
            <a:pPr marL="800100" lvl="1" indent="-342900">
              <a:spcBef>
                <a:spcPts val="600"/>
              </a:spcBef>
              <a:buClr>
                <a:srgbClr val="005566"/>
              </a:buClr>
              <a:buFont typeface="Wingdings" charset="2"/>
              <a:buChar char="§"/>
            </a:pPr>
            <a:r>
              <a:rPr lang="en-US" sz="1600" dirty="0" smtClean="0"/>
              <a:t>Tracking </a:t>
            </a:r>
            <a:r>
              <a:rPr lang="en-US" sz="1600" dirty="0"/>
              <a:t>Error: 4.6%</a:t>
            </a:r>
          </a:p>
          <a:p>
            <a:pPr marL="800100" lvl="1" indent="-342900">
              <a:spcBef>
                <a:spcPts val="600"/>
              </a:spcBef>
              <a:buClr>
                <a:srgbClr val="005566"/>
              </a:buClr>
              <a:buFont typeface="Wingdings" charset="2"/>
              <a:buChar char="§"/>
            </a:pPr>
            <a:r>
              <a:rPr lang="en-US" sz="1600" dirty="0" smtClean="0"/>
              <a:t>Information </a:t>
            </a:r>
            <a:r>
              <a:rPr lang="en-US" sz="1600" dirty="0"/>
              <a:t>Ratio: </a:t>
            </a:r>
            <a:r>
              <a:rPr lang="en-US" sz="1600" dirty="0" smtClean="0"/>
              <a:t>0.8</a:t>
            </a:r>
          </a:p>
          <a:p>
            <a:pPr marL="800100" lvl="1" indent="-342900">
              <a:spcBef>
                <a:spcPts val="600"/>
              </a:spcBef>
              <a:buClr>
                <a:srgbClr val="005566"/>
              </a:buClr>
              <a:buFont typeface="Wingdings" charset="2"/>
              <a:buChar char="§"/>
            </a:pPr>
            <a:r>
              <a:rPr lang="en-US" sz="1600" dirty="0" smtClean="0"/>
              <a:t>Cyclicality</a:t>
            </a:r>
            <a:r>
              <a:rPr lang="en-US" sz="1600" dirty="0"/>
              <a:t>: best strategy during early phase of recession</a:t>
            </a:r>
          </a:p>
        </p:txBody>
      </p:sp>
    </p:spTree>
    <p:extLst>
      <p:ext uri="{BB962C8B-B14F-4D97-AF65-F5344CB8AC3E}">
        <p14:creationId xmlns:p14="http://schemas.microsoft.com/office/powerpoint/2010/main" val="2028103334"/>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Other Factors: Profitability</a:t>
            </a:r>
            <a:r>
              <a:rPr lang="en-US" sz="2000" dirty="0"/>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pic>
        <p:nvPicPr>
          <p:cNvPr id="2" name="Picture 1"/>
          <p:cNvPicPr>
            <a:picLocks noChangeAspect="1"/>
          </p:cNvPicPr>
          <p:nvPr/>
        </p:nvPicPr>
        <p:blipFill>
          <a:blip r:embed="rId2"/>
          <a:stretch>
            <a:fillRect/>
          </a:stretch>
        </p:blipFill>
        <p:spPr>
          <a:xfrm>
            <a:off x="1146625" y="1298417"/>
            <a:ext cx="6397176" cy="5226493"/>
          </a:xfrm>
          <a:prstGeom prst="rect">
            <a:avLst/>
          </a:prstGeom>
        </p:spPr>
      </p:pic>
    </p:spTree>
    <p:extLst>
      <p:ext uri="{BB962C8B-B14F-4D97-AF65-F5344CB8AC3E}">
        <p14:creationId xmlns:p14="http://schemas.microsoft.com/office/powerpoint/2010/main" val="3997272986"/>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Other Factors: Quality</a:t>
            </a:r>
            <a:r>
              <a:rPr lang="en-US" sz="2000" dirty="0"/>
              <a:t/>
            </a:r>
            <a:br>
              <a:rPr lang="en-US" sz="2000" dirty="0"/>
            </a:br>
            <a:endParaRPr lang="en-US" sz="2000" cap="small" dirty="0"/>
          </a:p>
        </p:txBody>
      </p:sp>
      <p:sp>
        <p:nvSpPr>
          <p:cNvPr id="6" name="Title 3"/>
          <p:cNvSpPr txBox="1">
            <a:spLocks/>
          </p:cNvSpPr>
          <p:nvPr/>
        </p:nvSpPr>
        <p:spPr bwMode="auto">
          <a:xfrm>
            <a:off x="9071"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sp>
        <p:nvSpPr>
          <p:cNvPr id="4" name="Rectangle 3"/>
          <p:cNvSpPr/>
          <p:nvPr/>
        </p:nvSpPr>
        <p:spPr>
          <a:xfrm>
            <a:off x="114300" y="1257300"/>
            <a:ext cx="8801100" cy="5109092"/>
          </a:xfrm>
          <a:prstGeom prst="rect">
            <a:avLst/>
          </a:prstGeom>
        </p:spPr>
        <p:txBody>
          <a:bodyPr wrap="square">
            <a:spAutoFit/>
          </a:bodyPr>
          <a:lstStyle/>
          <a:p>
            <a:pPr marL="342900" indent="-342900">
              <a:spcBef>
                <a:spcPts val="600"/>
              </a:spcBef>
              <a:buClr>
                <a:srgbClr val="005566"/>
              </a:buClr>
              <a:buFont typeface="Wingdings" charset="2"/>
              <a:buChar char="Ø"/>
            </a:pPr>
            <a:r>
              <a:rPr lang="en-US" sz="1800" dirty="0" smtClean="0"/>
              <a:t>Accruals, Change </a:t>
            </a:r>
            <a:r>
              <a:rPr lang="en-US" sz="1800" dirty="0"/>
              <a:t>in Working Capital, Tax </a:t>
            </a:r>
            <a:r>
              <a:rPr lang="en-US" sz="1800" dirty="0" smtClean="0"/>
              <a:t>Paid</a:t>
            </a:r>
          </a:p>
          <a:p>
            <a:pPr marL="342900" indent="-342900">
              <a:spcBef>
                <a:spcPts val="600"/>
              </a:spcBef>
              <a:buClr>
                <a:srgbClr val="005566"/>
              </a:buClr>
              <a:buFont typeface="Wingdings" charset="2"/>
              <a:buChar char="Ø"/>
            </a:pPr>
            <a:r>
              <a:rPr lang="en-US" sz="1800" dirty="0" smtClean="0"/>
              <a:t>“Quality” typically mean “quality of earning”. It is straightforward to price earnings in cash. </a:t>
            </a:r>
            <a:r>
              <a:rPr lang="en-US" sz="1800" u="sng" dirty="0" smtClean="0"/>
              <a:t>Projected</a:t>
            </a:r>
            <a:r>
              <a:rPr lang="en-US" sz="1800" dirty="0" smtClean="0"/>
              <a:t> future earnings in the form of unsold inventory, receivables (e.g. bad balance sheets) may need to be discounted</a:t>
            </a:r>
          </a:p>
          <a:p>
            <a:pPr marL="342900" indent="-342900">
              <a:spcBef>
                <a:spcPts val="600"/>
              </a:spcBef>
              <a:buClr>
                <a:srgbClr val="005566"/>
              </a:buClr>
              <a:buFont typeface="Wingdings" charset="2"/>
              <a:buChar char="Ø"/>
            </a:pPr>
            <a:r>
              <a:rPr lang="en-US" sz="1800" dirty="0" smtClean="0"/>
              <a:t>Sloan (1996) showed that analysts are fixated on total earnings, e.g. they do not discount low-quality earnings, and these companies underperform their peers over 2-3 years horizon.</a:t>
            </a:r>
          </a:p>
          <a:p>
            <a:pPr marL="342900" indent="-342900">
              <a:spcBef>
                <a:spcPts val="600"/>
              </a:spcBef>
              <a:buClr>
                <a:srgbClr val="005566"/>
              </a:buClr>
              <a:buFont typeface="Wingdings" charset="2"/>
              <a:buChar char="Ø"/>
            </a:pPr>
            <a:r>
              <a:rPr lang="en-US" sz="1800" dirty="0" smtClean="0"/>
              <a:t>Case in point: prior to mid-2007 banking industry reporting strong profits based on the projection of bad loans being repaid. High earnings encouraged to issue more and more loans … until this bubble burst. Yet missing the run-up in financials during 2003-07 could have been catastrophic for money managers.</a:t>
            </a:r>
          </a:p>
          <a:p>
            <a:pPr marL="342900" indent="-342900">
              <a:spcBef>
                <a:spcPts val="600"/>
              </a:spcBef>
              <a:buClr>
                <a:srgbClr val="005566"/>
              </a:buClr>
              <a:buFont typeface="Wingdings" charset="2"/>
              <a:buChar char="Ø"/>
            </a:pPr>
            <a:r>
              <a:rPr lang="en-US" sz="1800" dirty="0" smtClean="0"/>
              <a:t>Explanations:</a:t>
            </a:r>
          </a:p>
          <a:p>
            <a:pPr marL="800100" lvl="1" indent="-342900">
              <a:spcBef>
                <a:spcPts val="600"/>
              </a:spcBef>
              <a:buClr>
                <a:srgbClr val="005566"/>
              </a:buClr>
              <a:buFont typeface="Wingdings" charset="2"/>
              <a:buChar char="Ø"/>
            </a:pPr>
            <a:r>
              <a:rPr lang="en-US" sz="1600" dirty="0" smtClean="0"/>
              <a:t>Growth-related: high accruals identify “glamour” stocks with the high management projection for future growth. Extreme projections tend to be overly optimistic (see also Economist “Drop the Pops”</a:t>
            </a:r>
            <a:r>
              <a:rPr lang="en-US" sz="1600" dirty="0"/>
              <a:t>, "</a:t>
            </a:r>
            <a:r>
              <a:rPr lang="en-US" sz="1600" dirty="0">
                <a:hlinkClick r:id="rId2"/>
              </a:rPr>
              <a:t>Dimensions of Popularity</a:t>
            </a:r>
            <a:r>
              <a:rPr lang="en-US" sz="1600" dirty="0"/>
              <a:t>", </a:t>
            </a:r>
            <a:r>
              <a:rPr lang="en-US" sz="1600" dirty="0" smtClean="0"/>
              <a:t>by Ibbotson, </a:t>
            </a:r>
            <a:r>
              <a:rPr lang="en-US" sz="1600" dirty="0" err="1" smtClean="0"/>
              <a:t>Idzorek</a:t>
            </a:r>
            <a:r>
              <a:rPr lang="en-US" sz="1600" dirty="0" smtClean="0"/>
              <a:t>)</a:t>
            </a:r>
          </a:p>
          <a:p>
            <a:pPr marL="800100" lvl="1" indent="-342900">
              <a:spcBef>
                <a:spcPts val="600"/>
              </a:spcBef>
              <a:buClr>
                <a:srgbClr val="005566"/>
              </a:buClr>
              <a:buFont typeface="Wingdings" charset="2"/>
              <a:buChar char="Ø"/>
            </a:pPr>
            <a:r>
              <a:rPr lang="en-US" sz="1600" dirty="0" smtClean="0"/>
              <a:t>Changes in earnings have high autocorrelation (momentum)… There is an incentive for management to manipulate earnings through accrual components….</a:t>
            </a:r>
          </a:p>
        </p:txBody>
      </p:sp>
    </p:spTree>
    <p:extLst>
      <p:ext uri="{BB962C8B-B14F-4D97-AF65-F5344CB8AC3E}">
        <p14:creationId xmlns:p14="http://schemas.microsoft.com/office/powerpoint/2010/main" val="648644329"/>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57300"/>
            <a:ext cx="7543800" cy="4308872"/>
          </a:xfrm>
          <a:prstGeom prst="rect">
            <a:avLst/>
          </a:prstGeom>
        </p:spPr>
        <p:txBody>
          <a:bodyPr wrap="square">
            <a:spAutoFit/>
          </a:bodyPr>
          <a:lstStyle/>
          <a:p>
            <a:pPr marL="342900" indent="-342900">
              <a:spcBef>
                <a:spcPts val="600"/>
              </a:spcBef>
              <a:buClr>
                <a:srgbClr val="005566"/>
              </a:buClr>
              <a:buFont typeface="Wingdings" charset="2"/>
              <a:buChar char="Ø"/>
            </a:pPr>
            <a:r>
              <a:rPr lang="en-US" sz="1800" dirty="0" smtClean="0"/>
              <a:t>Types</a:t>
            </a:r>
            <a:r>
              <a:rPr lang="en-US" sz="1800" dirty="0"/>
              <a:t>:</a:t>
            </a:r>
          </a:p>
          <a:p>
            <a:pPr marL="800100" lvl="1" indent="-342900">
              <a:spcBef>
                <a:spcPts val="600"/>
              </a:spcBef>
              <a:buClr>
                <a:srgbClr val="005566"/>
              </a:buClr>
              <a:buFont typeface="Wingdings" charset="2"/>
              <a:buChar char="§"/>
            </a:pPr>
            <a:r>
              <a:rPr lang="en-US" sz="1400" dirty="0"/>
              <a:t>Change in Working Capital: increasing working capital needs suggest increasing</a:t>
            </a:r>
          </a:p>
          <a:p>
            <a:pPr marL="1257300" lvl="2" indent="-342900">
              <a:spcBef>
                <a:spcPts val="600"/>
              </a:spcBef>
              <a:buClr>
                <a:srgbClr val="005566"/>
              </a:buClr>
              <a:buFont typeface="+mj-lt"/>
              <a:buAutoNum type="arabicPeriod"/>
            </a:pPr>
            <a:r>
              <a:rPr lang="en-US" sz="1400" dirty="0"/>
              <a:t>Chance of receivable/inventory write-downs;</a:t>
            </a:r>
          </a:p>
          <a:p>
            <a:pPr marL="1257300" lvl="2" indent="-342900">
              <a:spcBef>
                <a:spcPts val="600"/>
              </a:spcBef>
              <a:buClr>
                <a:srgbClr val="005566"/>
              </a:buClr>
              <a:buFont typeface="+mj-lt"/>
              <a:buAutoNum type="arabicPeriod"/>
            </a:pPr>
            <a:r>
              <a:rPr lang="en-US" sz="1400" dirty="0"/>
              <a:t>Financing cost associated</a:t>
            </a:r>
          </a:p>
          <a:p>
            <a:pPr marL="800100" lvl="1" indent="-342900">
              <a:spcBef>
                <a:spcPts val="600"/>
              </a:spcBef>
              <a:buClr>
                <a:srgbClr val="005566"/>
              </a:buClr>
              <a:buFont typeface="Wingdings" charset="2"/>
              <a:buChar char="§"/>
            </a:pPr>
            <a:r>
              <a:rPr lang="en-US" sz="1400" dirty="0"/>
              <a:t>Tax Paid vs. Tax Reported</a:t>
            </a:r>
          </a:p>
          <a:p>
            <a:pPr marL="1257300" lvl="2" indent="-342900">
              <a:spcBef>
                <a:spcPts val="600"/>
              </a:spcBef>
              <a:buClr>
                <a:srgbClr val="005566"/>
              </a:buClr>
              <a:buFont typeface="+mj-lt"/>
              <a:buAutoNum type="arabicPeriod"/>
            </a:pPr>
            <a:r>
              <a:rPr lang="en-US" sz="1400" dirty="0"/>
              <a:t>Difference in tax item on income statements vs. cash flow statements</a:t>
            </a:r>
          </a:p>
          <a:p>
            <a:pPr marL="1257300" lvl="2" indent="-342900">
              <a:spcBef>
                <a:spcPts val="600"/>
              </a:spcBef>
              <a:buClr>
                <a:srgbClr val="005566"/>
              </a:buClr>
              <a:buFont typeface="+mj-lt"/>
              <a:buAutoNum type="arabicPeriod"/>
            </a:pPr>
            <a:r>
              <a:rPr lang="en-US" sz="1400" dirty="0"/>
              <a:t>Under-payment of taxes, even if legitimate, suggest future reversal -&gt; low quality earnings</a:t>
            </a:r>
          </a:p>
          <a:p>
            <a:pPr marL="800100" lvl="1" indent="-342900">
              <a:spcBef>
                <a:spcPts val="600"/>
              </a:spcBef>
              <a:buClr>
                <a:srgbClr val="005566"/>
              </a:buClr>
              <a:buFont typeface="Wingdings" charset="2"/>
              <a:buChar char="§"/>
            </a:pPr>
            <a:r>
              <a:rPr lang="en-US" sz="1400" dirty="0"/>
              <a:t>Not applicable to all sectors: working capital ill-defined for financial firms;</a:t>
            </a:r>
          </a:p>
          <a:p>
            <a:pPr marL="342900" indent="-342900">
              <a:spcBef>
                <a:spcPts val="600"/>
              </a:spcBef>
              <a:buClr>
                <a:srgbClr val="005566"/>
              </a:buClr>
              <a:buFont typeface="Wingdings" charset="2"/>
              <a:buChar char="Ø"/>
            </a:pPr>
            <a:r>
              <a:rPr lang="en-US" sz="1800" dirty="0" smtClean="0"/>
              <a:t>Effectiveness</a:t>
            </a:r>
            <a:endParaRPr lang="en-US" sz="1800" dirty="0"/>
          </a:p>
          <a:p>
            <a:pPr marL="800100" lvl="1" indent="-342900">
              <a:spcBef>
                <a:spcPts val="600"/>
              </a:spcBef>
              <a:buClr>
                <a:srgbClr val="005566"/>
              </a:buClr>
              <a:buFont typeface="Wingdings" charset="2"/>
              <a:buChar char="§"/>
            </a:pPr>
            <a:r>
              <a:rPr lang="en-US" sz="1400" dirty="0"/>
              <a:t>Annual Excess Return: 4%</a:t>
            </a:r>
          </a:p>
          <a:p>
            <a:pPr marL="800100" lvl="1" indent="-342900">
              <a:spcBef>
                <a:spcPts val="600"/>
              </a:spcBef>
              <a:buClr>
                <a:srgbClr val="005566"/>
              </a:buClr>
              <a:buFont typeface="Wingdings" charset="2"/>
              <a:buChar char="§"/>
            </a:pPr>
            <a:r>
              <a:rPr lang="en-US" sz="1400" dirty="0"/>
              <a:t>Tracking Error: 6%</a:t>
            </a:r>
          </a:p>
          <a:p>
            <a:pPr marL="800100" lvl="1" indent="-342900">
              <a:spcBef>
                <a:spcPts val="600"/>
              </a:spcBef>
              <a:buClr>
                <a:srgbClr val="005566"/>
              </a:buClr>
              <a:buFont typeface="Wingdings" charset="2"/>
              <a:buChar char="§"/>
            </a:pPr>
            <a:r>
              <a:rPr lang="en-US" sz="1400" dirty="0"/>
              <a:t>Information Ratio: 0.7</a:t>
            </a:r>
          </a:p>
          <a:p>
            <a:pPr marL="800100" lvl="1" indent="-342900">
              <a:spcBef>
                <a:spcPts val="600"/>
              </a:spcBef>
              <a:buClr>
                <a:srgbClr val="005566"/>
              </a:buClr>
              <a:buFont typeface="Wingdings" charset="2"/>
              <a:buChar char="§"/>
            </a:pPr>
            <a:r>
              <a:rPr lang="en-US" sz="1400" dirty="0"/>
              <a:t>Cyclicality: best strategy during early phase of recession</a:t>
            </a:r>
          </a:p>
        </p:txBody>
      </p:sp>
      <p:pic>
        <p:nvPicPr>
          <p:cNvPr id="4" name="Picture 3"/>
          <p:cNvPicPr>
            <a:picLocks noChangeAspect="1"/>
          </p:cNvPicPr>
          <p:nvPr/>
        </p:nvPicPr>
        <p:blipFill>
          <a:blip r:embed="rId3"/>
          <a:stretch>
            <a:fillRect/>
          </a:stretch>
        </p:blipFill>
        <p:spPr>
          <a:xfrm>
            <a:off x="1828800" y="5372100"/>
            <a:ext cx="4839979" cy="1066800"/>
          </a:xfrm>
          <a:prstGeom prst="rect">
            <a:avLst/>
          </a:prstGeom>
        </p:spPr>
      </p:pic>
      <p:sp>
        <p:nvSpPr>
          <p:cNvPr id="5" name="Title 3"/>
          <p:cNvSpPr txBox="1">
            <a:spLocks/>
          </p:cNvSpPr>
          <p:nvPr/>
        </p:nvSpPr>
        <p:spPr bwMode="auto">
          <a:xfrm>
            <a:off x="114300" y="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smtClean="0"/>
              <a:t>Other Factors: Quality</a:t>
            </a:r>
            <a:br>
              <a:rPr lang="en-US" sz="2000" smtClean="0"/>
            </a:br>
            <a:endParaRPr lang="en-US" sz="2000" cap="small" dirty="0"/>
          </a:p>
        </p:txBody>
      </p:sp>
    </p:spTree>
    <p:extLst>
      <p:ext uri="{BB962C8B-B14F-4D97-AF65-F5344CB8AC3E}">
        <p14:creationId xmlns:p14="http://schemas.microsoft.com/office/powerpoint/2010/main" val="3933967873"/>
      </p:ext>
    </p:extLst>
  </p:cSld>
  <p:clrMapOvr>
    <a:masterClrMapping/>
  </p:clrMapOvr>
  <p:transition xmlns:p14="http://schemas.microsoft.com/office/powerpoint/2010/main" advTm="1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Other Factors: Quality</a:t>
            </a:r>
            <a:r>
              <a:rPr lang="en-US" sz="2000" dirty="0"/>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pic>
        <p:nvPicPr>
          <p:cNvPr id="3" name="Picture 2"/>
          <p:cNvPicPr>
            <a:picLocks noChangeAspect="1"/>
          </p:cNvPicPr>
          <p:nvPr/>
        </p:nvPicPr>
        <p:blipFill>
          <a:blip r:embed="rId2"/>
          <a:stretch>
            <a:fillRect/>
          </a:stretch>
        </p:blipFill>
        <p:spPr>
          <a:xfrm>
            <a:off x="1347909" y="1257300"/>
            <a:ext cx="6347598" cy="5257800"/>
          </a:xfrm>
          <a:prstGeom prst="rect">
            <a:avLst/>
          </a:prstGeom>
        </p:spPr>
      </p:pic>
    </p:spTree>
    <p:extLst>
      <p:ext uri="{BB962C8B-B14F-4D97-AF65-F5344CB8AC3E}">
        <p14:creationId xmlns:p14="http://schemas.microsoft.com/office/powerpoint/2010/main" val="3686028719"/>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Other Factors: Capital Use</a:t>
            </a:r>
            <a:r>
              <a:rPr lang="en-US" sz="2000" dirty="0"/>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sp>
        <p:nvSpPr>
          <p:cNvPr id="2" name="Rectangle 1"/>
          <p:cNvSpPr/>
          <p:nvPr/>
        </p:nvSpPr>
        <p:spPr>
          <a:xfrm>
            <a:off x="228600" y="1257300"/>
            <a:ext cx="8915400" cy="4185761"/>
          </a:xfrm>
          <a:prstGeom prst="rect">
            <a:avLst/>
          </a:prstGeom>
        </p:spPr>
        <p:txBody>
          <a:bodyPr wrap="square">
            <a:spAutoFit/>
          </a:bodyPr>
          <a:lstStyle/>
          <a:p>
            <a:pPr marL="342900" lvl="1" indent="-342900">
              <a:spcBef>
                <a:spcPts val="600"/>
              </a:spcBef>
              <a:buClr>
                <a:srgbClr val="005566"/>
              </a:buClr>
              <a:buFont typeface="Wingdings" charset="2"/>
              <a:buChar char="Ø"/>
            </a:pPr>
            <a:r>
              <a:rPr lang="en-US" sz="1600" dirty="0" smtClean="0"/>
              <a:t>Dividends Paid, Share Buyback – defensive strategy</a:t>
            </a:r>
            <a:r>
              <a:rPr lang="en-US" sz="1600" dirty="0"/>
              <a:t>. </a:t>
            </a:r>
            <a:endParaRPr lang="en-US" sz="1600" dirty="0" smtClean="0"/>
          </a:p>
          <a:p>
            <a:pPr marL="800100" lvl="2" indent="-342900">
              <a:spcBef>
                <a:spcPts val="600"/>
              </a:spcBef>
              <a:buClr>
                <a:srgbClr val="005566"/>
              </a:buClr>
              <a:buFont typeface="Wingdings" charset="2"/>
              <a:buChar char="§"/>
            </a:pPr>
            <a:r>
              <a:rPr lang="en-US" sz="1600" dirty="0"/>
              <a:t>A</a:t>
            </a:r>
            <a:r>
              <a:rPr lang="en-US" sz="1600" dirty="0" smtClean="0"/>
              <a:t> </a:t>
            </a:r>
            <a:r>
              <a:rPr lang="en-US" sz="1600" dirty="0"/>
              <a:t>measure of shareholder </a:t>
            </a:r>
            <a:r>
              <a:rPr lang="en-US" sz="1600" dirty="0" smtClean="0"/>
              <a:t>friendliness or lack </a:t>
            </a:r>
            <a:r>
              <a:rPr lang="en-US" sz="1600" dirty="0"/>
              <a:t>of growth </a:t>
            </a:r>
            <a:r>
              <a:rPr lang="en-US" sz="1600" dirty="0" smtClean="0"/>
              <a:t>prospect?</a:t>
            </a:r>
            <a:endParaRPr lang="en-US" sz="1600" dirty="0"/>
          </a:p>
          <a:p>
            <a:pPr marL="342900" indent="-342900">
              <a:spcBef>
                <a:spcPts val="600"/>
              </a:spcBef>
              <a:buClr>
                <a:srgbClr val="005566"/>
              </a:buClr>
              <a:buFont typeface="Wingdings" charset="2"/>
              <a:buChar char="Ø"/>
            </a:pPr>
            <a:r>
              <a:rPr lang="en-US" sz="1600" dirty="0" smtClean="0"/>
              <a:t>Net </a:t>
            </a:r>
            <a:r>
              <a:rPr lang="en-US" sz="1600" dirty="0"/>
              <a:t>External Financing (Bradshaw, Richardson, </a:t>
            </a:r>
            <a:r>
              <a:rPr lang="en-US" sz="1600" dirty="0" smtClean="0"/>
              <a:t>Sloan: 2006</a:t>
            </a:r>
            <a:r>
              <a:rPr lang="en-US" sz="1600" dirty="0"/>
              <a:t>) =</a:t>
            </a:r>
          </a:p>
          <a:p>
            <a:pPr lvl="1">
              <a:spcBef>
                <a:spcPts val="600"/>
              </a:spcBef>
              <a:buClr>
                <a:srgbClr val="005566"/>
              </a:buClr>
            </a:pPr>
            <a:r>
              <a:rPr lang="en-US" sz="1400" dirty="0"/>
              <a:t>Sale or purchase of common &amp; pref. stocks </a:t>
            </a:r>
            <a:r>
              <a:rPr lang="en-US" sz="1400" dirty="0" smtClean="0"/>
              <a:t>- cash </a:t>
            </a:r>
            <a:r>
              <a:rPr lang="en-US" sz="1400" dirty="0"/>
              <a:t>dividends + net cash from </a:t>
            </a:r>
            <a:r>
              <a:rPr lang="en-US" sz="1400" dirty="0" smtClean="0"/>
              <a:t>issuance/retirement </a:t>
            </a:r>
            <a:r>
              <a:rPr lang="en-US" sz="1400" dirty="0"/>
              <a:t>of </a:t>
            </a:r>
            <a:r>
              <a:rPr lang="en-US" sz="1400" dirty="0" smtClean="0"/>
              <a:t>debt</a:t>
            </a:r>
          </a:p>
          <a:p>
            <a:pPr marL="742950" lvl="1" indent="-285750">
              <a:spcBef>
                <a:spcPts val="600"/>
              </a:spcBef>
              <a:buClr>
                <a:srgbClr val="005566"/>
              </a:buClr>
              <a:buFont typeface="Wingdings" charset="2"/>
              <a:buChar char="§"/>
            </a:pPr>
            <a:r>
              <a:rPr lang="en-US" sz="1400" dirty="0" smtClean="0"/>
              <a:t>Sell top </a:t>
            </a:r>
            <a:r>
              <a:rPr lang="en-US" sz="1400" dirty="0" err="1" smtClean="0"/>
              <a:t>decile</a:t>
            </a:r>
            <a:r>
              <a:rPr lang="en-US" sz="1400" dirty="0"/>
              <a:t> </a:t>
            </a:r>
            <a:r>
              <a:rPr lang="en-US" sz="1400" dirty="0" smtClean="0"/>
              <a:t>of cash inflows (issuers), buy top </a:t>
            </a:r>
            <a:r>
              <a:rPr lang="en-US" sz="1400" dirty="0" err="1" smtClean="0"/>
              <a:t>decile</a:t>
            </a:r>
            <a:r>
              <a:rPr lang="en-US" sz="1400" dirty="0" smtClean="0"/>
              <a:t> of cash outflows (</a:t>
            </a:r>
            <a:r>
              <a:rPr lang="en-US" sz="1400" dirty="0" err="1" smtClean="0"/>
              <a:t>repurchasers</a:t>
            </a:r>
            <a:r>
              <a:rPr lang="en-US" sz="1400" dirty="0" smtClean="0"/>
              <a:t>)</a:t>
            </a:r>
          </a:p>
          <a:p>
            <a:pPr marL="285750" indent="-285750">
              <a:spcBef>
                <a:spcPts val="600"/>
              </a:spcBef>
              <a:buClr>
                <a:srgbClr val="005566"/>
              </a:buClr>
              <a:buFont typeface="Wingdings" charset="2"/>
              <a:buChar char="Ø"/>
            </a:pPr>
            <a:r>
              <a:rPr lang="en-US" sz="1600" dirty="0" smtClean="0"/>
              <a:t>Explanations</a:t>
            </a:r>
          </a:p>
          <a:p>
            <a:pPr marL="742950" lvl="1" indent="-285750">
              <a:spcBef>
                <a:spcPts val="600"/>
              </a:spcBef>
              <a:buClr>
                <a:srgbClr val="005566"/>
              </a:buClr>
              <a:buFont typeface="Wingdings" charset="2"/>
              <a:buChar char="§"/>
            </a:pPr>
            <a:r>
              <a:rPr lang="en-US" sz="1400" dirty="0" smtClean="0"/>
              <a:t>Operating cash flows = net income – accruals. High accruals firms more frequently have higher amount of external financing (IPOs &amp; secondary offerings, M&amp;A, restructurings, etc.)</a:t>
            </a:r>
          </a:p>
          <a:p>
            <a:pPr marL="742950" lvl="1" indent="-285750">
              <a:spcBef>
                <a:spcPts val="600"/>
              </a:spcBef>
              <a:buClr>
                <a:srgbClr val="005566"/>
              </a:buClr>
              <a:buFont typeface="Wingdings" charset="2"/>
              <a:buChar char="§"/>
            </a:pPr>
            <a:r>
              <a:rPr lang="en-US" sz="1400" dirty="0"/>
              <a:t>Firms time their activities to exploit temporary </a:t>
            </a:r>
            <a:r>
              <a:rPr lang="en-US" sz="1400" dirty="0" err="1"/>
              <a:t>misvaluations</a:t>
            </a:r>
            <a:r>
              <a:rPr lang="en-US" sz="1400" dirty="0"/>
              <a:t> of firm’s </a:t>
            </a:r>
            <a:r>
              <a:rPr lang="en-US" sz="1400" dirty="0" smtClean="0"/>
              <a:t>securities</a:t>
            </a:r>
            <a:endParaRPr lang="en-US" sz="1400" dirty="0"/>
          </a:p>
          <a:p>
            <a:pPr marL="342900" indent="-342900">
              <a:spcBef>
                <a:spcPts val="600"/>
              </a:spcBef>
              <a:buClr>
                <a:srgbClr val="005566"/>
              </a:buClr>
              <a:buFont typeface="Wingdings" charset="2"/>
              <a:buChar char="Ø"/>
            </a:pPr>
            <a:r>
              <a:rPr lang="en-US" sz="1600" dirty="0" smtClean="0"/>
              <a:t>Effectiveness</a:t>
            </a:r>
            <a:endParaRPr lang="en-US" sz="1600" dirty="0"/>
          </a:p>
          <a:p>
            <a:pPr marL="800100" lvl="1" indent="-342900">
              <a:spcBef>
                <a:spcPts val="600"/>
              </a:spcBef>
              <a:buClr>
                <a:srgbClr val="005566"/>
              </a:buClr>
              <a:buFont typeface="Wingdings" charset="2"/>
              <a:buChar char="§"/>
            </a:pPr>
            <a:r>
              <a:rPr lang="en-US" sz="1400" dirty="0" smtClean="0"/>
              <a:t>Annual </a:t>
            </a:r>
            <a:r>
              <a:rPr lang="en-US" sz="1400" dirty="0"/>
              <a:t>Excess Return: 5%</a:t>
            </a:r>
          </a:p>
          <a:p>
            <a:pPr marL="800100" lvl="1" indent="-342900">
              <a:spcBef>
                <a:spcPts val="600"/>
              </a:spcBef>
              <a:buClr>
                <a:srgbClr val="005566"/>
              </a:buClr>
              <a:buFont typeface="Wingdings" charset="2"/>
              <a:buChar char="§"/>
            </a:pPr>
            <a:r>
              <a:rPr lang="en-US" sz="1400" dirty="0" smtClean="0"/>
              <a:t>Tracking </a:t>
            </a:r>
            <a:r>
              <a:rPr lang="en-US" sz="1400" dirty="0"/>
              <a:t>Error: 5%</a:t>
            </a:r>
          </a:p>
          <a:p>
            <a:pPr marL="800100" lvl="1" indent="-342900">
              <a:spcBef>
                <a:spcPts val="600"/>
              </a:spcBef>
              <a:buClr>
                <a:srgbClr val="005566"/>
              </a:buClr>
              <a:buFont typeface="Wingdings" charset="2"/>
              <a:buChar char="§"/>
            </a:pPr>
            <a:r>
              <a:rPr lang="en-US" sz="1400" dirty="0" smtClean="0"/>
              <a:t>Information </a:t>
            </a:r>
            <a:r>
              <a:rPr lang="en-US" sz="1400" dirty="0"/>
              <a:t>Ratio: </a:t>
            </a:r>
            <a:r>
              <a:rPr lang="en-US" sz="1400" dirty="0" smtClean="0"/>
              <a:t>1.0</a:t>
            </a:r>
          </a:p>
          <a:p>
            <a:pPr marL="800100" lvl="1" indent="-342900">
              <a:spcBef>
                <a:spcPts val="600"/>
              </a:spcBef>
              <a:buClr>
                <a:srgbClr val="005566"/>
              </a:buClr>
              <a:buFont typeface="Wingdings" charset="2"/>
              <a:buChar char="§"/>
            </a:pPr>
            <a:r>
              <a:rPr lang="en-US" sz="1400" dirty="0" smtClean="0"/>
              <a:t>Cyclicality</a:t>
            </a:r>
            <a:r>
              <a:rPr lang="en-US" sz="1400" dirty="0"/>
              <a:t>: skewed by recent experience</a:t>
            </a:r>
          </a:p>
        </p:txBody>
      </p:sp>
      <p:pic>
        <p:nvPicPr>
          <p:cNvPr id="4" name="Picture 3"/>
          <p:cNvPicPr>
            <a:picLocks noChangeAspect="1"/>
          </p:cNvPicPr>
          <p:nvPr/>
        </p:nvPicPr>
        <p:blipFill>
          <a:blip r:embed="rId2"/>
          <a:stretch>
            <a:fillRect/>
          </a:stretch>
        </p:blipFill>
        <p:spPr>
          <a:xfrm>
            <a:off x="1714500" y="5372100"/>
            <a:ext cx="5715000" cy="1291663"/>
          </a:xfrm>
          <a:prstGeom prst="rect">
            <a:avLst/>
          </a:prstGeom>
        </p:spPr>
      </p:pic>
    </p:spTree>
    <p:extLst>
      <p:ext uri="{BB962C8B-B14F-4D97-AF65-F5344CB8AC3E}">
        <p14:creationId xmlns:p14="http://schemas.microsoft.com/office/powerpoint/2010/main" val="3511620999"/>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Other Factors: Capital Use</a:t>
            </a:r>
            <a:r>
              <a:rPr lang="en-US" sz="2000" dirty="0"/>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pic>
        <p:nvPicPr>
          <p:cNvPr id="2" name="Picture 1"/>
          <p:cNvPicPr>
            <a:picLocks noChangeAspect="1"/>
          </p:cNvPicPr>
          <p:nvPr/>
        </p:nvPicPr>
        <p:blipFill>
          <a:blip r:embed="rId2"/>
          <a:stretch>
            <a:fillRect/>
          </a:stretch>
        </p:blipFill>
        <p:spPr>
          <a:xfrm>
            <a:off x="1462111" y="1257300"/>
            <a:ext cx="6352096" cy="5257800"/>
          </a:xfrm>
          <a:prstGeom prst="rect">
            <a:avLst/>
          </a:prstGeom>
        </p:spPr>
      </p:pic>
    </p:spTree>
    <p:extLst>
      <p:ext uri="{BB962C8B-B14F-4D97-AF65-F5344CB8AC3E}">
        <p14:creationId xmlns:p14="http://schemas.microsoft.com/office/powerpoint/2010/main" val="581624562"/>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bwMode="auto">
          <a:xfrm>
            <a:off x="114300" y="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dirty="0" smtClean="0"/>
              <a:t>BUILDING AN ALPHA MODEL</a:t>
            </a:r>
            <a:br>
              <a:rPr lang="en-US" sz="2000" dirty="0" smtClean="0"/>
            </a:br>
            <a:endParaRPr lang="en-US" sz="2000" cap="small" dirty="0"/>
          </a:p>
        </p:txBody>
      </p:sp>
      <p:sp>
        <p:nvSpPr>
          <p:cNvPr id="4" name="Text Placeholder 2"/>
          <p:cNvSpPr txBox="1">
            <a:spLocks/>
          </p:cNvSpPr>
          <p:nvPr/>
        </p:nvSpPr>
        <p:spPr>
          <a:xfrm>
            <a:off x="0" y="718073"/>
            <a:ext cx="9029700" cy="29872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dirty="0" smtClean="0">
                <a:solidFill>
                  <a:srgbClr val="F2F2F2"/>
                </a:solidFill>
              </a:rPr>
              <a:t>FACTOR CONSTUCTION</a:t>
            </a:r>
            <a:endParaRPr lang="en-US" sz="1200" dirty="0">
              <a:solidFill>
                <a:srgbClr val="F2F2F2"/>
              </a:solidFill>
            </a:endParaRPr>
          </a:p>
        </p:txBody>
      </p:sp>
      <p:sp>
        <p:nvSpPr>
          <p:cNvPr id="2" name="Content Placeholder 1"/>
          <p:cNvSpPr>
            <a:spLocks noGrp="1"/>
          </p:cNvSpPr>
          <p:nvPr>
            <p:ph idx="1"/>
          </p:nvPr>
        </p:nvSpPr>
        <p:spPr>
          <a:xfrm>
            <a:off x="550863" y="1720850"/>
            <a:ext cx="8105775" cy="4173451"/>
          </a:xfrm>
        </p:spPr>
        <p:txBody>
          <a:bodyPr/>
          <a:lstStyle/>
          <a:p>
            <a:r>
              <a:rPr lang="en-US" dirty="0" smtClean="0"/>
              <a:t>Compute raw factor (price to book)</a:t>
            </a:r>
          </a:p>
          <a:p>
            <a:r>
              <a:rPr lang="en-US" dirty="0" smtClean="0"/>
              <a:t>Normalize factor exposure (</a:t>
            </a:r>
            <a:r>
              <a:rPr lang="en-US" dirty="0" err="1" smtClean="0"/>
              <a:t>winsorize</a:t>
            </a:r>
            <a:r>
              <a:rPr lang="en-US" dirty="0" smtClean="0"/>
              <a:t>, demean within county/sector/industry and then normalize)</a:t>
            </a:r>
          </a:p>
          <a:p>
            <a:r>
              <a:rPr lang="en-US" dirty="0" smtClean="0"/>
              <a:t>Compute factor returns (mean(F) = Factor </a:t>
            </a:r>
            <a:r>
              <a:rPr lang="en-US" dirty="0" err="1" smtClean="0"/>
              <a:t>Premia</a:t>
            </a:r>
            <a:r>
              <a:rPr lang="en-US" dirty="0" smtClean="0"/>
              <a:t>, </a:t>
            </a:r>
            <a:r>
              <a:rPr lang="en-US" dirty="0" err="1" smtClean="0"/>
              <a:t>cov</a:t>
            </a:r>
            <a:r>
              <a:rPr lang="en-US" dirty="0" smtClean="0"/>
              <a:t>(F) = Factor Risk)</a:t>
            </a:r>
          </a:p>
          <a:p>
            <a:r>
              <a:rPr lang="en-US" dirty="0" smtClean="0"/>
              <a:t>Typically (BARRA): GARCH(1,1) to estimate factor variances and EWMA to estimates factor correlations</a:t>
            </a:r>
          </a:p>
          <a:p>
            <a:pPr lvl="1"/>
            <a:r>
              <a:rPr lang="en-US" dirty="0">
                <a:hlinkClick r:id="rId2"/>
              </a:rPr>
              <a:t>https://www.msci.com/documents/10199/67b801e5-43ef-4200-8531-540851378835</a:t>
            </a:r>
            <a:endParaRPr lang="en-US" dirty="0"/>
          </a:p>
          <a:p>
            <a:pPr lvl="1"/>
            <a:r>
              <a:rPr lang="en-US" dirty="0">
                <a:hlinkClick r:id="rId3"/>
              </a:rPr>
              <a:t>https://www.msci.com/resources/research/</a:t>
            </a:r>
            <a:r>
              <a:rPr lang="en-US" dirty="0" smtClean="0">
                <a:hlinkClick r:id="rId3"/>
              </a:rPr>
              <a:t>barra_risk_model_handbook.pdf</a:t>
            </a:r>
            <a:endParaRPr lang="en-US" dirty="0" smtClean="0"/>
          </a:p>
          <a:p>
            <a:pPr lvl="1"/>
            <a:r>
              <a:rPr lang="en-US" dirty="0">
                <a:hlinkClick r:id="rId4"/>
              </a:rPr>
              <a:t>http://www.northinfo.com/documents/8.</a:t>
            </a:r>
            <a:r>
              <a:rPr lang="en-US" dirty="0" smtClean="0">
                <a:hlinkClick r:id="rId4"/>
              </a:rPr>
              <a:t>pdf</a:t>
            </a:r>
            <a:endParaRPr lang="en-US" dirty="0" smtClean="0"/>
          </a:p>
          <a:p>
            <a:r>
              <a:rPr lang="en-US" dirty="0" smtClean="0"/>
              <a:t>Compute residual (specific) risk</a:t>
            </a:r>
          </a:p>
          <a:p>
            <a:r>
              <a:rPr lang="en-US" dirty="0" smtClean="0"/>
              <a:t>Compute view portfolios</a:t>
            </a:r>
          </a:p>
          <a:p>
            <a:r>
              <a:rPr lang="en-US" dirty="0" smtClean="0"/>
              <a:t>Combine factor view portfolios into portfolio of factors</a:t>
            </a:r>
          </a:p>
          <a:p>
            <a:r>
              <a:rPr lang="en-US" dirty="0" smtClean="0"/>
              <a:t>Compute implied alpha</a:t>
            </a:r>
          </a:p>
          <a:p>
            <a:r>
              <a:rPr lang="en-US" dirty="0" smtClean="0"/>
              <a:t>Mean-variance optimization using alpha, risk and cost models</a:t>
            </a:r>
          </a:p>
          <a:p>
            <a:endParaRPr lang="en-US" dirty="0"/>
          </a:p>
        </p:txBody>
      </p:sp>
    </p:spTree>
    <p:extLst>
      <p:ext uri="{BB962C8B-B14F-4D97-AF65-F5344CB8AC3E}">
        <p14:creationId xmlns:p14="http://schemas.microsoft.com/office/powerpoint/2010/main" val="2216308590"/>
      </p:ext>
    </p:extLst>
  </p:cSld>
  <p:clrMapOvr>
    <a:masterClrMapping/>
  </p:clrMapOvr>
  <p:transition xmlns:p14="http://schemas.microsoft.com/office/powerpoint/2010/main" advTm="1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0863" y="1720850"/>
            <a:ext cx="8105775" cy="1132618"/>
          </a:xfrm>
        </p:spPr>
        <p:txBody>
          <a:bodyPr/>
          <a:lstStyle/>
          <a:p>
            <a:r>
              <a:rPr lang="en-US" dirty="0" smtClean="0"/>
              <a:t>Return Factors (cont’d)</a:t>
            </a:r>
          </a:p>
          <a:p>
            <a:r>
              <a:rPr lang="en-US" dirty="0" smtClean="0"/>
              <a:t>Factor Diagnostics</a:t>
            </a:r>
          </a:p>
          <a:p>
            <a:r>
              <a:rPr lang="en-US" dirty="0" smtClean="0"/>
              <a:t>Multi-Factor return models</a:t>
            </a:r>
          </a:p>
          <a:p>
            <a:r>
              <a:rPr lang="en-US" dirty="0" smtClean="0"/>
              <a:t>The curse of T-Cost (turnover, capacity)</a:t>
            </a:r>
            <a:endParaRPr lang="en-US" dirty="0"/>
          </a:p>
        </p:txBody>
      </p:sp>
      <p:sp>
        <p:nvSpPr>
          <p:cNvPr id="3" name="Title 3"/>
          <p:cNvSpPr txBox="1">
            <a:spLocks/>
          </p:cNvSpPr>
          <p:nvPr/>
        </p:nvSpPr>
        <p:spPr bwMode="auto">
          <a:xfrm>
            <a:off x="114300" y="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dirty="0" smtClean="0"/>
              <a:t>Lecture Outline:</a:t>
            </a:r>
            <a:br>
              <a:rPr lang="en-US" sz="2000" dirty="0" smtClean="0"/>
            </a:br>
            <a:endParaRPr lang="en-US" sz="2000" cap="small" dirty="0"/>
          </a:p>
        </p:txBody>
      </p:sp>
    </p:spTree>
    <p:extLst>
      <p:ext uri="{BB962C8B-B14F-4D97-AF65-F5344CB8AC3E}">
        <p14:creationId xmlns:p14="http://schemas.microsoft.com/office/powerpoint/2010/main" val="1539065132"/>
      </p:ext>
    </p:extLst>
  </p:cSld>
  <p:clrMapOvr>
    <a:masterClrMapping/>
  </p:clrMapOvr>
  <p:transition xmlns:p14="http://schemas.microsoft.com/office/powerpoint/2010/main" advTm="1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bwMode="auto">
          <a:xfrm>
            <a:off x="114300" y="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dirty="0" smtClean="0"/>
              <a:t>Multi-Factor Portfolios</a:t>
            </a:r>
            <a:br>
              <a:rPr lang="en-US" sz="2000" dirty="0" smtClean="0"/>
            </a:br>
            <a:endParaRPr lang="en-US" sz="2000" cap="small" dirty="0"/>
          </a:p>
        </p:txBody>
      </p:sp>
      <p:sp>
        <p:nvSpPr>
          <p:cNvPr id="4" name="Text Placeholder 2"/>
          <p:cNvSpPr txBox="1">
            <a:spLocks/>
          </p:cNvSpPr>
          <p:nvPr/>
        </p:nvSpPr>
        <p:spPr>
          <a:xfrm>
            <a:off x="0" y="718073"/>
            <a:ext cx="9029700" cy="29872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dirty="0">
                <a:solidFill>
                  <a:srgbClr val="F2F2F2"/>
                </a:solidFill>
              </a:rPr>
              <a:t>http://</a:t>
            </a:r>
            <a:r>
              <a:rPr lang="en-US" sz="1200" dirty="0" err="1">
                <a:solidFill>
                  <a:srgbClr val="F2F2F2"/>
                </a:solidFill>
              </a:rPr>
              <a:t>faculty.washington.edu</a:t>
            </a:r>
            <a:r>
              <a:rPr lang="en-US" sz="1200" dirty="0">
                <a:solidFill>
                  <a:srgbClr val="F2F2F2"/>
                </a:solidFill>
              </a:rPr>
              <a:t>/</a:t>
            </a:r>
            <a:r>
              <a:rPr lang="en-US" sz="1200" dirty="0" err="1">
                <a:solidFill>
                  <a:srgbClr val="F2F2F2"/>
                </a:solidFill>
              </a:rPr>
              <a:t>ezivot</a:t>
            </a:r>
            <a:r>
              <a:rPr lang="en-US" sz="1200" dirty="0">
                <a:solidFill>
                  <a:srgbClr val="F2F2F2"/>
                </a:solidFill>
              </a:rPr>
              <a:t>/research/</a:t>
            </a:r>
            <a:r>
              <a:rPr lang="en-US" sz="1200" dirty="0" err="1">
                <a:solidFill>
                  <a:srgbClr val="F2F2F2"/>
                </a:solidFill>
              </a:rPr>
              <a:t>factormodellecture_handout.pdf</a:t>
            </a:r>
            <a:endParaRPr lang="en-US" sz="1200" dirty="0">
              <a:solidFill>
                <a:srgbClr val="F2F2F2"/>
              </a:solidFill>
            </a:endParaRPr>
          </a:p>
        </p:txBody>
      </p:sp>
      <p:pic>
        <p:nvPicPr>
          <p:cNvPr id="6" name="Picture 5"/>
          <p:cNvPicPr>
            <a:picLocks noChangeAspect="1"/>
          </p:cNvPicPr>
          <p:nvPr/>
        </p:nvPicPr>
        <p:blipFill>
          <a:blip r:embed="rId2"/>
          <a:stretch>
            <a:fillRect/>
          </a:stretch>
        </p:blipFill>
        <p:spPr>
          <a:xfrm>
            <a:off x="0" y="1082228"/>
            <a:ext cx="9144000" cy="5547172"/>
          </a:xfrm>
          <a:prstGeom prst="rect">
            <a:avLst/>
          </a:prstGeom>
        </p:spPr>
      </p:pic>
      <p:cxnSp>
        <p:nvCxnSpPr>
          <p:cNvPr id="5" name="Straight Connector 4"/>
          <p:cNvCxnSpPr/>
          <p:nvPr/>
        </p:nvCxnSpPr>
        <p:spPr bwMode="auto">
          <a:xfrm>
            <a:off x="3407064" y="4144433"/>
            <a:ext cx="904394" cy="4234"/>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676685141"/>
      </p:ext>
    </p:extLst>
  </p:cSld>
  <p:clrMapOvr>
    <a:masterClrMapping/>
  </p:clrMapOvr>
  <p:transition xmlns:p14="http://schemas.microsoft.com/office/powerpoint/2010/main" advTm="15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bwMode="auto">
          <a:xfrm>
            <a:off x="114300" y="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dirty="0" smtClean="0"/>
              <a:t>Multi-Factor Portfolios</a:t>
            </a:r>
            <a:br>
              <a:rPr lang="en-US" sz="2000" dirty="0" smtClean="0"/>
            </a:br>
            <a:endParaRPr lang="en-US" sz="2000" cap="small" dirty="0"/>
          </a:p>
        </p:txBody>
      </p:sp>
      <p:pic>
        <p:nvPicPr>
          <p:cNvPr id="4" name="Picture 3"/>
          <p:cNvPicPr>
            <a:picLocks noChangeAspect="1"/>
          </p:cNvPicPr>
          <p:nvPr/>
        </p:nvPicPr>
        <p:blipFill>
          <a:blip r:embed="rId2"/>
          <a:stretch>
            <a:fillRect/>
          </a:stretch>
        </p:blipFill>
        <p:spPr>
          <a:xfrm>
            <a:off x="0" y="800100"/>
            <a:ext cx="9144000" cy="5744584"/>
          </a:xfrm>
          <a:prstGeom prst="rect">
            <a:avLst/>
          </a:prstGeom>
        </p:spPr>
      </p:pic>
      <p:cxnSp>
        <p:nvCxnSpPr>
          <p:cNvPr id="5" name="Straight Connector 4"/>
          <p:cNvCxnSpPr/>
          <p:nvPr/>
        </p:nvCxnSpPr>
        <p:spPr bwMode="auto">
          <a:xfrm>
            <a:off x="98906" y="2301394"/>
            <a:ext cx="571500" cy="0"/>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2" name="TextBox 1"/>
          <p:cNvSpPr txBox="1"/>
          <p:nvPr/>
        </p:nvSpPr>
        <p:spPr>
          <a:xfrm>
            <a:off x="1485900" y="4622136"/>
            <a:ext cx="7429500" cy="369332"/>
          </a:xfrm>
          <a:prstGeom prst="rect">
            <a:avLst/>
          </a:prstGeom>
          <a:noFill/>
        </p:spPr>
        <p:txBody>
          <a:bodyPr wrap="square" rtlCol="0">
            <a:spAutoFit/>
          </a:bodyPr>
          <a:lstStyle/>
          <a:p>
            <a:r>
              <a:rPr lang="en-US" sz="1800" i="1" dirty="0" smtClean="0">
                <a:solidFill>
                  <a:srgbClr val="0000FF"/>
                </a:solidFill>
              </a:rPr>
              <a:t>Use Gauss Jordan elimination instead of matrix inversion </a:t>
            </a:r>
            <a:endParaRPr lang="en-US" sz="1800" i="1" dirty="0">
              <a:solidFill>
                <a:srgbClr val="0000FF"/>
              </a:solidFill>
            </a:endParaRPr>
          </a:p>
        </p:txBody>
      </p:sp>
    </p:spTree>
    <p:extLst>
      <p:ext uri="{BB962C8B-B14F-4D97-AF65-F5344CB8AC3E}">
        <p14:creationId xmlns:p14="http://schemas.microsoft.com/office/powerpoint/2010/main" val="2337085614"/>
      </p:ext>
    </p:extLst>
  </p:cSld>
  <p:clrMapOvr>
    <a:masterClrMapping/>
  </p:clrMapOvr>
  <p:transition xmlns:p14="http://schemas.microsoft.com/office/powerpoint/2010/main" advTm="1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bwMode="auto">
          <a:xfrm>
            <a:off x="114300" y="2540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dirty="0" smtClean="0"/>
              <a:t>Multi-Factor Portfolios</a:t>
            </a:r>
            <a:br>
              <a:rPr lang="en-US" sz="2000" dirty="0" smtClean="0"/>
            </a:br>
            <a:endParaRPr lang="en-US" sz="2000" cap="small" dirty="0"/>
          </a:p>
        </p:txBody>
      </p:sp>
      <p:pic>
        <p:nvPicPr>
          <p:cNvPr id="4" name="Picture 3"/>
          <p:cNvPicPr>
            <a:picLocks noChangeAspect="1"/>
          </p:cNvPicPr>
          <p:nvPr/>
        </p:nvPicPr>
        <p:blipFill>
          <a:blip r:embed="rId2"/>
          <a:stretch>
            <a:fillRect/>
          </a:stretch>
        </p:blipFill>
        <p:spPr>
          <a:xfrm>
            <a:off x="114300" y="914400"/>
            <a:ext cx="9144000" cy="5756531"/>
          </a:xfrm>
          <a:prstGeom prst="rect">
            <a:avLst/>
          </a:prstGeom>
        </p:spPr>
      </p:pic>
    </p:spTree>
    <p:extLst>
      <p:ext uri="{BB962C8B-B14F-4D97-AF65-F5344CB8AC3E}">
        <p14:creationId xmlns:p14="http://schemas.microsoft.com/office/powerpoint/2010/main" val="1898105879"/>
      </p:ext>
    </p:extLst>
  </p:cSld>
  <p:clrMapOvr>
    <a:masterClrMapping/>
  </p:clrMapOvr>
  <p:transition xmlns:p14="http://schemas.microsoft.com/office/powerpoint/2010/main" advTm="15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bwMode="auto">
          <a:xfrm>
            <a:off x="114300" y="2540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dirty="0" smtClean="0"/>
              <a:t>Combining with Risk Model</a:t>
            </a:r>
            <a:r>
              <a:rPr lang="en-US" sz="2000" dirty="0" smtClean="0"/>
              <a:t/>
            </a:r>
            <a:br>
              <a:rPr lang="en-US" sz="2000" dirty="0" smtClean="0"/>
            </a:br>
            <a:endParaRPr lang="en-US" sz="2000" cap="small" dirty="0"/>
          </a:p>
        </p:txBody>
      </p:sp>
      <p:sp>
        <p:nvSpPr>
          <p:cNvPr id="5" name="TextBox 4"/>
          <p:cNvSpPr txBox="1"/>
          <p:nvPr/>
        </p:nvSpPr>
        <p:spPr>
          <a:xfrm>
            <a:off x="342900" y="1257300"/>
            <a:ext cx="8686800" cy="4955203"/>
          </a:xfrm>
          <a:prstGeom prst="rect">
            <a:avLst/>
          </a:prstGeom>
          <a:noFill/>
        </p:spPr>
        <p:txBody>
          <a:bodyPr wrap="square" rtlCol="0">
            <a:spAutoFit/>
          </a:bodyPr>
          <a:lstStyle/>
          <a:p>
            <a:pPr marL="342900" indent="-342900">
              <a:spcAft>
                <a:spcPts val="1200"/>
              </a:spcAft>
              <a:buFont typeface="+mj-lt"/>
              <a:buAutoNum type="alphaUcPeriod"/>
            </a:pPr>
            <a:r>
              <a:rPr lang="en-US" sz="1800" dirty="0" smtClean="0"/>
              <a:t>Using daily estimates for factor returns compute GARCH(1,1) factor volatilities</a:t>
            </a:r>
          </a:p>
          <a:p>
            <a:pPr>
              <a:spcAft>
                <a:spcPts val="1200"/>
              </a:spcAft>
            </a:pPr>
            <a:endParaRPr lang="en-US" sz="1800" dirty="0"/>
          </a:p>
          <a:p>
            <a:pPr marL="342900" indent="-342900">
              <a:spcAft>
                <a:spcPts val="1200"/>
              </a:spcAft>
              <a:buFont typeface="+mj-lt"/>
              <a:buAutoNum type="alphaUcPeriod"/>
            </a:pPr>
            <a:r>
              <a:rPr lang="en-US" sz="1800" dirty="0" smtClean="0"/>
              <a:t>Compute EWMA for factor correlations (typically 6-12mos half-life)</a:t>
            </a:r>
          </a:p>
          <a:p>
            <a:pPr marL="342900" indent="-342900">
              <a:spcAft>
                <a:spcPts val="1200"/>
              </a:spcAft>
              <a:buFont typeface="+mj-lt"/>
              <a:buAutoNum type="alphaUcPeriod"/>
            </a:pPr>
            <a:r>
              <a:rPr lang="en-US" sz="1800" dirty="0" smtClean="0"/>
              <a:t>Consider shrinking off-diagonal elements</a:t>
            </a:r>
          </a:p>
          <a:p>
            <a:pPr marL="342900" indent="-342900">
              <a:spcAft>
                <a:spcPts val="1200"/>
              </a:spcAft>
              <a:buFont typeface="+mj-lt"/>
              <a:buAutoNum type="alphaUcPeriod"/>
            </a:pPr>
            <a:r>
              <a:rPr lang="en-US" sz="1800" dirty="0" smtClean="0"/>
              <a:t>Calculate residual </a:t>
            </a:r>
            <a:r>
              <a:rPr lang="en-US" sz="1800" u="sng" dirty="0" smtClean="0"/>
              <a:t>stock</a:t>
            </a:r>
            <a:r>
              <a:rPr lang="en-US" sz="1800" dirty="0" smtClean="0"/>
              <a:t> returns     and fit GARCH(1,1) to these processes. </a:t>
            </a:r>
          </a:p>
          <a:p>
            <a:pPr marL="342900" indent="-342900">
              <a:spcAft>
                <a:spcPts val="1200"/>
              </a:spcAft>
              <a:buFont typeface="+mj-lt"/>
              <a:buAutoNum type="alphaUcPeriod"/>
            </a:pPr>
            <a:r>
              <a:rPr lang="en-US" sz="1800" dirty="0" smtClean="0"/>
              <a:t>Full risk model is                                                , where covariance matrix      is estimated in steps A-C</a:t>
            </a:r>
          </a:p>
          <a:p>
            <a:pPr marL="342900" indent="-342900">
              <a:spcAft>
                <a:spcPts val="1200"/>
              </a:spcAft>
              <a:buFont typeface="+mj-lt"/>
              <a:buAutoNum type="alphaUcPeriod"/>
            </a:pPr>
            <a:r>
              <a:rPr lang="en-US" sz="1800" dirty="0" smtClean="0"/>
              <a:t>Construct factor mimicking portfolios as</a:t>
            </a:r>
          </a:p>
          <a:p>
            <a:pPr marL="342900" indent="-342900">
              <a:spcAft>
                <a:spcPts val="1200"/>
              </a:spcAft>
              <a:buFont typeface="+mj-lt"/>
              <a:buAutoNum type="alphaUcPeriod"/>
            </a:pPr>
            <a:endParaRPr lang="en-US" sz="1800" dirty="0"/>
          </a:p>
          <a:p>
            <a:pPr marL="342900" indent="-342900">
              <a:spcAft>
                <a:spcPts val="1200"/>
              </a:spcAft>
              <a:buFont typeface="+mj-lt"/>
              <a:buAutoNum type="alphaUcPeriod"/>
            </a:pPr>
            <a:r>
              <a:rPr lang="en-US" sz="1800" dirty="0"/>
              <a:t>U</a:t>
            </a:r>
            <a:r>
              <a:rPr lang="en-US" sz="1800" dirty="0" smtClean="0"/>
              <a:t>sing Woodbury matrix identity to avoid inversing      ; inverse      instead.</a:t>
            </a:r>
          </a:p>
          <a:p>
            <a:pPr marL="342900" indent="-342900">
              <a:spcAft>
                <a:spcPts val="1200"/>
              </a:spcAft>
              <a:buFont typeface="+mj-lt"/>
              <a:buAutoNum type="alphaUcPeriod"/>
            </a:pPr>
            <a:r>
              <a:rPr lang="en-US" sz="1800" dirty="0" smtClean="0"/>
              <a:t>Covariance matrix of factor mimicking portfolios is naturally</a:t>
            </a:r>
          </a:p>
          <a:p>
            <a:pPr marL="342900" indent="-342900">
              <a:spcAft>
                <a:spcPts val="1200"/>
              </a:spcAft>
              <a:buFont typeface="+mj-lt"/>
              <a:buAutoNum type="alphaUcPeriod"/>
            </a:pPr>
            <a:endParaRPr lang="en-US" sz="1800" dirty="0"/>
          </a:p>
        </p:txBody>
      </p:sp>
      <p:graphicFrame>
        <p:nvGraphicFramePr>
          <p:cNvPr id="6" name="Object 5"/>
          <p:cNvGraphicFramePr>
            <a:graphicFrameLocks noChangeAspect="1"/>
          </p:cNvGraphicFramePr>
          <p:nvPr>
            <p:extLst>
              <p:ext uri="{D42A27DB-BD31-4B8C-83A1-F6EECF244321}">
                <p14:modId xmlns:p14="http://schemas.microsoft.com/office/powerpoint/2010/main" val="3939457686"/>
              </p:ext>
            </p:extLst>
          </p:nvPr>
        </p:nvGraphicFramePr>
        <p:xfrm>
          <a:off x="2617875" y="3374520"/>
          <a:ext cx="2868525" cy="458964"/>
        </p:xfrm>
        <a:graphic>
          <a:graphicData uri="http://schemas.openxmlformats.org/presentationml/2006/ole">
            <mc:AlternateContent xmlns:mc="http://schemas.openxmlformats.org/markup-compatibility/2006">
              <mc:Choice xmlns:v="urn:schemas-microsoft-com:vml" Requires="v">
                <p:oleObj spid="_x0000_s1058" name="Equation" r:id="rId3" imgW="1270000" imgH="203200" progId="Equation.3">
                  <p:embed/>
                </p:oleObj>
              </mc:Choice>
              <mc:Fallback>
                <p:oleObj name="Equation" r:id="rId3" imgW="1270000" imgH="203200" progId="Equation.3">
                  <p:embed/>
                  <p:pic>
                    <p:nvPicPr>
                      <p:cNvPr id="0" name=""/>
                      <p:cNvPicPr/>
                      <p:nvPr/>
                    </p:nvPicPr>
                    <p:blipFill>
                      <a:blip r:embed="rId4"/>
                      <a:stretch>
                        <a:fillRect/>
                      </a:stretch>
                    </p:blipFill>
                    <p:spPr>
                      <a:xfrm>
                        <a:off x="2617875" y="3374520"/>
                        <a:ext cx="2868525" cy="45896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86098715"/>
              </p:ext>
            </p:extLst>
          </p:nvPr>
        </p:nvGraphicFramePr>
        <p:xfrm>
          <a:off x="4000500" y="3005224"/>
          <a:ext cx="241300" cy="386080"/>
        </p:xfrm>
        <a:graphic>
          <a:graphicData uri="http://schemas.openxmlformats.org/presentationml/2006/ole">
            <mc:AlternateContent xmlns:mc="http://schemas.openxmlformats.org/markup-compatibility/2006">
              <mc:Choice xmlns:v="urn:schemas-microsoft-com:vml" Requires="v">
                <p:oleObj spid="_x0000_s1059" name="Equation" r:id="rId5" imgW="127000" imgH="203200" progId="Equation.3">
                  <p:embed/>
                </p:oleObj>
              </mc:Choice>
              <mc:Fallback>
                <p:oleObj name="Equation" r:id="rId5" imgW="127000" imgH="203200" progId="Equation.3">
                  <p:embed/>
                  <p:pic>
                    <p:nvPicPr>
                      <p:cNvPr id="0" name=""/>
                      <p:cNvPicPr/>
                      <p:nvPr/>
                    </p:nvPicPr>
                    <p:blipFill>
                      <a:blip r:embed="rId6"/>
                      <a:stretch>
                        <a:fillRect/>
                      </a:stretch>
                    </p:blipFill>
                    <p:spPr>
                      <a:xfrm>
                        <a:off x="4000500" y="3005224"/>
                        <a:ext cx="241300" cy="386080"/>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2514600" y="1714500"/>
            <a:ext cx="4495800" cy="448664"/>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254124823"/>
              </p:ext>
            </p:extLst>
          </p:nvPr>
        </p:nvGraphicFramePr>
        <p:xfrm>
          <a:off x="8182140" y="3420644"/>
          <a:ext cx="342900" cy="316523"/>
        </p:xfrm>
        <a:graphic>
          <a:graphicData uri="http://schemas.openxmlformats.org/presentationml/2006/ole">
            <mc:AlternateContent xmlns:mc="http://schemas.openxmlformats.org/markup-compatibility/2006">
              <mc:Choice xmlns:v="urn:schemas-microsoft-com:vml" Requires="v">
                <p:oleObj spid="_x0000_s1060" name="Equation" r:id="rId8" imgW="165100" imgH="152400" progId="Equation.3">
                  <p:embed/>
                </p:oleObj>
              </mc:Choice>
              <mc:Fallback>
                <p:oleObj name="Equation" r:id="rId8" imgW="165100" imgH="152400" progId="Equation.3">
                  <p:embed/>
                  <p:pic>
                    <p:nvPicPr>
                      <p:cNvPr id="0" name=""/>
                      <p:cNvPicPr/>
                      <p:nvPr/>
                    </p:nvPicPr>
                    <p:blipFill>
                      <a:blip r:embed="rId9"/>
                      <a:stretch>
                        <a:fillRect/>
                      </a:stretch>
                    </p:blipFill>
                    <p:spPr>
                      <a:xfrm>
                        <a:off x="8182140" y="3420644"/>
                        <a:ext cx="342900" cy="31652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47260274"/>
              </p:ext>
            </p:extLst>
          </p:nvPr>
        </p:nvGraphicFramePr>
        <p:xfrm>
          <a:off x="2514600" y="4457700"/>
          <a:ext cx="3589338" cy="577850"/>
        </p:xfrm>
        <a:graphic>
          <a:graphicData uri="http://schemas.openxmlformats.org/presentationml/2006/ole">
            <mc:AlternateContent xmlns:mc="http://schemas.openxmlformats.org/markup-compatibility/2006">
              <mc:Choice xmlns:v="urn:schemas-microsoft-com:vml" Requires="v">
                <p:oleObj spid="_x0000_s1061" name="Equation" r:id="rId10" imgW="1498600" imgH="241300" progId="Equation.3">
                  <p:embed/>
                </p:oleObj>
              </mc:Choice>
              <mc:Fallback>
                <p:oleObj name="Equation" r:id="rId10" imgW="1498600" imgH="241300" progId="Equation.3">
                  <p:embed/>
                  <p:pic>
                    <p:nvPicPr>
                      <p:cNvPr id="0" name=""/>
                      <p:cNvPicPr/>
                      <p:nvPr/>
                    </p:nvPicPr>
                    <p:blipFill>
                      <a:blip r:embed="rId11"/>
                      <a:stretch>
                        <a:fillRect/>
                      </a:stretch>
                    </p:blipFill>
                    <p:spPr>
                      <a:xfrm>
                        <a:off x="2514600" y="4457700"/>
                        <a:ext cx="3589338" cy="5778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27333248"/>
              </p:ext>
            </p:extLst>
          </p:nvPr>
        </p:nvGraphicFramePr>
        <p:xfrm>
          <a:off x="5829300" y="4914899"/>
          <a:ext cx="342900" cy="371475"/>
        </p:xfrm>
        <a:graphic>
          <a:graphicData uri="http://schemas.openxmlformats.org/presentationml/2006/ole">
            <mc:AlternateContent xmlns:mc="http://schemas.openxmlformats.org/markup-compatibility/2006">
              <mc:Choice xmlns:v="urn:schemas-microsoft-com:vml" Requires="v">
                <p:oleObj spid="_x0000_s1062" name="Equation" r:id="rId12" imgW="152400" imgH="165100" progId="Equation.3">
                  <p:embed/>
                </p:oleObj>
              </mc:Choice>
              <mc:Fallback>
                <p:oleObj name="Equation" r:id="rId12" imgW="152400" imgH="165100" progId="Equation.3">
                  <p:embed/>
                  <p:pic>
                    <p:nvPicPr>
                      <p:cNvPr id="0" name=""/>
                      <p:cNvPicPr/>
                      <p:nvPr/>
                    </p:nvPicPr>
                    <p:blipFill>
                      <a:blip r:embed="rId13"/>
                      <a:stretch>
                        <a:fillRect/>
                      </a:stretch>
                    </p:blipFill>
                    <p:spPr>
                      <a:xfrm>
                        <a:off x="5829300" y="4914899"/>
                        <a:ext cx="342900" cy="37147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443854088"/>
              </p:ext>
            </p:extLst>
          </p:nvPr>
        </p:nvGraphicFramePr>
        <p:xfrm>
          <a:off x="7072313" y="4929188"/>
          <a:ext cx="371475" cy="342900"/>
        </p:xfrm>
        <a:graphic>
          <a:graphicData uri="http://schemas.openxmlformats.org/presentationml/2006/ole">
            <mc:AlternateContent xmlns:mc="http://schemas.openxmlformats.org/markup-compatibility/2006">
              <mc:Choice xmlns:v="urn:schemas-microsoft-com:vml" Requires="v">
                <p:oleObj spid="_x0000_s1063" name="Equation" r:id="rId14" imgW="165100" imgH="152400" progId="Equation.3">
                  <p:embed/>
                </p:oleObj>
              </mc:Choice>
              <mc:Fallback>
                <p:oleObj name="Equation" r:id="rId14" imgW="165100" imgH="152400" progId="Equation.3">
                  <p:embed/>
                  <p:pic>
                    <p:nvPicPr>
                      <p:cNvPr id="0" name=""/>
                      <p:cNvPicPr/>
                      <p:nvPr/>
                    </p:nvPicPr>
                    <p:blipFill>
                      <a:blip r:embed="rId15"/>
                      <a:stretch>
                        <a:fillRect/>
                      </a:stretch>
                    </p:blipFill>
                    <p:spPr>
                      <a:xfrm>
                        <a:off x="7072313" y="4929188"/>
                        <a:ext cx="371475" cy="3429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288595635"/>
              </p:ext>
            </p:extLst>
          </p:nvPr>
        </p:nvGraphicFramePr>
        <p:xfrm>
          <a:off x="2628900" y="5943600"/>
          <a:ext cx="3343274" cy="473384"/>
        </p:xfrm>
        <a:graphic>
          <a:graphicData uri="http://schemas.openxmlformats.org/presentationml/2006/ole">
            <mc:AlternateContent xmlns:mc="http://schemas.openxmlformats.org/markup-compatibility/2006">
              <mc:Choice xmlns:v="urn:schemas-microsoft-com:vml" Requires="v">
                <p:oleObj spid="_x0000_s1064" name="Equation" r:id="rId16" imgW="1435100" imgH="203200" progId="Equation.3">
                  <p:embed/>
                </p:oleObj>
              </mc:Choice>
              <mc:Fallback>
                <p:oleObj name="Equation" r:id="rId16" imgW="1435100" imgH="203200" progId="Equation.3">
                  <p:embed/>
                  <p:pic>
                    <p:nvPicPr>
                      <p:cNvPr id="0" name=""/>
                      <p:cNvPicPr/>
                      <p:nvPr/>
                    </p:nvPicPr>
                    <p:blipFill>
                      <a:blip r:embed="rId17"/>
                      <a:stretch>
                        <a:fillRect/>
                      </a:stretch>
                    </p:blipFill>
                    <p:spPr>
                      <a:xfrm>
                        <a:off x="2628900" y="5943600"/>
                        <a:ext cx="3343274" cy="473384"/>
                      </a:xfrm>
                      <a:prstGeom prst="rect">
                        <a:avLst/>
                      </a:prstGeom>
                    </p:spPr>
                  </p:pic>
                </p:oleObj>
              </mc:Fallback>
            </mc:AlternateContent>
          </a:graphicData>
        </a:graphic>
      </p:graphicFrame>
    </p:spTree>
    <p:extLst>
      <p:ext uri="{BB962C8B-B14F-4D97-AF65-F5344CB8AC3E}">
        <p14:creationId xmlns:p14="http://schemas.microsoft.com/office/powerpoint/2010/main" val="1157759888"/>
      </p:ext>
    </p:extLst>
  </p:cSld>
  <p:clrMapOvr>
    <a:masterClrMapping/>
  </p:clrMapOvr>
  <p:transition xmlns:p14="http://schemas.microsoft.com/office/powerpoint/2010/main" advTm="15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bwMode="auto">
          <a:xfrm>
            <a:off x="114300" y="2540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dirty="0" smtClean="0"/>
              <a:t>Combining Factors</a:t>
            </a:r>
            <a:r>
              <a:rPr lang="en-US" sz="2000" dirty="0" smtClean="0"/>
              <a:t/>
            </a:r>
            <a:br>
              <a:rPr lang="en-US" sz="2000" dirty="0" smtClean="0"/>
            </a:br>
            <a:endParaRPr lang="en-US" sz="2000" cap="small" dirty="0"/>
          </a:p>
        </p:txBody>
      </p:sp>
      <p:sp>
        <p:nvSpPr>
          <p:cNvPr id="5" name="TextBox 4"/>
          <p:cNvSpPr txBox="1"/>
          <p:nvPr/>
        </p:nvSpPr>
        <p:spPr>
          <a:xfrm>
            <a:off x="342900" y="1371600"/>
            <a:ext cx="8686800" cy="1938992"/>
          </a:xfrm>
          <a:prstGeom prst="rect">
            <a:avLst/>
          </a:prstGeom>
          <a:noFill/>
        </p:spPr>
        <p:txBody>
          <a:bodyPr wrap="square" rtlCol="0">
            <a:spAutoFit/>
          </a:bodyPr>
          <a:lstStyle/>
          <a:p>
            <a:pPr marL="342900" indent="-342900">
              <a:spcAft>
                <a:spcPts val="1200"/>
              </a:spcAft>
              <a:buFont typeface="+mj-lt"/>
              <a:buAutoNum type="alphaUcPeriod"/>
            </a:pPr>
            <a:r>
              <a:rPr lang="en-US" sz="1800" dirty="0" smtClean="0"/>
              <a:t>Optimal factor weights:</a:t>
            </a:r>
          </a:p>
          <a:p>
            <a:pPr marL="342900" indent="-342900">
              <a:spcAft>
                <a:spcPts val="1200"/>
              </a:spcAft>
              <a:buFont typeface="+mj-lt"/>
              <a:buAutoNum type="alphaUcPeriod"/>
            </a:pPr>
            <a:r>
              <a:rPr lang="en-US" sz="1800" dirty="0" smtClean="0"/>
              <a:t>Combining into portfolio of factors:</a:t>
            </a:r>
          </a:p>
          <a:p>
            <a:pPr marL="342900" indent="-342900">
              <a:spcAft>
                <a:spcPts val="1200"/>
              </a:spcAft>
              <a:buFont typeface="+mj-lt"/>
              <a:buAutoNum type="alphaUcPeriod"/>
            </a:pPr>
            <a:r>
              <a:rPr lang="en-US" sz="1800" dirty="0" smtClean="0"/>
              <a:t>Implied stock-level alphas: </a:t>
            </a:r>
          </a:p>
          <a:p>
            <a:pPr marL="342900" indent="-342900">
              <a:spcAft>
                <a:spcPts val="1200"/>
              </a:spcAft>
              <a:buFont typeface="+mj-lt"/>
              <a:buAutoNum type="alphaUcPeriod"/>
            </a:pPr>
            <a:r>
              <a:rPr lang="en-US" sz="1800" dirty="0" smtClean="0"/>
              <a:t>Sometime  alphas are rescaled such that portfolio of factors had certain level of IR consistent with historical observation</a:t>
            </a:r>
          </a:p>
        </p:txBody>
      </p:sp>
      <p:graphicFrame>
        <p:nvGraphicFramePr>
          <p:cNvPr id="6" name="Object 5"/>
          <p:cNvGraphicFramePr>
            <a:graphicFrameLocks noChangeAspect="1"/>
          </p:cNvGraphicFramePr>
          <p:nvPr>
            <p:extLst>
              <p:ext uri="{D42A27DB-BD31-4B8C-83A1-F6EECF244321}">
                <p14:modId xmlns:p14="http://schemas.microsoft.com/office/powerpoint/2010/main" val="3942434198"/>
              </p:ext>
            </p:extLst>
          </p:nvPr>
        </p:nvGraphicFramePr>
        <p:xfrm>
          <a:off x="3111165" y="1281776"/>
          <a:ext cx="2543175" cy="496888"/>
        </p:xfrm>
        <a:graphic>
          <a:graphicData uri="http://schemas.openxmlformats.org/presentationml/2006/ole">
            <mc:AlternateContent xmlns:mc="http://schemas.openxmlformats.org/markup-compatibility/2006">
              <mc:Choice xmlns:v="urn:schemas-microsoft-com:vml" Requires="v">
                <p:oleObj spid="_x0000_s3081" name="Equation" r:id="rId3" imgW="1193800" imgH="228600" progId="Equation.3">
                  <p:embed/>
                </p:oleObj>
              </mc:Choice>
              <mc:Fallback>
                <p:oleObj name="Equation" r:id="rId3" imgW="1193800" imgH="228600" progId="Equation.3">
                  <p:embed/>
                  <p:pic>
                    <p:nvPicPr>
                      <p:cNvPr id="0" name=""/>
                      <p:cNvPicPr/>
                      <p:nvPr/>
                    </p:nvPicPr>
                    <p:blipFill>
                      <a:blip r:embed="rId4"/>
                      <a:stretch>
                        <a:fillRect/>
                      </a:stretch>
                    </p:blipFill>
                    <p:spPr>
                      <a:xfrm>
                        <a:off x="3111165" y="1281776"/>
                        <a:ext cx="2543175" cy="49688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14638617"/>
              </p:ext>
            </p:extLst>
          </p:nvPr>
        </p:nvGraphicFramePr>
        <p:xfrm>
          <a:off x="4343400" y="1714500"/>
          <a:ext cx="4002088" cy="457200"/>
        </p:xfrm>
        <a:graphic>
          <a:graphicData uri="http://schemas.openxmlformats.org/presentationml/2006/ole">
            <mc:AlternateContent xmlns:mc="http://schemas.openxmlformats.org/markup-compatibility/2006">
              <mc:Choice xmlns:v="urn:schemas-microsoft-com:vml" Requires="v">
                <p:oleObj spid="_x0000_s3082" name="Equation" r:id="rId5" imgW="1879600" imgH="228600" progId="Equation.3">
                  <p:embed/>
                </p:oleObj>
              </mc:Choice>
              <mc:Fallback>
                <p:oleObj name="Equation" r:id="rId5" imgW="1879600" imgH="228600" progId="Equation.3">
                  <p:embed/>
                  <p:pic>
                    <p:nvPicPr>
                      <p:cNvPr id="0" name=""/>
                      <p:cNvPicPr/>
                      <p:nvPr/>
                    </p:nvPicPr>
                    <p:blipFill>
                      <a:blip r:embed="rId6"/>
                      <a:stretch>
                        <a:fillRect/>
                      </a:stretch>
                    </p:blipFill>
                    <p:spPr>
                      <a:xfrm>
                        <a:off x="4343400" y="1714500"/>
                        <a:ext cx="4002088" cy="4572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03549299"/>
              </p:ext>
            </p:extLst>
          </p:nvPr>
        </p:nvGraphicFramePr>
        <p:xfrm>
          <a:off x="3543300" y="2171700"/>
          <a:ext cx="4300537" cy="457200"/>
        </p:xfrm>
        <a:graphic>
          <a:graphicData uri="http://schemas.openxmlformats.org/presentationml/2006/ole">
            <mc:AlternateContent xmlns:mc="http://schemas.openxmlformats.org/markup-compatibility/2006">
              <mc:Choice xmlns:v="urn:schemas-microsoft-com:vml" Requires="v">
                <p:oleObj spid="_x0000_s3083" name="Equation" r:id="rId7" imgW="2019300" imgH="228600" progId="Equation.3">
                  <p:embed/>
                </p:oleObj>
              </mc:Choice>
              <mc:Fallback>
                <p:oleObj name="Equation" r:id="rId7" imgW="2019300" imgH="228600" progId="Equation.3">
                  <p:embed/>
                  <p:pic>
                    <p:nvPicPr>
                      <p:cNvPr id="0" name=""/>
                      <p:cNvPicPr/>
                      <p:nvPr/>
                    </p:nvPicPr>
                    <p:blipFill>
                      <a:blip r:embed="rId8"/>
                      <a:stretch>
                        <a:fillRect/>
                      </a:stretch>
                    </p:blipFill>
                    <p:spPr>
                      <a:xfrm>
                        <a:off x="3543300" y="2171700"/>
                        <a:ext cx="4300537" cy="4572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312133987"/>
              </p:ext>
            </p:extLst>
          </p:nvPr>
        </p:nvGraphicFramePr>
        <p:xfrm>
          <a:off x="1671638" y="3556000"/>
          <a:ext cx="5003800" cy="431800"/>
        </p:xfrm>
        <a:graphic>
          <a:graphicData uri="http://schemas.openxmlformats.org/presentationml/2006/ole">
            <mc:AlternateContent xmlns:mc="http://schemas.openxmlformats.org/markup-compatibility/2006">
              <mc:Choice xmlns:v="urn:schemas-microsoft-com:vml" Requires="v">
                <p:oleObj spid="_x0000_s3084" name="Equation" r:id="rId9" imgW="2349500" imgH="215900" progId="Equation.3">
                  <p:embed/>
                </p:oleObj>
              </mc:Choice>
              <mc:Fallback>
                <p:oleObj name="Equation" r:id="rId9" imgW="2349500" imgH="215900" progId="Equation.3">
                  <p:embed/>
                  <p:pic>
                    <p:nvPicPr>
                      <p:cNvPr id="0" name=""/>
                      <p:cNvPicPr/>
                      <p:nvPr/>
                    </p:nvPicPr>
                    <p:blipFill>
                      <a:blip r:embed="rId10"/>
                      <a:stretch>
                        <a:fillRect/>
                      </a:stretch>
                    </p:blipFill>
                    <p:spPr>
                      <a:xfrm>
                        <a:off x="1671638" y="3556000"/>
                        <a:ext cx="5003800" cy="431800"/>
                      </a:xfrm>
                      <a:prstGeom prst="rect">
                        <a:avLst/>
                      </a:prstGeom>
                    </p:spPr>
                  </p:pic>
                </p:oleObj>
              </mc:Fallback>
            </mc:AlternateContent>
          </a:graphicData>
        </a:graphic>
      </p:graphicFrame>
    </p:spTree>
    <p:extLst>
      <p:ext uri="{BB962C8B-B14F-4D97-AF65-F5344CB8AC3E}">
        <p14:creationId xmlns:p14="http://schemas.microsoft.com/office/powerpoint/2010/main" val="1853269676"/>
      </p:ext>
    </p:extLst>
  </p:cSld>
  <p:clrMapOvr>
    <a:masterClrMapping/>
  </p:clrMapOvr>
  <p:transition xmlns:p14="http://schemas.microsoft.com/office/powerpoint/2010/main" advTm="15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How To Assess Factors</a:t>
            </a:r>
            <a:r>
              <a:rPr lang="en-US" sz="2000" dirty="0"/>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sp>
        <p:nvSpPr>
          <p:cNvPr id="5" name="Rectangle 4"/>
          <p:cNvSpPr/>
          <p:nvPr/>
        </p:nvSpPr>
        <p:spPr>
          <a:xfrm>
            <a:off x="228600" y="1382286"/>
            <a:ext cx="8458200" cy="4632037"/>
          </a:xfrm>
          <a:prstGeom prst="rect">
            <a:avLst/>
          </a:prstGeom>
        </p:spPr>
        <p:txBody>
          <a:bodyPr wrap="square">
            <a:spAutoFit/>
          </a:bodyPr>
          <a:lstStyle/>
          <a:p>
            <a:pPr marL="342900" indent="-342900">
              <a:spcBef>
                <a:spcPts val="600"/>
              </a:spcBef>
              <a:buClr>
                <a:srgbClr val="005566"/>
              </a:buClr>
              <a:buFont typeface="Wingdings" charset="2"/>
              <a:buChar char="Ø"/>
            </a:pPr>
            <a:r>
              <a:rPr lang="en-US" dirty="0" smtClean="0"/>
              <a:t>Rank Correlations</a:t>
            </a:r>
          </a:p>
          <a:p>
            <a:pPr marL="342900" indent="-342900">
              <a:spcBef>
                <a:spcPts val="600"/>
              </a:spcBef>
              <a:buClr>
                <a:srgbClr val="005566"/>
              </a:buClr>
              <a:buFont typeface="Wingdings" charset="2"/>
              <a:buChar char="Ø"/>
            </a:pPr>
            <a:r>
              <a:rPr lang="en-US" dirty="0" smtClean="0"/>
              <a:t>Sharpe Ratio and Information Ratio</a:t>
            </a:r>
          </a:p>
          <a:p>
            <a:pPr marL="342900" indent="-342900">
              <a:spcBef>
                <a:spcPts val="600"/>
              </a:spcBef>
              <a:buClr>
                <a:srgbClr val="005566"/>
              </a:buClr>
              <a:buFont typeface="Wingdings" charset="2"/>
              <a:buChar char="Ø"/>
            </a:pPr>
            <a:endParaRPr lang="en-US" dirty="0"/>
          </a:p>
          <a:p>
            <a:pPr>
              <a:spcBef>
                <a:spcPts val="600"/>
              </a:spcBef>
              <a:buClr>
                <a:srgbClr val="005566"/>
              </a:buClr>
            </a:pPr>
            <a:endParaRPr lang="en-US" dirty="0" smtClean="0"/>
          </a:p>
          <a:p>
            <a:pPr marL="342900" indent="-342900">
              <a:spcBef>
                <a:spcPts val="600"/>
              </a:spcBef>
              <a:buClr>
                <a:srgbClr val="005566"/>
              </a:buClr>
              <a:buFont typeface="Wingdings" charset="2"/>
              <a:buChar char="Ø"/>
            </a:pPr>
            <a:endParaRPr lang="en-US" dirty="0" smtClean="0"/>
          </a:p>
          <a:p>
            <a:pPr marL="342900" indent="-342900">
              <a:spcBef>
                <a:spcPts val="600"/>
              </a:spcBef>
              <a:buClr>
                <a:srgbClr val="005566"/>
              </a:buClr>
              <a:buFont typeface="Wingdings" charset="2"/>
              <a:buChar char="Ø"/>
            </a:pPr>
            <a:endParaRPr lang="en-US" dirty="0" smtClean="0"/>
          </a:p>
          <a:p>
            <a:pPr marL="342900" indent="-342900">
              <a:spcBef>
                <a:spcPts val="600"/>
              </a:spcBef>
              <a:buClr>
                <a:srgbClr val="005566"/>
              </a:buClr>
              <a:buFont typeface="Wingdings" charset="2"/>
              <a:buChar char="Ø"/>
            </a:pPr>
            <a:r>
              <a:rPr lang="en-US" dirty="0" smtClean="0"/>
              <a:t>Turnover (short-horizon strategies have higher turnover)</a:t>
            </a:r>
          </a:p>
          <a:p>
            <a:pPr marL="342900" indent="-342900">
              <a:spcBef>
                <a:spcPts val="600"/>
              </a:spcBef>
              <a:buClr>
                <a:srgbClr val="005566"/>
              </a:buClr>
              <a:buFont typeface="Wingdings" charset="2"/>
              <a:buChar char="Ø"/>
            </a:pPr>
            <a:endParaRPr lang="en-US" dirty="0"/>
          </a:p>
          <a:p>
            <a:pPr>
              <a:spcBef>
                <a:spcPts val="600"/>
              </a:spcBef>
              <a:buClr>
                <a:srgbClr val="005566"/>
              </a:buClr>
            </a:pPr>
            <a:endParaRPr lang="en-US" dirty="0" smtClean="0"/>
          </a:p>
          <a:p>
            <a:pPr marL="342900" indent="-342900">
              <a:spcBef>
                <a:spcPts val="600"/>
              </a:spcBef>
              <a:buClr>
                <a:srgbClr val="005566"/>
              </a:buClr>
              <a:buFont typeface="Wingdings" charset="2"/>
              <a:buChar char="Ø"/>
            </a:pPr>
            <a:r>
              <a:rPr lang="en-US" dirty="0" smtClean="0"/>
              <a:t>Maximum Drawdowns</a:t>
            </a:r>
          </a:p>
          <a:p>
            <a:pPr marL="342900" indent="-342900">
              <a:spcBef>
                <a:spcPts val="600"/>
              </a:spcBef>
              <a:buClr>
                <a:srgbClr val="005566"/>
              </a:buClr>
              <a:buFont typeface="Wingdings" charset="2"/>
              <a:buChar char="Ø"/>
            </a:pPr>
            <a:r>
              <a:rPr lang="en-US" dirty="0" err="1" smtClean="0"/>
              <a:t>Skewness</a:t>
            </a:r>
            <a:r>
              <a:rPr lang="en-US" dirty="0" smtClean="0"/>
              <a:t> / Kurtosis: 3</a:t>
            </a:r>
            <a:r>
              <a:rPr lang="en-US" baseline="30000" dirty="0" smtClean="0"/>
              <a:t>rd</a:t>
            </a:r>
            <a:r>
              <a:rPr lang="en-US" dirty="0" smtClean="0"/>
              <a:t> and 4</a:t>
            </a:r>
            <a:r>
              <a:rPr lang="en-US" baseline="30000" dirty="0" smtClean="0"/>
              <a:t>th</a:t>
            </a:r>
            <a:r>
              <a:rPr lang="en-US" dirty="0" smtClean="0"/>
              <a:t> moments of return distribution</a:t>
            </a:r>
          </a:p>
          <a:p>
            <a:pPr marL="342900" indent="-342900">
              <a:spcBef>
                <a:spcPts val="600"/>
              </a:spcBef>
              <a:buClr>
                <a:srgbClr val="005566"/>
              </a:buClr>
              <a:buFont typeface="Wingdings" charset="2"/>
              <a:buChar char="Ø"/>
            </a:pPr>
            <a:r>
              <a:rPr lang="en-US" dirty="0" smtClean="0"/>
              <a:t>Correlations with the market, other factors, co-linearity</a:t>
            </a:r>
            <a:endParaRPr lang="en-US" dirty="0"/>
          </a:p>
        </p:txBody>
      </p:sp>
      <p:pic>
        <p:nvPicPr>
          <p:cNvPr id="3" name="Picture 2"/>
          <p:cNvPicPr>
            <a:picLocks noChangeAspect="1"/>
          </p:cNvPicPr>
          <p:nvPr/>
        </p:nvPicPr>
        <p:blipFill>
          <a:blip r:embed="rId2"/>
          <a:stretch>
            <a:fillRect/>
          </a:stretch>
        </p:blipFill>
        <p:spPr>
          <a:xfrm>
            <a:off x="1485900" y="2438400"/>
            <a:ext cx="3659981" cy="1104900"/>
          </a:xfrm>
          <a:prstGeom prst="rect">
            <a:avLst/>
          </a:prstGeom>
        </p:spPr>
      </p:pic>
      <p:pic>
        <p:nvPicPr>
          <p:cNvPr id="4" name="Picture 3"/>
          <p:cNvPicPr>
            <a:picLocks noChangeAspect="1"/>
          </p:cNvPicPr>
          <p:nvPr/>
        </p:nvPicPr>
        <p:blipFill>
          <a:blip r:embed="rId3"/>
          <a:stretch>
            <a:fillRect/>
          </a:stretch>
        </p:blipFill>
        <p:spPr>
          <a:xfrm>
            <a:off x="1485900" y="4229100"/>
            <a:ext cx="1600200" cy="511828"/>
          </a:xfrm>
          <a:prstGeom prst="rect">
            <a:avLst/>
          </a:prstGeom>
        </p:spPr>
      </p:pic>
      <p:sp>
        <p:nvSpPr>
          <p:cNvPr id="7" name="Text Placeholder 2"/>
          <p:cNvSpPr txBox="1">
            <a:spLocks/>
          </p:cNvSpPr>
          <p:nvPr/>
        </p:nvSpPr>
        <p:spPr>
          <a:xfrm>
            <a:off x="342900" y="742542"/>
            <a:ext cx="8411731" cy="556730"/>
          </a:xfrm>
          <a:prstGeom prst="rect">
            <a:avLst/>
          </a:prstGeom>
        </p:spPr>
        <p:txBody>
          <a:bodyPr/>
          <a:lstStyle>
            <a:lvl1pPr marL="292100" indent="-292100" algn="l" defTabSz="949325" rtl="0" eaLnBrk="0" fontAlgn="base" hangingPunct="0">
              <a:spcBef>
                <a:spcPct val="10000"/>
              </a:spcBef>
              <a:spcAft>
                <a:spcPct val="10000"/>
              </a:spcAft>
              <a:buClr>
                <a:srgbClr val="006666"/>
              </a:buClr>
              <a:buFont typeface="Webdings" pitchFamily="18" charset="2"/>
              <a:buChar char="&lt;"/>
              <a:defRPr sz="2400">
                <a:solidFill>
                  <a:schemeClr val="tx1"/>
                </a:solidFill>
                <a:latin typeface="+mn-lt"/>
                <a:ea typeface="+mn-ea"/>
                <a:cs typeface="+mn-cs"/>
              </a:defRPr>
            </a:lvl1pPr>
            <a:lvl2pPr marL="585788" indent="-292100" algn="l" defTabSz="949325" rtl="0" eaLnBrk="0" fontAlgn="base" hangingPunct="0">
              <a:spcBef>
                <a:spcPct val="10000"/>
              </a:spcBef>
              <a:spcAft>
                <a:spcPct val="10000"/>
              </a:spcAft>
              <a:buClr>
                <a:srgbClr val="006666"/>
              </a:buClr>
              <a:buFont typeface="Webdings" pitchFamily="18" charset="2"/>
              <a:buChar char="="/>
              <a:defRPr sz="2000">
                <a:solidFill>
                  <a:schemeClr val="tx1"/>
                </a:solidFill>
                <a:latin typeface="+mn-lt"/>
              </a:defRPr>
            </a:lvl2pPr>
            <a:lvl3pPr marL="874713" indent="-287338" algn="l" defTabSz="949325" rtl="0" eaLnBrk="0" fontAlgn="base" hangingPunct="0">
              <a:spcBef>
                <a:spcPct val="10000"/>
              </a:spcBef>
              <a:spcAft>
                <a:spcPct val="10000"/>
              </a:spcAft>
              <a:buClr>
                <a:srgbClr val="006666"/>
              </a:buClr>
              <a:buFont typeface="Webdings" pitchFamily="18" charset="2"/>
              <a:buChar char="&lt;"/>
              <a:defRPr>
                <a:solidFill>
                  <a:schemeClr val="tx1"/>
                </a:solidFill>
                <a:latin typeface="+mn-lt"/>
              </a:defRPr>
            </a:lvl3pPr>
            <a:lvl4pPr marL="1144588" indent="-268288" algn="l" defTabSz="949325" rtl="0" eaLnBrk="0" fontAlgn="base" hangingPunct="0">
              <a:spcBef>
                <a:spcPct val="10000"/>
              </a:spcBef>
              <a:spcAft>
                <a:spcPct val="10000"/>
              </a:spcAft>
              <a:buClr>
                <a:srgbClr val="006666"/>
              </a:buClr>
              <a:buFont typeface="Webdings" pitchFamily="18" charset="2"/>
              <a:buChar char="="/>
              <a:defRPr sz="1600">
                <a:solidFill>
                  <a:schemeClr val="tx1"/>
                </a:solidFill>
                <a:latin typeface="+mn-lt"/>
              </a:defRPr>
            </a:lvl4pPr>
            <a:lvl5pPr marL="1411288" indent="-265113" algn="l" defTabSz="949325" rtl="0" eaLnBrk="0" fontAlgn="base" hangingPunct="0">
              <a:spcBef>
                <a:spcPct val="10000"/>
              </a:spcBef>
              <a:spcAft>
                <a:spcPct val="10000"/>
              </a:spcAft>
              <a:buClr>
                <a:srgbClr val="006666"/>
              </a:buClr>
              <a:buFont typeface="Webdings" pitchFamily="18" charset="2"/>
              <a:buChar char="&lt;"/>
              <a:defRPr sz="1400">
                <a:solidFill>
                  <a:schemeClr val="tx1"/>
                </a:solidFill>
                <a:latin typeface="+mn-lt"/>
              </a:defRPr>
            </a:lvl5pPr>
            <a:lvl6pPr marL="18684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6pPr>
            <a:lvl7pPr marL="23256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7pPr>
            <a:lvl8pPr marL="27828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8pPr>
            <a:lvl9pPr marL="32400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9pPr>
          </a:lstStyle>
          <a:p>
            <a:pPr marL="0" indent="0">
              <a:spcBef>
                <a:spcPts val="1200"/>
              </a:spcBef>
              <a:spcAft>
                <a:spcPts val="0"/>
              </a:spcAft>
              <a:buNone/>
            </a:pPr>
            <a:r>
              <a:rPr lang="en-US" sz="1600" dirty="0">
                <a:solidFill>
                  <a:srgbClr val="F2F2F2"/>
                </a:solidFill>
              </a:rPr>
              <a:t>Quantitative Equity Portfolio Management, by E. </a:t>
            </a:r>
            <a:r>
              <a:rPr lang="en-US" sz="1600" dirty="0" err="1">
                <a:solidFill>
                  <a:srgbClr val="F2F2F2"/>
                </a:solidFill>
              </a:rPr>
              <a:t>Qian</a:t>
            </a:r>
            <a:r>
              <a:rPr lang="en-US" sz="1600" dirty="0">
                <a:solidFill>
                  <a:srgbClr val="F2F2F2"/>
                </a:solidFill>
              </a:rPr>
              <a:t>, R. </a:t>
            </a:r>
            <a:r>
              <a:rPr lang="en-US" sz="1600" dirty="0" err="1">
                <a:solidFill>
                  <a:srgbClr val="F2F2F2"/>
                </a:solidFill>
              </a:rPr>
              <a:t>Hua</a:t>
            </a:r>
            <a:r>
              <a:rPr lang="en-US" sz="1600" dirty="0">
                <a:solidFill>
                  <a:srgbClr val="F2F2F2"/>
                </a:solidFill>
              </a:rPr>
              <a:t>, E. </a:t>
            </a:r>
            <a:r>
              <a:rPr lang="en-US" sz="1600" dirty="0" smtClean="0">
                <a:solidFill>
                  <a:srgbClr val="F2F2F2"/>
                </a:solidFill>
              </a:rPr>
              <a:t>Sorensen</a:t>
            </a:r>
            <a:endParaRPr lang="en-US" sz="1600" dirty="0">
              <a:solidFill>
                <a:srgbClr val="F2F2F2"/>
              </a:solidFill>
            </a:endParaRPr>
          </a:p>
        </p:txBody>
      </p:sp>
    </p:spTree>
    <p:extLst>
      <p:ext uri="{BB962C8B-B14F-4D97-AF65-F5344CB8AC3E}">
        <p14:creationId xmlns:p14="http://schemas.microsoft.com/office/powerpoint/2010/main" val="2940855125"/>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bwMode="auto">
          <a:xfrm>
            <a:off x="114300" y="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smtClean="0"/>
              <a:t>How To Assess Factors</a:t>
            </a:r>
            <a:br>
              <a:rPr lang="en-US" sz="2000" smtClean="0"/>
            </a:br>
            <a:endParaRPr lang="en-US" sz="2000" cap="small" dirty="0"/>
          </a:p>
        </p:txBody>
      </p:sp>
      <p:pic>
        <p:nvPicPr>
          <p:cNvPr id="6" name="Picture 5"/>
          <p:cNvPicPr>
            <a:picLocks noChangeAspect="1"/>
          </p:cNvPicPr>
          <p:nvPr/>
        </p:nvPicPr>
        <p:blipFill>
          <a:blip r:embed="rId2"/>
          <a:stretch>
            <a:fillRect/>
          </a:stretch>
        </p:blipFill>
        <p:spPr>
          <a:xfrm>
            <a:off x="1028700" y="1371600"/>
            <a:ext cx="3314700" cy="2575392"/>
          </a:xfrm>
          <a:prstGeom prst="rect">
            <a:avLst/>
          </a:prstGeom>
        </p:spPr>
      </p:pic>
      <p:pic>
        <p:nvPicPr>
          <p:cNvPr id="7" name="Picture 6"/>
          <p:cNvPicPr>
            <a:picLocks noChangeAspect="1"/>
          </p:cNvPicPr>
          <p:nvPr/>
        </p:nvPicPr>
        <p:blipFill>
          <a:blip r:embed="rId3"/>
          <a:stretch>
            <a:fillRect/>
          </a:stretch>
        </p:blipFill>
        <p:spPr>
          <a:xfrm>
            <a:off x="4686300" y="1371600"/>
            <a:ext cx="3199393" cy="2666813"/>
          </a:xfrm>
          <a:prstGeom prst="rect">
            <a:avLst/>
          </a:prstGeom>
        </p:spPr>
      </p:pic>
      <p:pic>
        <p:nvPicPr>
          <p:cNvPr id="8" name="Picture 7"/>
          <p:cNvPicPr>
            <a:picLocks noChangeAspect="1"/>
          </p:cNvPicPr>
          <p:nvPr/>
        </p:nvPicPr>
        <p:blipFill>
          <a:blip r:embed="rId4"/>
          <a:stretch>
            <a:fillRect/>
          </a:stretch>
        </p:blipFill>
        <p:spPr>
          <a:xfrm>
            <a:off x="1093392" y="4058584"/>
            <a:ext cx="7021908" cy="2570816"/>
          </a:xfrm>
          <a:prstGeom prst="rect">
            <a:avLst/>
          </a:prstGeom>
        </p:spPr>
      </p:pic>
    </p:spTree>
    <p:extLst>
      <p:ext uri="{BB962C8B-B14F-4D97-AF65-F5344CB8AC3E}">
        <p14:creationId xmlns:p14="http://schemas.microsoft.com/office/powerpoint/2010/main" val="1820946454"/>
      </p:ext>
    </p:extLst>
  </p:cSld>
  <p:clrMapOvr>
    <a:masterClrMapping/>
  </p:clrMapOvr>
  <p:transition xmlns:p14="http://schemas.microsoft.com/office/powerpoint/2010/main" advTm="15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Time Horizon – Another Form of Diversification</a:t>
            </a:r>
            <a:r>
              <a:rPr lang="en-US" sz="2000" dirty="0"/>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sp>
        <p:nvSpPr>
          <p:cNvPr id="2" name="Rectangle 1"/>
          <p:cNvSpPr/>
          <p:nvPr/>
        </p:nvSpPr>
        <p:spPr>
          <a:xfrm>
            <a:off x="114300" y="1371601"/>
            <a:ext cx="4914900" cy="4909037"/>
          </a:xfrm>
          <a:prstGeom prst="rect">
            <a:avLst/>
          </a:prstGeom>
        </p:spPr>
        <p:txBody>
          <a:bodyPr wrap="square">
            <a:spAutoFit/>
          </a:bodyPr>
          <a:lstStyle/>
          <a:p>
            <a:pPr marL="342900" indent="-342900">
              <a:spcBef>
                <a:spcPts val="600"/>
              </a:spcBef>
              <a:buClr>
                <a:srgbClr val="005566"/>
              </a:buClr>
              <a:buFont typeface="Wingdings" charset="2"/>
              <a:buChar char="Ø"/>
            </a:pPr>
            <a:r>
              <a:rPr lang="en-US" sz="1800" dirty="0" smtClean="0"/>
              <a:t>Investment </a:t>
            </a:r>
            <a:r>
              <a:rPr lang="en-US" sz="1800" dirty="0"/>
              <a:t>style is mostly defined by time horizon</a:t>
            </a:r>
          </a:p>
          <a:p>
            <a:pPr marL="800100" lvl="1" indent="-342900">
              <a:spcBef>
                <a:spcPts val="600"/>
              </a:spcBef>
              <a:buClr>
                <a:srgbClr val="005566"/>
              </a:buClr>
              <a:buFont typeface="Wingdings" charset="2"/>
              <a:buChar char="§"/>
            </a:pPr>
            <a:r>
              <a:rPr lang="en-US" sz="1600" dirty="0" smtClean="0"/>
              <a:t>Toolsets </a:t>
            </a:r>
            <a:r>
              <a:rPr lang="en-US" sz="1600" dirty="0"/>
              <a:t>and performance systems</a:t>
            </a:r>
          </a:p>
          <a:p>
            <a:pPr marL="800100" lvl="1" indent="-342900">
              <a:spcBef>
                <a:spcPts val="600"/>
              </a:spcBef>
              <a:buClr>
                <a:srgbClr val="005566"/>
              </a:buClr>
              <a:buFont typeface="Wingdings" charset="2"/>
              <a:buChar char="§"/>
            </a:pPr>
            <a:r>
              <a:rPr lang="en-US" sz="1600" dirty="0" smtClean="0"/>
              <a:t>Analysts </a:t>
            </a:r>
            <a:r>
              <a:rPr lang="en-US" sz="1600" dirty="0"/>
              <a:t>“style” and focus</a:t>
            </a:r>
          </a:p>
          <a:p>
            <a:pPr marL="800100" lvl="1" indent="-342900">
              <a:spcBef>
                <a:spcPts val="600"/>
              </a:spcBef>
              <a:buClr>
                <a:srgbClr val="005566"/>
              </a:buClr>
              <a:buFont typeface="Wingdings" charset="2"/>
              <a:buChar char="§"/>
            </a:pPr>
            <a:r>
              <a:rPr lang="en-US" sz="1600" dirty="0" smtClean="0"/>
              <a:t>Turnover </a:t>
            </a:r>
            <a:r>
              <a:rPr lang="en-US" sz="1600" dirty="0"/>
              <a:t>– good proxy for horizon</a:t>
            </a:r>
          </a:p>
          <a:p>
            <a:pPr marL="342900" indent="-342900">
              <a:spcBef>
                <a:spcPts val="600"/>
              </a:spcBef>
              <a:buClr>
                <a:srgbClr val="005566"/>
              </a:buClr>
              <a:buFont typeface="Wingdings" charset="2"/>
              <a:buChar char="Ø"/>
            </a:pPr>
            <a:r>
              <a:rPr lang="en-US" sz="1800" dirty="0" smtClean="0"/>
              <a:t>Blending </a:t>
            </a:r>
            <a:r>
              <a:rPr lang="en-US" sz="1800" dirty="0"/>
              <a:t>and varying different time horizons </a:t>
            </a:r>
            <a:r>
              <a:rPr lang="en-US" sz="1800" dirty="0" smtClean="0"/>
              <a:t>can improve </a:t>
            </a:r>
            <a:r>
              <a:rPr lang="en-US" sz="1800" dirty="0"/>
              <a:t>performance</a:t>
            </a:r>
          </a:p>
          <a:p>
            <a:pPr marL="800100" lvl="1" indent="-342900">
              <a:spcBef>
                <a:spcPts val="600"/>
              </a:spcBef>
              <a:buClr>
                <a:srgbClr val="005566"/>
              </a:buClr>
              <a:buFont typeface="Wingdings" charset="2"/>
              <a:buChar char="§"/>
            </a:pPr>
            <a:r>
              <a:rPr lang="en-US" sz="1600" dirty="0" smtClean="0"/>
              <a:t>Works </a:t>
            </a:r>
            <a:r>
              <a:rPr lang="en-US" sz="1600" dirty="0"/>
              <a:t>when traditional approaches fail</a:t>
            </a:r>
          </a:p>
          <a:p>
            <a:pPr marL="342900" indent="-342900">
              <a:spcBef>
                <a:spcPts val="600"/>
              </a:spcBef>
              <a:buClr>
                <a:srgbClr val="005566"/>
              </a:buClr>
              <a:buFont typeface="Wingdings" charset="2"/>
              <a:buChar char="Ø"/>
            </a:pPr>
            <a:r>
              <a:rPr lang="en-US" sz="1800" dirty="0" smtClean="0"/>
              <a:t>Time </a:t>
            </a:r>
            <a:r>
              <a:rPr lang="en-US" sz="1800" dirty="0"/>
              <a:t>horizon diversification has worked well </a:t>
            </a:r>
            <a:r>
              <a:rPr lang="en-US" sz="1800" dirty="0" smtClean="0"/>
              <a:t>in every </a:t>
            </a:r>
            <a:r>
              <a:rPr lang="en-US" sz="1800" dirty="0"/>
              <a:t>crisis</a:t>
            </a:r>
          </a:p>
          <a:p>
            <a:pPr marL="800100" lvl="1" indent="-342900">
              <a:spcBef>
                <a:spcPts val="600"/>
              </a:spcBef>
              <a:buClr>
                <a:srgbClr val="005566"/>
              </a:buClr>
              <a:buFont typeface="Wingdings" charset="2"/>
              <a:buChar char="§"/>
            </a:pPr>
            <a:r>
              <a:rPr lang="en-US" sz="1600" dirty="0" smtClean="0"/>
              <a:t>Lengthen </a:t>
            </a:r>
            <a:r>
              <a:rPr lang="en-US" sz="1600" dirty="0"/>
              <a:t>Time Horizon in your strategies when </a:t>
            </a:r>
            <a:r>
              <a:rPr lang="en-US" sz="1600" dirty="0" smtClean="0"/>
              <a:t>risk subsides</a:t>
            </a:r>
            <a:endParaRPr lang="en-US" sz="1600" dirty="0"/>
          </a:p>
          <a:p>
            <a:pPr marL="800100" lvl="1" indent="-342900">
              <a:spcBef>
                <a:spcPts val="600"/>
              </a:spcBef>
              <a:buClr>
                <a:srgbClr val="005566"/>
              </a:buClr>
              <a:buFont typeface="Wingdings" charset="2"/>
              <a:buChar char="§"/>
            </a:pPr>
            <a:r>
              <a:rPr lang="en-US" sz="1600" dirty="0" smtClean="0"/>
              <a:t>Shorten </a:t>
            </a:r>
            <a:r>
              <a:rPr lang="en-US" sz="1600" dirty="0"/>
              <a:t>your time horizon when risk aversion rises</a:t>
            </a:r>
          </a:p>
          <a:p>
            <a:pPr marL="800100" lvl="1" indent="-342900">
              <a:spcBef>
                <a:spcPts val="600"/>
              </a:spcBef>
              <a:buClr>
                <a:srgbClr val="005566"/>
              </a:buClr>
              <a:buFont typeface="Wingdings" charset="2"/>
              <a:buChar char="§"/>
            </a:pPr>
            <a:r>
              <a:rPr lang="en-US" sz="1600" dirty="0"/>
              <a:t>and investors aren’t concerned with fundamentals</a:t>
            </a:r>
          </a:p>
        </p:txBody>
      </p:sp>
      <p:pic>
        <p:nvPicPr>
          <p:cNvPr id="7" name="Picture 6"/>
          <p:cNvPicPr>
            <a:picLocks noChangeAspect="1"/>
          </p:cNvPicPr>
          <p:nvPr/>
        </p:nvPicPr>
        <p:blipFill>
          <a:blip r:embed="rId2"/>
          <a:stretch>
            <a:fillRect/>
          </a:stretch>
        </p:blipFill>
        <p:spPr>
          <a:xfrm>
            <a:off x="5053526" y="1436467"/>
            <a:ext cx="3969546" cy="2221133"/>
          </a:xfrm>
          <a:prstGeom prst="rect">
            <a:avLst/>
          </a:prstGeom>
        </p:spPr>
      </p:pic>
    </p:spTree>
    <p:extLst>
      <p:ext uri="{BB962C8B-B14F-4D97-AF65-F5344CB8AC3E}">
        <p14:creationId xmlns:p14="http://schemas.microsoft.com/office/powerpoint/2010/main" val="3934798808"/>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571500"/>
          </a:xfrm>
        </p:spPr>
        <p:txBody>
          <a:bodyPr/>
          <a:lstStyle/>
          <a:p>
            <a:pPr>
              <a:defRPr/>
            </a:pPr>
            <a:r>
              <a:rPr lang="en-US" sz="2000" dirty="0" smtClean="0"/>
              <a:t>Combining Strategies</a:t>
            </a: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sp>
        <p:nvSpPr>
          <p:cNvPr id="3" name="Rectangle 2"/>
          <p:cNvSpPr/>
          <p:nvPr/>
        </p:nvSpPr>
        <p:spPr>
          <a:xfrm>
            <a:off x="10886" y="1257300"/>
            <a:ext cx="9144000" cy="4231927"/>
          </a:xfrm>
          <a:prstGeom prst="rect">
            <a:avLst/>
          </a:prstGeom>
        </p:spPr>
        <p:txBody>
          <a:bodyPr wrap="square">
            <a:spAutoFit/>
          </a:bodyPr>
          <a:lstStyle/>
          <a:p>
            <a:pPr marL="285750" indent="-285750">
              <a:spcBef>
                <a:spcPts val="600"/>
              </a:spcBef>
              <a:buClr>
                <a:srgbClr val="005566"/>
              </a:buClr>
              <a:buFont typeface="Wingdings" charset="2"/>
              <a:buChar char="Ø"/>
            </a:pPr>
            <a:r>
              <a:rPr lang="en-US" sz="1600" dirty="0"/>
              <a:t>How to maximize a bag full of tricks?</a:t>
            </a:r>
          </a:p>
          <a:p>
            <a:pPr marL="742950" lvl="1" indent="-285750">
              <a:spcBef>
                <a:spcPts val="600"/>
              </a:spcBef>
              <a:buClr>
                <a:srgbClr val="005566"/>
              </a:buClr>
              <a:buFont typeface="Wingdings" charset="2"/>
              <a:buChar char="§"/>
            </a:pPr>
            <a:r>
              <a:rPr lang="en-US" sz="1400" dirty="0" smtClean="0"/>
              <a:t>Equal </a:t>
            </a:r>
            <a:r>
              <a:rPr lang="en-US" sz="1400" dirty="0"/>
              <a:t>weight: no opinion on individual strategy efficacy</a:t>
            </a:r>
          </a:p>
          <a:p>
            <a:pPr marL="742950" lvl="1" indent="-285750">
              <a:spcBef>
                <a:spcPts val="600"/>
              </a:spcBef>
              <a:buClr>
                <a:srgbClr val="005566"/>
              </a:buClr>
              <a:buFont typeface="Wingdings" charset="2"/>
              <a:buChar char="§"/>
            </a:pPr>
            <a:r>
              <a:rPr lang="en-US" sz="1400" dirty="0" smtClean="0"/>
              <a:t>No </a:t>
            </a:r>
            <a:r>
              <a:rPr lang="en-US" sz="1400" dirty="0"/>
              <a:t>opinion is actually an opinion on the risk/reward trade-offs</a:t>
            </a:r>
          </a:p>
          <a:p>
            <a:pPr marL="742950" lvl="1" indent="-285750">
              <a:spcBef>
                <a:spcPts val="600"/>
              </a:spcBef>
              <a:buClr>
                <a:srgbClr val="005566"/>
              </a:buClr>
              <a:buFont typeface="Wingdings" charset="2"/>
              <a:buChar char="§"/>
            </a:pPr>
            <a:r>
              <a:rPr lang="en-US" sz="1400" dirty="0" smtClean="0"/>
              <a:t>Results </a:t>
            </a:r>
            <a:r>
              <a:rPr lang="en-US" sz="1400" dirty="0"/>
              <a:t>aren’t so bad!</a:t>
            </a:r>
          </a:p>
          <a:p>
            <a:pPr marL="742950" lvl="1" indent="-285750">
              <a:spcBef>
                <a:spcPts val="600"/>
              </a:spcBef>
              <a:buClr>
                <a:srgbClr val="005566"/>
              </a:buClr>
              <a:buFont typeface="Wingdings" charset="2"/>
              <a:buChar char="§"/>
            </a:pPr>
            <a:r>
              <a:rPr lang="en-US" sz="1400" dirty="0" smtClean="0"/>
              <a:t>A </a:t>
            </a:r>
            <a:r>
              <a:rPr lang="en-US" sz="1400" dirty="0"/>
              <a:t>standard to beat</a:t>
            </a:r>
          </a:p>
          <a:p>
            <a:pPr marL="285750" indent="-285750">
              <a:spcBef>
                <a:spcPts val="600"/>
              </a:spcBef>
              <a:buClr>
                <a:srgbClr val="005566"/>
              </a:buClr>
              <a:buFont typeface="Wingdings" charset="2"/>
              <a:buChar char="Ø"/>
            </a:pPr>
            <a:r>
              <a:rPr lang="en-US" sz="1600" dirty="0" smtClean="0"/>
              <a:t>Cyclically </a:t>
            </a:r>
            <a:r>
              <a:rPr lang="en-US" sz="1600" dirty="0"/>
              <a:t>adjusted:</a:t>
            </a:r>
          </a:p>
          <a:p>
            <a:pPr marL="742950" lvl="1" indent="-285750">
              <a:spcBef>
                <a:spcPts val="600"/>
              </a:spcBef>
              <a:buClr>
                <a:srgbClr val="005566"/>
              </a:buClr>
              <a:buFont typeface="Wingdings" charset="2"/>
              <a:buChar char="§"/>
            </a:pPr>
            <a:r>
              <a:rPr lang="en-US" sz="1400" dirty="0" smtClean="0"/>
              <a:t>Strategies </a:t>
            </a:r>
            <a:r>
              <a:rPr lang="en-US" sz="1400" dirty="0"/>
              <a:t>have varying degrees of risk/reward profile depending on their relationships with risk</a:t>
            </a:r>
          </a:p>
          <a:p>
            <a:pPr marL="742950" lvl="1" indent="-285750">
              <a:spcBef>
                <a:spcPts val="600"/>
              </a:spcBef>
              <a:buClr>
                <a:srgbClr val="005566"/>
              </a:buClr>
              <a:buFont typeface="Wingdings" charset="2"/>
              <a:buChar char="§"/>
            </a:pPr>
            <a:r>
              <a:rPr lang="en-US" sz="1400" dirty="0" smtClean="0"/>
              <a:t>For </a:t>
            </a:r>
            <a:r>
              <a:rPr lang="en-US" sz="1400" dirty="0"/>
              <a:t>example, in recession, we favor profitability and momentum, but caution is to the upside risk</a:t>
            </a:r>
          </a:p>
          <a:p>
            <a:pPr marL="285750" indent="-285750">
              <a:spcBef>
                <a:spcPts val="600"/>
              </a:spcBef>
              <a:buClr>
                <a:srgbClr val="005566"/>
              </a:buClr>
              <a:buFont typeface="Wingdings" charset="2"/>
              <a:buChar char="Ø"/>
            </a:pPr>
            <a:r>
              <a:rPr lang="en-US" sz="1600" dirty="0" smtClean="0"/>
              <a:t>Opinion </a:t>
            </a:r>
            <a:r>
              <a:rPr lang="en-US" sz="1600" dirty="0"/>
              <a:t>Pooling:</a:t>
            </a:r>
          </a:p>
          <a:p>
            <a:pPr marL="742950" lvl="1" indent="-285750">
              <a:spcBef>
                <a:spcPts val="600"/>
              </a:spcBef>
              <a:buClr>
                <a:srgbClr val="005566"/>
              </a:buClr>
              <a:buFont typeface="Wingdings" charset="2"/>
              <a:buChar char="§"/>
            </a:pPr>
            <a:r>
              <a:rPr lang="en-US" sz="1400" dirty="0" smtClean="0"/>
              <a:t>Black</a:t>
            </a:r>
            <a:r>
              <a:rPr lang="en-US" sz="1400" dirty="0"/>
              <a:t>-</a:t>
            </a:r>
            <a:r>
              <a:rPr lang="en-US" sz="1400" dirty="0" err="1"/>
              <a:t>Litterman</a:t>
            </a:r>
            <a:r>
              <a:rPr lang="en-US" sz="1400" dirty="0"/>
              <a:t> Framework: fundamentally mean-variance trade-off between factors;</a:t>
            </a:r>
          </a:p>
          <a:p>
            <a:pPr marL="742950" lvl="1" indent="-285750">
              <a:spcBef>
                <a:spcPts val="600"/>
              </a:spcBef>
              <a:buClr>
                <a:srgbClr val="005566"/>
              </a:buClr>
              <a:buFont typeface="Wingdings" charset="2"/>
              <a:buChar char="§"/>
            </a:pPr>
            <a:r>
              <a:rPr lang="en-US" sz="1400" dirty="0" smtClean="0"/>
              <a:t>Copula</a:t>
            </a:r>
            <a:r>
              <a:rPr lang="en-US" sz="1400" dirty="0"/>
              <a:t>-based: similar to BL framework with more esoteric statistics, </a:t>
            </a:r>
            <a:r>
              <a:rPr lang="en-US" sz="1400" dirty="0" smtClean="0"/>
              <a:t>performs </a:t>
            </a:r>
            <a:r>
              <a:rPr lang="en-US" sz="1400" dirty="0"/>
              <a:t>better in some </a:t>
            </a:r>
            <a:r>
              <a:rPr lang="en-US" sz="1400" dirty="0" smtClean="0"/>
              <a:t>rare cases </a:t>
            </a:r>
          </a:p>
          <a:p>
            <a:pPr marL="285750" indent="-285750">
              <a:spcBef>
                <a:spcPts val="600"/>
              </a:spcBef>
              <a:buClr>
                <a:srgbClr val="005566"/>
              </a:buClr>
              <a:buFont typeface="Wingdings" charset="2"/>
              <a:buChar char="Ø"/>
            </a:pPr>
            <a:r>
              <a:rPr lang="en-US" sz="1600" dirty="0" smtClean="0"/>
              <a:t>Black</a:t>
            </a:r>
            <a:r>
              <a:rPr lang="en-US" sz="1600" dirty="0"/>
              <a:t>-</a:t>
            </a:r>
            <a:r>
              <a:rPr lang="en-US" sz="1600" dirty="0" err="1"/>
              <a:t>Litterman</a:t>
            </a:r>
            <a:r>
              <a:rPr lang="en-US" sz="1600" dirty="0"/>
              <a:t> Framework (</a:t>
            </a:r>
            <a:r>
              <a:rPr lang="en-US" sz="1600" u="sng" dirty="0">
                <a:solidFill>
                  <a:srgbClr val="0000FF"/>
                </a:solidFill>
              </a:rPr>
              <a:t>http://</a:t>
            </a:r>
            <a:r>
              <a:rPr lang="en-US" sz="1600" u="sng" dirty="0" err="1">
                <a:solidFill>
                  <a:srgbClr val="0000FF"/>
                </a:solidFill>
              </a:rPr>
              <a:t>papers.ssrn.com</a:t>
            </a:r>
            <a:r>
              <a:rPr lang="en-US" sz="1600" u="sng" dirty="0">
                <a:solidFill>
                  <a:srgbClr val="0000FF"/>
                </a:solidFill>
              </a:rPr>
              <a:t>/sol3/</a:t>
            </a:r>
            <a:r>
              <a:rPr lang="en-US" sz="1600" u="sng" dirty="0" err="1">
                <a:solidFill>
                  <a:srgbClr val="0000FF"/>
                </a:solidFill>
              </a:rPr>
              <a:t>papers.cfm?abstract_id</a:t>
            </a:r>
            <a:r>
              <a:rPr lang="en-US" sz="1600" u="sng" dirty="0">
                <a:solidFill>
                  <a:srgbClr val="0000FF"/>
                </a:solidFill>
              </a:rPr>
              <a:t>=</a:t>
            </a:r>
            <a:r>
              <a:rPr lang="en-US" sz="1600" u="sng" dirty="0" smtClean="0">
                <a:solidFill>
                  <a:srgbClr val="0000FF"/>
                </a:solidFill>
              </a:rPr>
              <a:t>334304</a:t>
            </a:r>
            <a:r>
              <a:rPr lang="en-US" sz="1600" dirty="0" smtClean="0"/>
              <a:t>)</a:t>
            </a:r>
            <a:endParaRPr lang="en-US" sz="1600" dirty="0"/>
          </a:p>
          <a:p>
            <a:pPr marL="742950" lvl="1" indent="-285750">
              <a:spcBef>
                <a:spcPts val="600"/>
              </a:spcBef>
              <a:buClr>
                <a:srgbClr val="005566"/>
              </a:buClr>
              <a:buFont typeface="Wingdings" charset="2"/>
              <a:buChar char="§"/>
            </a:pPr>
            <a:r>
              <a:rPr lang="en-US" sz="1400" dirty="0" smtClean="0"/>
              <a:t>Fundamentally </a:t>
            </a:r>
            <a:r>
              <a:rPr lang="en-US" sz="1400" dirty="0"/>
              <a:t>no different from a fundamental manager hedging his/her bet between growth and value;</a:t>
            </a:r>
          </a:p>
          <a:p>
            <a:pPr marL="742950" lvl="1" indent="-285750">
              <a:spcBef>
                <a:spcPts val="600"/>
              </a:spcBef>
              <a:buClr>
                <a:srgbClr val="005566"/>
              </a:buClr>
              <a:buFont typeface="Wingdings" charset="2"/>
              <a:buChar char="§"/>
            </a:pPr>
            <a:r>
              <a:rPr lang="en-US" sz="1400" dirty="0" smtClean="0"/>
              <a:t>Risk</a:t>
            </a:r>
            <a:r>
              <a:rPr lang="en-US" sz="1400" dirty="0"/>
              <a:t>, Reward, as well as Correlation among strategies are considered simultaneously</a:t>
            </a:r>
          </a:p>
        </p:txBody>
      </p:sp>
      <p:pic>
        <p:nvPicPr>
          <p:cNvPr id="2" name="Picture 1"/>
          <p:cNvPicPr>
            <a:picLocks noChangeAspect="1"/>
          </p:cNvPicPr>
          <p:nvPr/>
        </p:nvPicPr>
        <p:blipFill>
          <a:blip r:embed="rId2"/>
          <a:stretch>
            <a:fillRect/>
          </a:stretch>
        </p:blipFill>
        <p:spPr>
          <a:xfrm>
            <a:off x="39457" y="571500"/>
            <a:ext cx="4457700" cy="647865"/>
          </a:xfrm>
          <a:prstGeom prst="rect">
            <a:avLst/>
          </a:prstGeom>
        </p:spPr>
      </p:pic>
    </p:spTree>
    <p:extLst>
      <p:ext uri="{BB962C8B-B14F-4D97-AF65-F5344CB8AC3E}">
        <p14:creationId xmlns:p14="http://schemas.microsoft.com/office/powerpoint/2010/main" val="3723428781"/>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Combining Strategies</a:t>
            </a: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sp>
        <p:nvSpPr>
          <p:cNvPr id="3" name="Rectangle 2"/>
          <p:cNvSpPr/>
          <p:nvPr/>
        </p:nvSpPr>
        <p:spPr>
          <a:xfrm>
            <a:off x="10886" y="1257300"/>
            <a:ext cx="9144000" cy="1107996"/>
          </a:xfrm>
          <a:prstGeom prst="rect">
            <a:avLst/>
          </a:prstGeom>
        </p:spPr>
        <p:txBody>
          <a:bodyPr wrap="square">
            <a:spAutoFit/>
          </a:bodyPr>
          <a:lstStyle/>
          <a:p>
            <a:pPr marL="285750" indent="-285750">
              <a:spcBef>
                <a:spcPts val="600"/>
              </a:spcBef>
              <a:buClr>
                <a:srgbClr val="005566"/>
              </a:buClr>
              <a:buFont typeface="Wingdings" charset="2"/>
              <a:buChar char="Ø"/>
            </a:pPr>
            <a:r>
              <a:rPr lang="en-US" sz="1400" dirty="0" smtClean="0"/>
              <a:t>Centrality of risk allocation across strategies, not the expected returns</a:t>
            </a:r>
          </a:p>
          <a:p>
            <a:pPr marL="285750" indent="-285750">
              <a:spcBef>
                <a:spcPts val="600"/>
              </a:spcBef>
              <a:buClr>
                <a:srgbClr val="005566"/>
              </a:buClr>
              <a:buFont typeface="Wingdings" charset="2"/>
              <a:buChar char="Ø"/>
            </a:pPr>
            <a:r>
              <a:rPr lang="en-US" sz="1400" dirty="0" smtClean="0"/>
              <a:t>Expected returns, or alphas, can be derived as α=</a:t>
            </a:r>
            <a:r>
              <a:rPr lang="en-US" sz="1400" dirty="0" err="1" smtClean="0"/>
              <a:t>λ×Inv</a:t>
            </a:r>
            <a:r>
              <a:rPr lang="en-US" sz="1400" dirty="0" smtClean="0"/>
              <a:t>(</a:t>
            </a:r>
            <a:r>
              <a:rPr lang="en-US" sz="1400" i="1" dirty="0" smtClean="0"/>
              <a:t>COV</a:t>
            </a:r>
            <a:r>
              <a:rPr lang="en-US" sz="1400" dirty="0" smtClean="0"/>
              <a:t>)×W, where </a:t>
            </a:r>
            <a:r>
              <a:rPr lang="en-US" sz="1400" dirty="0" err="1" smtClean="0"/>
              <a:t>λ</a:t>
            </a:r>
            <a:r>
              <a:rPr lang="en-US" sz="1400" dirty="0" smtClean="0"/>
              <a:t> is the risk aversion parameter, </a:t>
            </a:r>
            <a:r>
              <a:rPr lang="en-US" sz="1400" i="1" dirty="0" smtClean="0"/>
              <a:t>COV</a:t>
            </a:r>
            <a:r>
              <a:rPr lang="en-US" sz="1400" dirty="0" smtClean="0"/>
              <a:t> is the covariance matrix of the </a:t>
            </a:r>
            <a:r>
              <a:rPr lang="en-US" sz="1400" u="sng" dirty="0" smtClean="0"/>
              <a:t>strategies</a:t>
            </a:r>
            <a:r>
              <a:rPr lang="en-US" sz="1400" dirty="0" smtClean="0"/>
              <a:t>, W is allocation across strategies</a:t>
            </a:r>
          </a:p>
          <a:p>
            <a:pPr marL="285750" indent="-285750">
              <a:spcBef>
                <a:spcPts val="600"/>
              </a:spcBef>
              <a:buClr>
                <a:srgbClr val="005566"/>
              </a:buClr>
              <a:buFont typeface="Wingdings" charset="2"/>
              <a:buChar char="Ø"/>
            </a:pPr>
            <a:r>
              <a:rPr lang="en-US" sz="1400" dirty="0" smtClean="0"/>
              <a:t>Expected returns being a single number disguise the underlying economics behind the investment decision</a:t>
            </a:r>
            <a:endParaRPr lang="en-US" sz="1400" dirty="0"/>
          </a:p>
        </p:txBody>
      </p:sp>
      <p:pic>
        <p:nvPicPr>
          <p:cNvPr id="2" name="Picture 1"/>
          <p:cNvPicPr>
            <a:picLocks noChangeAspect="1"/>
          </p:cNvPicPr>
          <p:nvPr/>
        </p:nvPicPr>
        <p:blipFill>
          <a:blip r:embed="rId2"/>
          <a:stretch>
            <a:fillRect/>
          </a:stretch>
        </p:blipFill>
        <p:spPr>
          <a:xfrm>
            <a:off x="2171700" y="2400300"/>
            <a:ext cx="4427882" cy="1257300"/>
          </a:xfrm>
          <a:prstGeom prst="rect">
            <a:avLst/>
          </a:prstGeom>
        </p:spPr>
      </p:pic>
      <p:pic>
        <p:nvPicPr>
          <p:cNvPr id="4" name="Picture 3"/>
          <p:cNvPicPr>
            <a:picLocks noChangeAspect="1"/>
          </p:cNvPicPr>
          <p:nvPr/>
        </p:nvPicPr>
        <p:blipFill>
          <a:blip r:embed="rId3"/>
          <a:stretch>
            <a:fillRect/>
          </a:stretch>
        </p:blipFill>
        <p:spPr>
          <a:xfrm>
            <a:off x="1556658" y="3621448"/>
            <a:ext cx="5433789" cy="2942639"/>
          </a:xfrm>
          <a:prstGeom prst="rect">
            <a:avLst/>
          </a:prstGeom>
        </p:spPr>
      </p:pic>
    </p:spTree>
    <p:extLst>
      <p:ext uri="{BB962C8B-B14F-4D97-AF65-F5344CB8AC3E}">
        <p14:creationId xmlns:p14="http://schemas.microsoft.com/office/powerpoint/2010/main" val="2363440410"/>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bwMode="auto">
          <a:xfrm>
            <a:off x="114300" y="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dirty="0" smtClean="0"/>
              <a:t>VALUE &amp; QUALITY: SUMMARY OF RECENT PERFORMANCE</a:t>
            </a:r>
            <a:br>
              <a:rPr lang="en-US" sz="2000" dirty="0" smtClean="0"/>
            </a:br>
            <a:endParaRPr lang="en-US" sz="2000" cap="small" dirty="0"/>
          </a:p>
        </p:txBody>
      </p:sp>
      <p:sp>
        <p:nvSpPr>
          <p:cNvPr id="4" name="Text Placeholder 2"/>
          <p:cNvSpPr txBox="1">
            <a:spLocks/>
          </p:cNvSpPr>
          <p:nvPr/>
        </p:nvSpPr>
        <p:spPr>
          <a:xfrm>
            <a:off x="0" y="718073"/>
            <a:ext cx="9029700" cy="29872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dirty="0">
                <a:solidFill>
                  <a:srgbClr val="F2F2F2"/>
                </a:solidFill>
              </a:rPr>
              <a:t>Quality: R. </a:t>
            </a:r>
            <a:r>
              <a:rPr lang="en-US" sz="1200" dirty="0" err="1">
                <a:solidFill>
                  <a:srgbClr val="F2F2F2"/>
                </a:solidFill>
              </a:rPr>
              <a:t>Novy</a:t>
            </a:r>
            <a:r>
              <a:rPr lang="en-US" sz="1200" dirty="0">
                <a:solidFill>
                  <a:srgbClr val="F2F2F2"/>
                </a:solidFill>
              </a:rPr>
              <a:t> Marx, 2014, </a:t>
            </a:r>
            <a:r>
              <a:rPr lang="en-US" sz="1200" i="1" dirty="0">
                <a:solidFill>
                  <a:schemeClr val="bg2">
                    <a:lumMod val="40000"/>
                    <a:lumOff val="60000"/>
                  </a:schemeClr>
                </a:solidFill>
              </a:rPr>
              <a:t>http://</a:t>
            </a:r>
            <a:r>
              <a:rPr lang="en-US" sz="1200" i="1" dirty="0" err="1">
                <a:solidFill>
                  <a:schemeClr val="bg2">
                    <a:lumMod val="40000"/>
                    <a:lumOff val="60000"/>
                  </a:schemeClr>
                </a:solidFill>
              </a:rPr>
              <a:t>rnm.simon.rochester.edu</a:t>
            </a:r>
            <a:r>
              <a:rPr lang="en-US" sz="1200" i="1" dirty="0">
                <a:solidFill>
                  <a:schemeClr val="bg2">
                    <a:lumMod val="40000"/>
                    <a:lumOff val="60000"/>
                  </a:schemeClr>
                </a:solidFill>
              </a:rPr>
              <a:t>/research/</a:t>
            </a:r>
            <a:r>
              <a:rPr lang="en-US" sz="1200" i="1" dirty="0" err="1">
                <a:solidFill>
                  <a:schemeClr val="bg2">
                    <a:lumMod val="40000"/>
                    <a:lumOff val="60000"/>
                  </a:schemeClr>
                </a:solidFill>
              </a:rPr>
              <a:t>QDoVI.pdf</a:t>
            </a:r>
            <a:endParaRPr lang="en-US" sz="1200" i="1" dirty="0">
              <a:solidFill>
                <a:schemeClr val="bg2">
                  <a:lumMod val="40000"/>
                  <a:lumOff val="60000"/>
                </a:schemeClr>
              </a:solidFill>
            </a:endParaRPr>
          </a:p>
          <a:p>
            <a:pPr marL="0" indent="0">
              <a:buNone/>
            </a:pPr>
            <a:r>
              <a:rPr lang="en-US" sz="1200" dirty="0" smtClean="0">
                <a:solidFill>
                  <a:schemeClr val="bg1"/>
                </a:solidFill>
              </a:rPr>
              <a:t>Value: A. </a:t>
            </a:r>
            <a:r>
              <a:rPr lang="en-US" sz="1200" dirty="0" err="1" smtClean="0">
                <a:solidFill>
                  <a:schemeClr val="bg1"/>
                </a:solidFill>
              </a:rPr>
              <a:t>Damoradan</a:t>
            </a:r>
            <a:r>
              <a:rPr lang="en-US" sz="1200" dirty="0" smtClean="0">
                <a:solidFill>
                  <a:schemeClr val="bg1"/>
                </a:solidFill>
              </a:rPr>
              <a:t>, </a:t>
            </a:r>
            <a:r>
              <a:rPr lang="en-US" sz="1200" dirty="0">
                <a:solidFill>
                  <a:schemeClr val="bg1"/>
                </a:solidFill>
              </a:rPr>
              <a:t>2012, </a:t>
            </a:r>
            <a:r>
              <a:rPr lang="en-US" sz="1200" i="1" dirty="0">
                <a:solidFill>
                  <a:srgbClr val="FCBC8E"/>
                </a:solidFill>
              </a:rPr>
              <a:t>http://</a:t>
            </a:r>
            <a:r>
              <a:rPr lang="en-US" sz="1200" i="1" dirty="0" err="1">
                <a:solidFill>
                  <a:srgbClr val="FCBC8E"/>
                </a:solidFill>
              </a:rPr>
              <a:t>papers.ssrn.com</a:t>
            </a:r>
            <a:r>
              <a:rPr lang="en-US" sz="1200" i="1" dirty="0">
                <a:solidFill>
                  <a:srgbClr val="FCBC8E"/>
                </a:solidFill>
              </a:rPr>
              <a:t>/sol3/</a:t>
            </a:r>
            <a:r>
              <a:rPr lang="en-US" sz="1200" i="1" dirty="0" err="1">
                <a:solidFill>
                  <a:srgbClr val="FCBC8E"/>
                </a:solidFill>
              </a:rPr>
              <a:t>papers.cfm?abstract_id</a:t>
            </a:r>
            <a:r>
              <a:rPr lang="en-US" sz="1200" i="1" dirty="0">
                <a:solidFill>
                  <a:srgbClr val="FCBC8E"/>
                </a:solidFill>
              </a:rPr>
              <a:t>=2042657</a:t>
            </a:r>
          </a:p>
        </p:txBody>
      </p:sp>
      <p:graphicFrame>
        <p:nvGraphicFramePr>
          <p:cNvPr id="9" name="Table 8"/>
          <p:cNvGraphicFramePr>
            <a:graphicFrameLocks noGrp="1"/>
          </p:cNvGraphicFramePr>
          <p:nvPr>
            <p:extLst>
              <p:ext uri="{D42A27DB-BD31-4B8C-83A1-F6EECF244321}">
                <p14:modId xmlns:p14="http://schemas.microsoft.com/office/powerpoint/2010/main" val="2371701615"/>
              </p:ext>
            </p:extLst>
          </p:nvPr>
        </p:nvGraphicFramePr>
        <p:xfrm>
          <a:off x="685800" y="3314700"/>
          <a:ext cx="8105774" cy="1113031"/>
        </p:xfrm>
        <a:graphic>
          <a:graphicData uri="http://schemas.openxmlformats.org/drawingml/2006/table">
            <a:tbl>
              <a:tblPr/>
              <a:tblGrid>
                <a:gridCol w="2601107"/>
                <a:gridCol w="786381"/>
                <a:gridCol w="786381"/>
                <a:gridCol w="786381"/>
                <a:gridCol w="786381"/>
                <a:gridCol w="786381"/>
                <a:gridCol w="786381"/>
                <a:gridCol w="786381"/>
              </a:tblGrid>
              <a:tr h="229865">
                <a:tc>
                  <a:txBody>
                    <a:bodyPr/>
                    <a:lstStyle/>
                    <a:p>
                      <a:pPr algn="l" fontAlgn="b"/>
                      <a:endParaRPr lang="en-US" sz="1100" b="0" i="0" u="none" strike="noStrike">
                        <a:solidFill>
                          <a:srgbClr val="000000"/>
                        </a:solidFill>
                        <a:effectLst/>
                        <a:latin typeface="Calibri"/>
                      </a:endParaRPr>
                    </a:p>
                  </a:txBody>
                  <a:tcPr marL="12098" marR="12098" marT="12098"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a:rPr>
                        <a:t>2010</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2011</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2012</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2013</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2014</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2015</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solidFill>
                            <a:srgbClr val="000000"/>
                          </a:solidFill>
                          <a:effectLst/>
                          <a:latin typeface="Calibri"/>
                        </a:rPr>
                        <a:t>Average</a:t>
                      </a:r>
                    </a:p>
                  </a:txBody>
                  <a:tcPr marL="12098" marR="12098" marT="12098" marB="0" anchor="b">
                    <a:lnL>
                      <a:noFill/>
                    </a:lnL>
                    <a:lnR>
                      <a:noFill/>
                    </a:lnR>
                    <a:lnT>
                      <a:noFill/>
                    </a:lnT>
                    <a:lnB w="12700" cap="flat" cmpd="sng" algn="ctr">
                      <a:solidFill>
                        <a:srgbClr val="000000"/>
                      </a:solidFill>
                      <a:prstDash val="solid"/>
                      <a:round/>
                      <a:headEnd type="none" w="med" len="med"/>
                      <a:tailEnd type="none" w="med" len="med"/>
                    </a:lnB>
                  </a:tcPr>
                </a:tc>
              </a:tr>
              <a:tr h="217767">
                <a:tc>
                  <a:txBody>
                    <a:bodyPr/>
                    <a:lstStyle/>
                    <a:p>
                      <a:pPr algn="l" fontAlgn="b"/>
                      <a:r>
                        <a:rPr lang="en-US" sz="1100" b="0" i="0" u="none" strike="noStrike" dirty="0">
                          <a:solidFill>
                            <a:srgbClr val="000000"/>
                          </a:solidFill>
                          <a:effectLst/>
                          <a:latin typeface="–¨ÙøWÈ"/>
                        </a:rPr>
                        <a:t>Earnings Risk (</a:t>
                      </a:r>
                      <a:r>
                        <a:rPr lang="en-US" sz="1100" b="0" i="0" u="none" strike="noStrike" dirty="0" smtClean="0">
                          <a:solidFill>
                            <a:srgbClr val="000000"/>
                          </a:solidFill>
                          <a:effectLst/>
                          <a:latin typeface="–¨ÙøWÈ"/>
                        </a:rPr>
                        <a:t>Short high spread)</a:t>
                      </a:r>
                      <a:endParaRPr lang="en-US" sz="1100" b="0" i="0" u="none" strike="noStrike" dirty="0">
                        <a:solidFill>
                          <a:srgbClr val="000000"/>
                        </a:solidFill>
                        <a:effectLst/>
                        <a:latin typeface="–¨ÙøWÈ"/>
                      </a:endParaRP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0.6</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b"/>
                      <a:r>
                        <a:rPr lang="en-US" sz="1100" b="0" i="0" u="none" strike="noStrike">
                          <a:solidFill>
                            <a:srgbClr val="000000"/>
                          </a:solidFill>
                          <a:effectLst/>
                          <a:latin typeface="Calibri"/>
                        </a:rPr>
                        <a:t>1.5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tc>
                  <a:txBody>
                    <a:bodyPr/>
                    <a:lstStyle/>
                    <a:p>
                      <a:pPr algn="ctr" fontAlgn="b"/>
                      <a:r>
                        <a:rPr lang="en-US" sz="1100" b="0" i="0" u="none" strike="noStrike">
                          <a:solidFill>
                            <a:srgbClr val="000000"/>
                          </a:solidFill>
                          <a:effectLst/>
                          <a:latin typeface="Calibri"/>
                        </a:rPr>
                        <a:t>1.3</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ctr" fontAlgn="b"/>
                      <a:r>
                        <a:rPr lang="en-US" sz="1100" b="0" i="0" u="none" strike="noStrike">
                          <a:solidFill>
                            <a:srgbClr val="000000"/>
                          </a:solidFill>
                          <a:effectLst/>
                          <a:latin typeface="Calibri"/>
                        </a:rPr>
                        <a:t>1.2</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ctr" fontAlgn="b"/>
                      <a:r>
                        <a:rPr lang="en-US" sz="1100" b="0" i="0" u="none" strike="noStrike">
                          <a:solidFill>
                            <a:srgbClr val="000000"/>
                          </a:solidFill>
                          <a:effectLst/>
                          <a:latin typeface="Calibri"/>
                        </a:rPr>
                        <a:t>1.1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ctr" fontAlgn="b"/>
                      <a:r>
                        <a:rPr lang="en-US" sz="1100" b="0" i="0" u="none" strike="noStrike">
                          <a:solidFill>
                            <a:srgbClr val="000000"/>
                          </a:solidFill>
                          <a:effectLst/>
                          <a:latin typeface="Calibri"/>
                        </a:rPr>
                        <a:t>1.8</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tc>
                  <a:txBody>
                    <a:bodyPr/>
                    <a:lstStyle/>
                    <a:p>
                      <a:pPr algn="r" fontAlgn="b"/>
                      <a:r>
                        <a:rPr lang="en-US" sz="1300" b="0" i="0" u="none" strike="noStrike">
                          <a:solidFill>
                            <a:srgbClr val="0000FF"/>
                          </a:solidFill>
                          <a:effectLst/>
                          <a:latin typeface="Calibri"/>
                        </a:rPr>
                        <a:t> 1.25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r>
              <a:tr h="217767">
                <a:tc>
                  <a:txBody>
                    <a:bodyPr/>
                    <a:lstStyle/>
                    <a:p>
                      <a:pPr algn="l" fontAlgn="b"/>
                      <a:r>
                        <a:rPr lang="en-US" sz="1100" b="0" i="0" u="none" strike="noStrike">
                          <a:solidFill>
                            <a:srgbClr val="000000"/>
                          </a:solidFill>
                          <a:effectLst/>
                          <a:latin typeface="–¨ÙøWÈ"/>
                        </a:rPr>
                        <a:t>Historical Return On Equity</a:t>
                      </a: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0.7</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ctr" fontAlgn="b"/>
                      <a:r>
                        <a:rPr lang="en-US" sz="1100" b="0" i="0" u="none" strike="noStrike">
                          <a:solidFill>
                            <a:srgbClr val="000000"/>
                          </a:solidFill>
                          <a:effectLst/>
                          <a:latin typeface="Calibri"/>
                        </a:rPr>
                        <a:t>1.9</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100" b="0" i="0" u="none" strike="noStrike">
                          <a:solidFill>
                            <a:srgbClr val="000000"/>
                          </a:solidFill>
                          <a:effectLst/>
                          <a:latin typeface="Calibri"/>
                        </a:rPr>
                        <a:t>0.4</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b"/>
                      <a:r>
                        <a:rPr lang="en-US" sz="1100" b="0" i="0" u="none" strike="noStrike">
                          <a:solidFill>
                            <a:srgbClr val="000000"/>
                          </a:solidFill>
                          <a:effectLst/>
                          <a:latin typeface="Calibri"/>
                        </a:rPr>
                        <a:t>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ctr" fontAlgn="b"/>
                      <a:r>
                        <a:rPr lang="en-US" sz="1100" b="0" i="0" u="none" strike="noStrike">
                          <a:solidFill>
                            <a:srgbClr val="000000"/>
                          </a:solidFill>
                          <a:effectLst/>
                          <a:latin typeface="Calibri"/>
                        </a:rPr>
                        <a:t>0.7</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ctr" fontAlgn="b"/>
                      <a:r>
                        <a:rPr lang="en-US" sz="1100" b="0" i="0" u="none" strike="noStrike">
                          <a:solidFill>
                            <a:srgbClr val="000000"/>
                          </a:solidFill>
                          <a:effectLst/>
                          <a:latin typeface="Calibri"/>
                        </a:rPr>
                        <a:t>1</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r" fontAlgn="b"/>
                      <a:r>
                        <a:rPr lang="en-US" sz="1300" b="0" i="0" u="none" strike="noStrike">
                          <a:solidFill>
                            <a:srgbClr val="0000FF"/>
                          </a:solidFill>
                          <a:effectLst/>
                          <a:latin typeface="Calibri"/>
                        </a:rPr>
                        <a:t> 0.95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2EAF6"/>
                    </a:solidFill>
                  </a:tcPr>
                </a:tc>
              </a:tr>
              <a:tr h="217767">
                <a:tc>
                  <a:txBody>
                    <a:bodyPr/>
                    <a:lstStyle/>
                    <a:p>
                      <a:pPr algn="l" fontAlgn="b"/>
                      <a:r>
                        <a:rPr lang="en-US" sz="1100" b="0" i="0" u="none" strike="noStrike" dirty="0" smtClean="0">
                          <a:solidFill>
                            <a:srgbClr val="000000"/>
                          </a:solidFill>
                          <a:effectLst/>
                          <a:latin typeface="–¨ÙøWÈ"/>
                        </a:rPr>
                        <a:t>1 year ROE </a:t>
                      </a:r>
                      <a:r>
                        <a:rPr lang="en-US" sz="1100" b="0" i="0" u="none" strike="noStrike" dirty="0">
                          <a:solidFill>
                            <a:srgbClr val="000000"/>
                          </a:solidFill>
                          <a:effectLst/>
                          <a:latin typeface="–¨ÙøWÈ"/>
                        </a:rPr>
                        <a:t>Growth</a:t>
                      </a: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ctr" fontAlgn="b"/>
                      <a:r>
                        <a:rPr lang="en-US" sz="1100" b="0" i="0" u="none" strike="noStrike">
                          <a:solidFill>
                            <a:srgbClr val="000000"/>
                          </a:solidFill>
                          <a:effectLst/>
                          <a:latin typeface="Calibri"/>
                        </a:rPr>
                        <a:t>-0.3</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a:rPr>
                        <a:t>1.2</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ctr" fontAlgn="b"/>
                      <a:r>
                        <a:rPr lang="en-US" sz="1100" b="0" i="0" u="none" strike="noStrike">
                          <a:solidFill>
                            <a:srgbClr val="000000"/>
                          </a:solidFill>
                          <a:effectLst/>
                          <a:latin typeface="Calibri"/>
                        </a:rPr>
                        <a:t>1.4</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ctr" fontAlgn="b"/>
                      <a:r>
                        <a:rPr lang="en-US" sz="1100" b="0" i="0" u="none" strike="noStrike">
                          <a:solidFill>
                            <a:srgbClr val="000000"/>
                          </a:solidFill>
                          <a:effectLst/>
                          <a:latin typeface="Calibri"/>
                        </a:rPr>
                        <a:t>1.3</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ctr" fontAlgn="b"/>
                      <a:r>
                        <a:rPr lang="en-US" sz="1100" b="0" i="0" u="none" strike="noStrike">
                          <a:solidFill>
                            <a:srgbClr val="000000"/>
                          </a:solidFill>
                          <a:effectLst/>
                          <a:latin typeface="Calibri"/>
                        </a:rPr>
                        <a:t>0.9</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3"/>
                    </a:solidFill>
                  </a:tcPr>
                </a:tc>
                <a:tc>
                  <a:txBody>
                    <a:bodyPr/>
                    <a:lstStyle/>
                    <a:p>
                      <a:pPr algn="r" fontAlgn="b"/>
                      <a:r>
                        <a:rPr lang="en-US" sz="1300" b="0" i="0" u="none" strike="noStrike">
                          <a:solidFill>
                            <a:srgbClr val="0000FF"/>
                          </a:solidFill>
                          <a:effectLst/>
                          <a:latin typeface="Calibri"/>
                        </a:rPr>
                        <a:t> 0.83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E6E8"/>
                    </a:solidFill>
                  </a:tcPr>
                </a:tc>
              </a:tr>
              <a:tr h="229865">
                <a:tc>
                  <a:txBody>
                    <a:bodyPr/>
                    <a:lstStyle/>
                    <a:p>
                      <a:pPr algn="l" fontAlgn="b"/>
                      <a:r>
                        <a:rPr lang="en-US" sz="1100" b="0" i="0" u="none" strike="noStrike">
                          <a:solidFill>
                            <a:srgbClr val="000000"/>
                          </a:solidFill>
                          <a:effectLst/>
                          <a:latin typeface="–¨ÙøWÈ"/>
                        </a:rPr>
                        <a:t>Return On Assets</a:t>
                      </a: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273"/>
                    </a:solidFill>
                  </a:tcPr>
                </a:tc>
                <a:tc>
                  <a:txBody>
                    <a:bodyPr/>
                    <a:lstStyle/>
                    <a:p>
                      <a:pPr algn="ctr" fontAlgn="b"/>
                      <a:r>
                        <a:rPr lang="en-US" sz="1100" b="0" i="0" u="none" strike="noStrike">
                          <a:solidFill>
                            <a:srgbClr val="000000"/>
                          </a:solidFill>
                          <a:effectLst/>
                          <a:latin typeface="Calibri"/>
                        </a:rPr>
                        <a:t>0.5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ctr" fontAlgn="b"/>
                      <a:r>
                        <a:rPr lang="en-US" sz="1100" b="0" i="0" u="none" strike="noStrike" dirty="0">
                          <a:solidFill>
                            <a:srgbClr val="000000"/>
                          </a:solidFill>
                          <a:effectLst/>
                          <a:latin typeface="Calibri"/>
                        </a:rPr>
                        <a:t>0.4</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b"/>
                      <a:r>
                        <a:rPr lang="en-US" sz="1100" b="0" i="0" u="none" strike="noStrike">
                          <a:solidFill>
                            <a:srgbClr val="000000"/>
                          </a:solidFill>
                          <a:effectLst/>
                          <a:latin typeface="Calibri"/>
                        </a:rPr>
                        <a:t>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ctr" fontAlgn="b"/>
                      <a:r>
                        <a:rPr lang="en-US" sz="1100" b="0" i="0" u="none" strike="noStrike">
                          <a:solidFill>
                            <a:srgbClr val="000000"/>
                          </a:solidFill>
                          <a:effectLst/>
                          <a:latin typeface="Calibri"/>
                        </a:rPr>
                        <a:t>0.2</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b"/>
                      <a:r>
                        <a:rPr lang="en-US" sz="1100" b="0" i="0" u="none" strike="noStrike">
                          <a:solidFill>
                            <a:srgbClr val="000000"/>
                          </a:solidFill>
                          <a:effectLst/>
                          <a:latin typeface="Calibri"/>
                        </a:rPr>
                        <a:t>0.8</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B81"/>
                    </a:solidFill>
                  </a:tcPr>
                </a:tc>
                <a:tc>
                  <a:txBody>
                    <a:bodyPr/>
                    <a:lstStyle/>
                    <a:p>
                      <a:pPr algn="r" fontAlgn="b"/>
                      <a:r>
                        <a:rPr lang="en-US" sz="1300" b="0" i="0" u="none" strike="noStrike" dirty="0">
                          <a:solidFill>
                            <a:srgbClr val="0000FF"/>
                          </a:solidFill>
                          <a:effectLst/>
                          <a:latin typeface="Calibri"/>
                        </a:rPr>
                        <a:t> 0.50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r>
            </a:tbl>
          </a:graphicData>
        </a:graphic>
      </p:graphicFrame>
      <p:sp>
        <p:nvSpPr>
          <p:cNvPr id="10" name="Rectangle 9"/>
          <p:cNvSpPr/>
          <p:nvPr/>
        </p:nvSpPr>
        <p:spPr>
          <a:xfrm>
            <a:off x="228600" y="4686300"/>
            <a:ext cx="8686800" cy="1815882"/>
          </a:xfrm>
          <a:prstGeom prst="rect">
            <a:avLst/>
          </a:prstGeom>
        </p:spPr>
        <p:txBody>
          <a:bodyPr wrap="square">
            <a:spAutoFit/>
          </a:bodyPr>
          <a:lstStyle/>
          <a:p>
            <a:r>
              <a:rPr lang="en-US" sz="1400" dirty="0"/>
              <a:t>VALUATION</a:t>
            </a:r>
          </a:p>
          <a:p>
            <a:r>
              <a:rPr lang="en-US" sz="1400" dirty="0"/>
              <a:t>‘Value Anomaly’ is widely recognized that low PE stocks outperform high PE stocks over the long term. Similar analysis has shown consistent results using P/Sales, P/Dividend and P/Book ratios. Earnings Growth can complement straight Value factors in many markets. </a:t>
            </a:r>
          </a:p>
          <a:p>
            <a:endParaRPr lang="en-US" sz="1400" dirty="0" smtClean="0"/>
          </a:p>
          <a:p>
            <a:r>
              <a:rPr lang="en-US" sz="1400" dirty="0" smtClean="0"/>
              <a:t>QUALITY</a:t>
            </a:r>
            <a:endParaRPr lang="en-US" sz="1400" dirty="0"/>
          </a:p>
          <a:p>
            <a:r>
              <a:rPr lang="en-US" sz="1400" dirty="0"/>
              <a:t>T</a:t>
            </a:r>
            <a:r>
              <a:rPr lang="en-US" sz="1400" dirty="0" smtClean="0"/>
              <a:t>ilt towards </a:t>
            </a:r>
            <a:r>
              <a:rPr lang="en-US" sz="1400" dirty="0"/>
              <a:t>highly profitable and good quality businesses. Similarly over the long term the market also </a:t>
            </a:r>
            <a:r>
              <a:rPr lang="en-US" sz="1400" dirty="0" smtClean="0"/>
              <a:t>rewards </a:t>
            </a:r>
            <a:r>
              <a:rPr lang="en-US" sz="1400" dirty="0"/>
              <a:t>'earnings certainty' and </a:t>
            </a:r>
            <a:r>
              <a:rPr lang="en-US" sz="1400" dirty="0" smtClean="0"/>
              <a:t>penalize </a:t>
            </a:r>
            <a:r>
              <a:rPr lang="en-US" sz="1400" dirty="0"/>
              <a:t>those stocks that carry a large degree of earnings risk</a:t>
            </a:r>
            <a:r>
              <a:rPr lang="en-US" sz="1400" dirty="0" smtClean="0"/>
              <a:t>. </a:t>
            </a:r>
          </a:p>
        </p:txBody>
      </p:sp>
      <p:graphicFrame>
        <p:nvGraphicFramePr>
          <p:cNvPr id="11" name="Table 10"/>
          <p:cNvGraphicFramePr>
            <a:graphicFrameLocks noGrp="1"/>
          </p:cNvGraphicFramePr>
          <p:nvPr>
            <p:extLst>
              <p:ext uri="{D42A27DB-BD31-4B8C-83A1-F6EECF244321}">
                <p14:modId xmlns:p14="http://schemas.microsoft.com/office/powerpoint/2010/main" val="702652485"/>
              </p:ext>
            </p:extLst>
          </p:nvPr>
        </p:nvGraphicFramePr>
        <p:xfrm>
          <a:off x="685800" y="1485900"/>
          <a:ext cx="8115298" cy="1600200"/>
        </p:xfrm>
        <a:graphic>
          <a:graphicData uri="http://schemas.openxmlformats.org/drawingml/2006/table">
            <a:tbl>
              <a:tblPr/>
              <a:tblGrid>
                <a:gridCol w="2604163"/>
                <a:gridCol w="787305"/>
                <a:gridCol w="787305"/>
                <a:gridCol w="787305"/>
                <a:gridCol w="787305"/>
                <a:gridCol w="787305"/>
                <a:gridCol w="787305"/>
                <a:gridCol w="787305"/>
              </a:tblGrid>
              <a:tr h="208245">
                <a:tc>
                  <a:txBody>
                    <a:bodyPr/>
                    <a:lstStyle/>
                    <a:p>
                      <a:pPr algn="l" fontAlgn="b"/>
                      <a:endParaRPr lang="en-US" sz="1100" b="0" i="0" u="none" strike="noStrike">
                        <a:solidFill>
                          <a:srgbClr val="000000"/>
                        </a:solidFill>
                        <a:effectLst/>
                        <a:latin typeface="Calibri"/>
                      </a:endParaRPr>
                    </a:p>
                  </a:txBody>
                  <a:tcPr marL="11232" marR="11232" marT="11232"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2010</a:t>
                      </a:r>
                    </a:p>
                  </a:txBody>
                  <a:tcPr marL="11232" marR="11232" marT="112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2011</a:t>
                      </a:r>
                    </a:p>
                  </a:txBody>
                  <a:tcPr marL="11232" marR="11232" marT="112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2012</a:t>
                      </a:r>
                    </a:p>
                  </a:txBody>
                  <a:tcPr marL="11232" marR="11232" marT="112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2013</a:t>
                      </a:r>
                    </a:p>
                  </a:txBody>
                  <a:tcPr marL="11232" marR="11232" marT="112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2014</a:t>
                      </a:r>
                    </a:p>
                  </a:txBody>
                  <a:tcPr marL="11232" marR="11232" marT="112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2015</a:t>
                      </a:r>
                    </a:p>
                  </a:txBody>
                  <a:tcPr marL="11232" marR="11232" marT="112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Average</a:t>
                      </a:r>
                    </a:p>
                  </a:txBody>
                  <a:tcPr marL="11232" marR="11232" marT="11232" marB="0" anchor="b">
                    <a:lnL>
                      <a:noFill/>
                    </a:lnL>
                    <a:lnR>
                      <a:noFill/>
                    </a:lnR>
                    <a:lnT>
                      <a:noFill/>
                    </a:lnT>
                    <a:lnB w="12700" cap="flat" cmpd="sng" algn="ctr">
                      <a:solidFill>
                        <a:srgbClr val="000000"/>
                      </a:solidFill>
                      <a:prstDash val="solid"/>
                      <a:round/>
                      <a:headEnd type="none" w="med" len="med"/>
                      <a:tailEnd type="none" w="med" len="med"/>
                    </a:lnB>
                  </a:tcPr>
                </a:tc>
              </a:tr>
              <a:tr h="197285">
                <a:tc>
                  <a:txBody>
                    <a:bodyPr/>
                    <a:lstStyle/>
                    <a:p>
                      <a:pPr algn="l" fontAlgn="b"/>
                      <a:r>
                        <a:rPr lang="en-US" sz="1100" b="0" i="0" u="none" strike="noStrike">
                          <a:solidFill>
                            <a:srgbClr val="000000"/>
                          </a:solidFill>
                          <a:effectLst/>
                          <a:latin typeface="–¨ÙøWÈ"/>
                        </a:rPr>
                        <a:t>Historical Book/Market Ratio</a:t>
                      </a:r>
                    </a:p>
                  </a:txBody>
                  <a:tcPr marL="11232" marR="11232" marT="1123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-0.2</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b"/>
                      <a:r>
                        <a:rPr lang="en-US" sz="1100" b="0" i="0" u="none" strike="noStrike">
                          <a:solidFill>
                            <a:srgbClr val="000000"/>
                          </a:solidFill>
                          <a:effectLst/>
                          <a:latin typeface="Calibri"/>
                        </a:rPr>
                        <a:t>-1.2</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ctr" fontAlgn="b"/>
                      <a:r>
                        <a:rPr lang="en-US" sz="1100" b="0" i="0" u="none" strike="noStrike">
                          <a:solidFill>
                            <a:srgbClr val="000000"/>
                          </a:solidFill>
                          <a:effectLst/>
                          <a:latin typeface="Calibri"/>
                        </a:rPr>
                        <a:t>0.6</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ctr" fontAlgn="b"/>
                      <a:r>
                        <a:rPr lang="en-US" sz="1100" b="0" i="0" u="none" strike="noStrike">
                          <a:solidFill>
                            <a:srgbClr val="000000"/>
                          </a:solidFill>
                          <a:effectLst/>
                          <a:latin typeface="Calibri"/>
                        </a:rPr>
                        <a:t>-1.4</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a:rPr>
                        <a:t>-1</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ctr" fontAlgn="b"/>
                      <a:r>
                        <a:rPr lang="en-US" sz="1100" b="0" i="0" u="none" strike="noStrike">
                          <a:solidFill>
                            <a:srgbClr val="000000"/>
                          </a:solidFill>
                          <a:effectLst/>
                          <a:latin typeface="Calibri"/>
                        </a:rPr>
                        <a:t>-1</a:t>
                      </a:r>
                    </a:p>
                  </a:txBody>
                  <a:tcPr marL="11232" marR="11232" marT="112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r" fontAlgn="b"/>
                      <a:r>
                        <a:rPr lang="en-US" sz="1200" b="0" i="0" u="none" strike="noStrike">
                          <a:solidFill>
                            <a:srgbClr val="0000FF"/>
                          </a:solidFill>
                          <a:effectLst/>
                          <a:latin typeface="Calibri"/>
                        </a:rPr>
                        <a:t>-0.70 </a:t>
                      </a:r>
                    </a:p>
                  </a:txBody>
                  <a:tcPr marL="11232" marR="11232" marT="112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r>
              <a:tr h="197285">
                <a:tc>
                  <a:txBody>
                    <a:bodyPr/>
                    <a:lstStyle/>
                    <a:p>
                      <a:pPr algn="l" fontAlgn="b"/>
                      <a:r>
                        <a:rPr lang="en-US" sz="1100" b="0" i="0" u="none" strike="noStrike">
                          <a:solidFill>
                            <a:srgbClr val="000000"/>
                          </a:solidFill>
                          <a:effectLst/>
                          <a:latin typeface="–¨ÙøWÈ"/>
                        </a:rPr>
                        <a:t>Historical P/Cash Earnings Ratio </a:t>
                      </a:r>
                    </a:p>
                  </a:txBody>
                  <a:tcPr marL="11232" marR="11232" marT="1123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0.3</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b"/>
                      <a:r>
                        <a:rPr lang="en-US" sz="1100" b="0" i="0" u="none" strike="noStrike">
                          <a:solidFill>
                            <a:srgbClr val="000000"/>
                          </a:solidFill>
                          <a:effectLst/>
                          <a:latin typeface="Calibri"/>
                        </a:rPr>
                        <a:t>0.3</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b"/>
                      <a:r>
                        <a:rPr lang="en-US" sz="1100" b="0" i="0" u="none" strike="noStrike">
                          <a:solidFill>
                            <a:srgbClr val="000000"/>
                          </a:solidFill>
                          <a:effectLst/>
                          <a:latin typeface="Calibri"/>
                        </a:rPr>
                        <a:t>0.5</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ctr" fontAlgn="b"/>
                      <a:r>
                        <a:rPr lang="en-US" sz="1100" b="0" i="0" u="none" strike="noStrike">
                          <a:solidFill>
                            <a:srgbClr val="000000"/>
                          </a:solidFill>
                          <a:effectLst/>
                          <a:latin typeface="Calibri"/>
                        </a:rPr>
                        <a:t>0.4</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a:rPr>
                        <a:t>0.1</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b"/>
                      <a:r>
                        <a:rPr lang="en-US" sz="1100" b="0" i="0" u="none" strike="noStrike">
                          <a:solidFill>
                            <a:srgbClr val="000000"/>
                          </a:solidFill>
                          <a:effectLst/>
                          <a:latin typeface="Calibri"/>
                        </a:rPr>
                        <a:t>-1</a:t>
                      </a:r>
                    </a:p>
                  </a:txBody>
                  <a:tcPr marL="11232" marR="11232" marT="112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r" fontAlgn="b"/>
                      <a:r>
                        <a:rPr lang="en-US" sz="1200" b="0" i="0" u="none" strike="noStrike">
                          <a:solidFill>
                            <a:srgbClr val="0000FF"/>
                          </a:solidFill>
                          <a:effectLst/>
                          <a:latin typeface="Calibri"/>
                        </a:rPr>
                        <a:t> 0.10 </a:t>
                      </a:r>
                    </a:p>
                  </a:txBody>
                  <a:tcPr marL="11232" marR="11232" marT="112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AC2C4"/>
                    </a:solidFill>
                  </a:tcPr>
                </a:tc>
              </a:tr>
              <a:tr h="197285">
                <a:tc>
                  <a:txBody>
                    <a:bodyPr/>
                    <a:lstStyle/>
                    <a:p>
                      <a:pPr algn="l" fontAlgn="b"/>
                      <a:r>
                        <a:rPr lang="en-US" sz="1100" b="0" i="0" u="none" strike="noStrike">
                          <a:solidFill>
                            <a:srgbClr val="000000"/>
                          </a:solidFill>
                          <a:effectLst/>
                          <a:latin typeface="–¨ÙøWÈ"/>
                        </a:rPr>
                        <a:t>Historical Earnings Yield</a:t>
                      </a:r>
                    </a:p>
                  </a:txBody>
                  <a:tcPr marL="11232" marR="11232" marT="1123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1.2</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ctr" fontAlgn="b"/>
                      <a:r>
                        <a:rPr lang="en-US" sz="1100" b="0" i="0" u="none" strike="noStrike">
                          <a:solidFill>
                            <a:srgbClr val="000000"/>
                          </a:solidFill>
                          <a:effectLst/>
                          <a:latin typeface="Calibri"/>
                        </a:rPr>
                        <a:t>1.1</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b"/>
                      <a:r>
                        <a:rPr lang="en-US" sz="1100" b="0" i="0" u="none" strike="noStrike">
                          <a:solidFill>
                            <a:srgbClr val="000000"/>
                          </a:solidFill>
                          <a:effectLst/>
                          <a:latin typeface="Calibri"/>
                        </a:rPr>
                        <a:t>1</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ctr" fontAlgn="b"/>
                      <a:r>
                        <a:rPr lang="en-US" sz="1100" b="0" i="0" u="none" strike="noStrike">
                          <a:solidFill>
                            <a:srgbClr val="000000"/>
                          </a:solidFill>
                          <a:effectLst/>
                          <a:latin typeface="Calibri"/>
                        </a:rPr>
                        <a:t>0.2</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b"/>
                      <a:r>
                        <a:rPr lang="en-US" sz="1100" b="0" i="0" u="none" strike="noStrike">
                          <a:solidFill>
                            <a:srgbClr val="000000"/>
                          </a:solidFill>
                          <a:effectLst/>
                          <a:latin typeface="Calibri"/>
                        </a:rPr>
                        <a:t>0.7</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ctr" fontAlgn="b"/>
                      <a:r>
                        <a:rPr lang="en-US" sz="1100" b="0" i="0" u="none" strike="noStrike">
                          <a:solidFill>
                            <a:srgbClr val="000000"/>
                          </a:solidFill>
                          <a:effectLst/>
                          <a:latin typeface="Calibri"/>
                        </a:rPr>
                        <a:t>0.5</a:t>
                      </a:r>
                    </a:p>
                  </a:txBody>
                  <a:tcPr marL="11232" marR="11232" marT="112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r" fontAlgn="b"/>
                      <a:r>
                        <a:rPr lang="en-US" sz="1200" b="0" i="0" u="none" strike="noStrike">
                          <a:solidFill>
                            <a:srgbClr val="0000FF"/>
                          </a:solidFill>
                          <a:effectLst/>
                          <a:latin typeface="Calibri"/>
                        </a:rPr>
                        <a:t> 0.78 </a:t>
                      </a:r>
                    </a:p>
                  </a:txBody>
                  <a:tcPr marL="11232" marR="11232" marT="112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7B5DC"/>
                    </a:solidFill>
                  </a:tcPr>
                </a:tc>
              </a:tr>
              <a:tr h="197285">
                <a:tc>
                  <a:txBody>
                    <a:bodyPr/>
                    <a:lstStyle/>
                    <a:p>
                      <a:pPr algn="l" fontAlgn="b"/>
                      <a:r>
                        <a:rPr lang="en-US" sz="1100" b="0" i="0" u="none" strike="noStrike">
                          <a:solidFill>
                            <a:srgbClr val="000000"/>
                          </a:solidFill>
                          <a:effectLst/>
                          <a:latin typeface="–¨ÙøWÈ"/>
                        </a:rPr>
                        <a:t>1 year forward PE</a:t>
                      </a:r>
                    </a:p>
                  </a:txBody>
                  <a:tcPr marL="11232" marR="11232" marT="1123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1.4</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680"/>
                    </a:solidFill>
                  </a:tcPr>
                </a:tc>
                <a:tc>
                  <a:txBody>
                    <a:bodyPr/>
                    <a:lstStyle/>
                    <a:p>
                      <a:pPr algn="ctr" fontAlgn="b"/>
                      <a:r>
                        <a:rPr lang="en-US" sz="1100" b="0" i="0" u="none" strike="noStrike">
                          <a:solidFill>
                            <a:srgbClr val="000000"/>
                          </a:solidFill>
                          <a:effectLst/>
                          <a:latin typeface="Calibri"/>
                        </a:rPr>
                        <a:t>0.3</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b"/>
                      <a:r>
                        <a:rPr lang="en-US" sz="1100" b="0" i="0" u="none" strike="noStrike">
                          <a:solidFill>
                            <a:srgbClr val="000000"/>
                          </a:solidFill>
                          <a:effectLst/>
                          <a:latin typeface="Calibri"/>
                        </a:rPr>
                        <a:t>0.8</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ctr" fontAlgn="b"/>
                      <a:r>
                        <a:rPr lang="en-US" sz="1100" b="0" i="0" u="none" strike="noStrike">
                          <a:solidFill>
                            <a:srgbClr val="000000"/>
                          </a:solidFill>
                          <a:effectLst/>
                          <a:latin typeface="Calibri"/>
                        </a:rPr>
                        <a:t>-0.3</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ctr" fontAlgn="b"/>
                      <a:r>
                        <a:rPr lang="en-US" sz="1100" b="0" i="0" u="none" strike="noStrike">
                          <a:solidFill>
                            <a:srgbClr val="000000"/>
                          </a:solidFill>
                          <a:effectLst/>
                          <a:latin typeface="Calibri"/>
                        </a:rPr>
                        <a:t>0.4</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a:rPr>
                        <a:t>-0.4</a:t>
                      </a:r>
                    </a:p>
                  </a:txBody>
                  <a:tcPr marL="11232" marR="11232" marT="112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1200" b="0" i="0" u="none" strike="noStrike">
                          <a:solidFill>
                            <a:srgbClr val="0000FF"/>
                          </a:solidFill>
                          <a:effectLst/>
                          <a:latin typeface="Calibri"/>
                        </a:rPr>
                        <a:t> 0.37 </a:t>
                      </a:r>
                    </a:p>
                  </a:txBody>
                  <a:tcPr marL="11232" marR="11232" marT="112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E0E2"/>
                    </a:solidFill>
                  </a:tcPr>
                </a:tc>
              </a:tr>
              <a:tr h="197285">
                <a:tc>
                  <a:txBody>
                    <a:bodyPr/>
                    <a:lstStyle/>
                    <a:p>
                      <a:pPr algn="l" fontAlgn="b"/>
                      <a:r>
                        <a:rPr lang="en-US" sz="1100" b="0" i="0" u="none" strike="noStrike">
                          <a:solidFill>
                            <a:srgbClr val="000000"/>
                          </a:solidFill>
                          <a:effectLst/>
                          <a:latin typeface="–¨ÙøWÈ"/>
                        </a:rPr>
                        <a:t>1 year forward PE rel history</a:t>
                      </a:r>
                    </a:p>
                  </a:txBody>
                  <a:tcPr marL="11232" marR="11232" marT="1123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0.9</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ctr" fontAlgn="b"/>
                      <a:r>
                        <a:rPr lang="en-US" sz="1100" b="0" i="0" u="none" strike="noStrike">
                          <a:solidFill>
                            <a:srgbClr val="000000"/>
                          </a:solidFill>
                          <a:effectLst/>
                          <a:latin typeface="Calibri"/>
                        </a:rPr>
                        <a:t>1.5</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480"/>
                    </a:solidFill>
                  </a:tcPr>
                </a:tc>
                <a:tc>
                  <a:txBody>
                    <a:bodyPr/>
                    <a:lstStyle/>
                    <a:p>
                      <a:pPr algn="ctr" fontAlgn="b"/>
                      <a:r>
                        <a:rPr lang="en-US" sz="1100" b="0" i="0" u="none" strike="noStrike">
                          <a:solidFill>
                            <a:srgbClr val="000000"/>
                          </a:solidFill>
                          <a:effectLst/>
                          <a:latin typeface="Calibri"/>
                        </a:rPr>
                        <a:t>1.1</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b"/>
                      <a:r>
                        <a:rPr lang="en-US" sz="1100" b="0" i="0" u="none" strike="noStrike">
                          <a:solidFill>
                            <a:srgbClr val="000000"/>
                          </a:solidFill>
                          <a:effectLst/>
                          <a:latin typeface="Calibri"/>
                        </a:rPr>
                        <a:t>0</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ctr" fontAlgn="b"/>
                      <a:r>
                        <a:rPr lang="en-US" sz="1100" b="0" i="0" u="none" strike="noStrike">
                          <a:solidFill>
                            <a:srgbClr val="000000"/>
                          </a:solidFill>
                          <a:effectLst/>
                          <a:latin typeface="Calibri"/>
                        </a:rPr>
                        <a:t>1.4</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680"/>
                    </a:solidFill>
                  </a:tcPr>
                </a:tc>
                <a:tc>
                  <a:txBody>
                    <a:bodyPr/>
                    <a:lstStyle/>
                    <a:p>
                      <a:pPr algn="ctr" fontAlgn="b"/>
                      <a:r>
                        <a:rPr lang="en-US" sz="1100" b="0" i="0" u="none" strike="noStrike">
                          <a:solidFill>
                            <a:srgbClr val="000000"/>
                          </a:solidFill>
                          <a:effectLst/>
                          <a:latin typeface="Calibri"/>
                        </a:rPr>
                        <a:t>0.4</a:t>
                      </a:r>
                    </a:p>
                  </a:txBody>
                  <a:tcPr marL="11232" marR="11232" marT="112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200" b="0" i="0" u="none" strike="noStrike">
                          <a:solidFill>
                            <a:srgbClr val="0000FF"/>
                          </a:solidFill>
                          <a:effectLst/>
                          <a:latin typeface="Calibri"/>
                        </a:rPr>
                        <a:t> 0.88 </a:t>
                      </a:r>
                    </a:p>
                  </a:txBody>
                  <a:tcPr marL="11232" marR="11232" marT="112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r>
              <a:tr h="197285">
                <a:tc>
                  <a:txBody>
                    <a:bodyPr/>
                    <a:lstStyle/>
                    <a:p>
                      <a:pPr algn="l" fontAlgn="b"/>
                      <a:r>
                        <a:rPr lang="en-US" sz="1100" b="0" i="0" u="none" strike="noStrike">
                          <a:solidFill>
                            <a:srgbClr val="000000"/>
                          </a:solidFill>
                          <a:effectLst/>
                          <a:latin typeface="–¨ÙøWÈ"/>
                        </a:rPr>
                        <a:t>1 year forward PE rel sector</a:t>
                      </a:r>
                    </a:p>
                  </a:txBody>
                  <a:tcPr marL="11232" marR="11232" marT="1123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2</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ctr" fontAlgn="b"/>
                      <a:r>
                        <a:rPr lang="en-US" sz="1100" b="0" i="0" u="none" strike="noStrike">
                          <a:solidFill>
                            <a:srgbClr val="000000"/>
                          </a:solidFill>
                          <a:effectLst/>
                          <a:latin typeface="Calibri"/>
                        </a:rPr>
                        <a:t>0.8</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ctr" fontAlgn="b"/>
                      <a:r>
                        <a:rPr lang="en-US" sz="1100" b="0" i="0" u="none" strike="noStrike">
                          <a:solidFill>
                            <a:srgbClr val="000000"/>
                          </a:solidFill>
                          <a:effectLst/>
                          <a:latin typeface="Calibri"/>
                        </a:rPr>
                        <a:t>0.7</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ctr" fontAlgn="b"/>
                      <a:r>
                        <a:rPr lang="en-US" sz="1100" b="0" i="0" u="none" strike="noStrike">
                          <a:solidFill>
                            <a:srgbClr val="000000"/>
                          </a:solidFill>
                          <a:effectLst/>
                          <a:latin typeface="Calibri"/>
                        </a:rPr>
                        <a:t>0.1</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b"/>
                      <a:r>
                        <a:rPr lang="en-US" sz="1100" b="0" i="0" u="none" strike="noStrike">
                          <a:solidFill>
                            <a:srgbClr val="000000"/>
                          </a:solidFill>
                          <a:effectLst/>
                          <a:latin typeface="Calibri"/>
                        </a:rPr>
                        <a:t>0.4</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a:rPr>
                        <a:t>-0.2</a:t>
                      </a:r>
                    </a:p>
                  </a:txBody>
                  <a:tcPr marL="11232" marR="11232" marT="112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r" fontAlgn="b"/>
                      <a:r>
                        <a:rPr lang="en-US" sz="1200" b="0" i="0" u="none" strike="noStrike">
                          <a:solidFill>
                            <a:srgbClr val="0000FF"/>
                          </a:solidFill>
                          <a:effectLst/>
                          <a:latin typeface="Calibri"/>
                        </a:rPr>
                        <a:t> 0.63 </a:t>
                      </a:r>
                    </a:p>
                  </a:txBody>
                  <a:tcPr marL="11232" marR="11232" marT="112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5FC"/>
                    </a:solidFill>
                  </a:tcPr>
                </a:tc>
              </a:tr>
              <a:tr h="208245">
                <a:tc>
                  <a:txBody>
                    <a:bodyPr/>
                    <a:lstStyle/>
                    <a:p>
                      <a:pPr algn="l" fontAlgn="b"/>
                      <a:r>
                        <a:rPr lang="en-US" sz="1100" b="0" i="0" u="none" strike="noStrike" baseline="0" dirty="0" smtClean="0">
                          <a:solidFill>
                            <a:srgbClr val="000000"/>
                          </a:solidFill>
                          <a:effectLst/>
                          <a:latin typeface="–¨ÙøWÈ"/>
                        </a:rPr>
                        <a:t>1 year </a:t>
                      </a:r>
                      <a:r>
                        <a:rPr lang="en-US" sz="1100" b="0" i="0" u="none" strike="noStrike" dirty="0" smtClean="0">
                          <a:solidFill>
                            <a:srgbClr val="000000"/>
                          </a:solidFill>
                          <a:effectLst/>
                          <a:latin typeface="–¨ÙøWÈ"/>
                        </a:rPr>
                        <a:t>Historical </a:t>
                      </a:r>
                      <a:r>
                        <a:rPr lang="en-US" sz="1100" b="0" i="0" u="none" strike="noStrike" dirty="0">
                          <a:solidFill>
                            <a:srgbClr val="000000"/>
                          </a:solidFill>
                          <a:effectLst/>
                          <a:latin typeface="–¨ÙøWÈ"/>
                        </a:rPr>
                        <a:t>Dividend Yield</a:t>
                      </a:r>
                    </a:p>
                  </a:txBody>
                  <a:tcPr marL="11232" marR="11232" marT="1123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0.5</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ctr" fontAlgn="b"/>
                      <a:r>
                        <a:rPr lang="en-US" sz="1100" b="0" i="0" u="none" strike="noStrike">
                          <a:solidFill>
                            <a:srgbClr val="000000"/>
                          </a:solidFill>
                          <a:effectLst/>
                          <a:latin typeface="Calibri"/>
                        </a:rPr>
                        <a:t>2.5</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100" b="0" i="0" u="none" strike="noStrike">
                          <a:solidFill>
                            <a:srgbClr val="000000"/>
                          </a:solidFill>
                          <a:effectLst/>
                          <a:latin typeface="Calibri"/>
                        </a:rPr>
                        <a:t>0.7</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ctr" fontAlgn="b"/>
                      <a:r>
                        <a:rPr lang="en-US" sz="1100" b="0" i="0" u="none" strike="noStrike">
                          <a:solidFill>
                            <a:srgbClr val="000000"/>
                          </a:solidFill>
                          <a:effectLst/>
                          <a:latin typeface="Calibri"/>
                        </a:rPr>
                        <a:t>-0.4</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b"/>
                      <a:r>
                        <a:rPr lang="en-US" sz="1100" b="0" i="0" u="none" strike="noStrike">
                          <a:solidFill>
                            <a:srgbClr val="000000"/>
                          </a:solidFill>
                          <a:effectLst/>
                          <a:latin typeface="Calibri"/>
                        </a:rPr>
                        <a:t>0.4</a:t>
                      </a:r>
                    </a:p>
                  </a:txBody>
                  <a:tcPr marL="11232" marR="11232" marT="112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a:rPr>
                        <a:t>0</a:t>
                      </a:r>
                    </a:p>
                  </a:txBody>
                  <a:tcPr marL="11232" marR="11232" marT="112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r" fontAlgn="b"/>
                      <a:r>
                        <a:rPr lang="en-US" sz="1200" b="0" i="0" u="none" strike="noStrike" dirty="0">
                          <a:solidFill>
                            <a:srgbClr val="0000FF"/>
                          </a:solidFill>
                          <a:effectLst/>
                          <a:latin typeface="Calibri"/>
                        </a:rPr>
                        <a:t> 0.62 </a:t>
                      </a:r>
                    </a:p>
                  </a:txBody>
                  <a:tcPr marL="11232" marR="11232" marT="112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FCFF"/>
                    </a:solidFill>
                  </a:tcPr>
                </a:tc>
              </a:tr>
            </a:tbl>
          </a:graphicData>
        </a:graphic>
      </p:graphicFrame>
    </p:spTree>
    <p:extLst>
      <p:ext uri="{BB962C8B-B14F-4D97-AF65-F5344CB8AC3E}">
        <p14:creationId xmlns:p14="http://schemas.microsoft.com/office/powerpoint/2010/main" val="1465191564"/>
      </p:ext>
    </p:extLst>
  </p:cSld>
  <p:clrMapOvr>
    <a:masterClrMapping/>
  </p:clrMapOvr>
  <p:transition xmlns:p14="http://schemas.microsoft.com/office/powerpoint/2010/main" advTm="15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Portfolio Construction</a:t>
            </a: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sp>
        <p:nvSpPr>
          <p:cNvPr id="3" name="Rectangle 2"/>
          <p:cNvSpPr/>
          <p:nvPr/>
        </p:nvSpPr>
        <p:spPr>
          <a:xfrm>
            <a:off x="10886" y="1257300"/>
            <a:ext cx="9144000" cy="4001095"/>
          </a:xfrm>
          <a:prstGeom prst="rect">
            <a:avLst/>
          </a:prstGeom>
        </p:spPr>
        <p:txBody>
          <a:bodyPr wrap="square">
            <a:spAutoFit/>
          </a:bodyPr>
          <a:lstStyle/>
          <a:p>
            <a:pPr marL="285750" indent="-285750">
              <a:spcBef>
                <a:spcPts val="600"/>
              </a:spcBef>
              <a:spcAft>
                <a:spcPts val="600"/>
              </a:spcAft>
              <a:buClr>
                <a:srgbClr val="005566"/>
              </a:buClr>
              <a:buFont typeface="Wingdings" charset="2"/>
              <a:buChar char="Ø"/>
            </a:pPr>
            <a:r>
              <a:rPr lang="en-US" sz="1400" dirty="0" smtClean="0"/>
              <a:t>Accounting for the ingredients for constructing a portfolio</a:t>
            </a:r>
          </a:p>
          <a:p>
            <a:pPr marL="742950" lvl="1" indent="-285750">
              <a:spcBef>
                <a:spcPts val="600"/>
              </a:spcBef>
              <a:spcAft>
                <a:spcPts val="600"/>
              </a:spcAft>
              <a:buClr>
                <a:srgbClr val="005566"/>
              </a:buClr>
              <a:buFont typeface="Wingdings" charset="2"/>
              <a:buChar char="Ø"/>
            </a:pPr>
            <a:r>
              <a:rPr lang="en-US" sz="1400" dirty="0" smtClean="0"/>
              <a:t>Client objective: tracking error, geographical preferences etc.</a:t>
            </a:r>
          </a:p>
          <a:p>
            <a:pPr marL="742950" lvl="1" indent="-285750">
              <a:spcBef>
                <a:spcPts val="600"/>
              </a:spcBef>
              <a:spcAft>
                <a:spcPts val="600"/>
              </a:spcAft>
              <a:buClr>
                <a:srgbClr val="005566"/>
              </a:buClr>
              <a:buFont typeface="Wingdings" charset="2"/>
              <a:buChar char="Ø"/>
            </a:pPr>
            <a:r>
              <a:rPr lang="en-US" sz="1400" dirty="0" smtClean="0"/>
              <a:t>Benchmark selection: cap-weighted indices or custom benchmark or short-term instruments?</a:t>
            </a:r>
          </a:p>
          <a:p>
            <a:pPr marL="742950" lvl="1" indent="-285750">
              <a:spcBef>
                <a:spcPts val="600"/>
              </a:spcBef>
              <a:spcAft>
                <a:spcPts val="600"/>
              </a:spcAft>
              <a:buClr>
                <a:srgbClr val="005566"/>
              </a:buClr>
              <a:buFont typeface="Wingdings" charset="2"/>
              <a:buChar char="Ø"/>
            </a:pPr>
            <a:r>
              <a:rPr lang="en-US" sz="1400" dirty="0" smtClean="0"/>
              <a:t>Rebalance frequencies / Turnover </a:t>
            </a:r>
          </a:p>
          <a:p>
            <a:pPr marL="742950" lvl="1" indent="-285750">
              <a:spcBef>
                <a:spcPts val="600"/>
              </a:spcBef>
              <a:spcAft>
                <a:spcPts val="600"/>
              </a:spcAft>
              <a:buClr>
                <a:srgbClr val="005566"/>
              </a:buClr>
              <a:buFont typeface="Wingdings" charset="2"/>
              <a:buChar char="Ø"/>
            </a:pPr>
            <a:r>
              <a:rPr lang="en-US" sz="1400" dirty="0" smtClean="0"/>
              <a:t>T-Cost estimation (commissions, clearing charges, impact, cost of borrow)</a:t>
            </a:r>
          </a:p>
          <a:p>
            <a:pPr marL="285750" indent="-285750">
              <a:spcBef>
                <a:spcPts val="600"/>
              </a:spcBef>
              <a:spcAft>
                <a:spcPts val="600"/>
              </a:spcAft>
              <a:buClr>
                <a:srgbClr val="005566"/>
              </a:buClr>
              <a:buFont typeface="Wingdings" charset="2"/>
              <a:buChar char="Ø"/>
            </a:pPr>
            <a:r>
              <a:rPr lang="en-US" sz="1400" dirty="0" smtClean="0"/>
              <a:t>Optimizer to glue them together</a:t>
            </a:r>
          </a:p>
          <a:p>
            <a:pPr marL="742950" lvl="1" indent="-285750">
              <a:spcBef>
                <a:spcPts val="600"/>
              </a:spcBef>
              <a:spcAft>
                <a:spcPts val="600"/>
              </a:spcAft>
              <a:buClr>
                <a:srgbClr val="005566"/>
              </a:buClr>
              <a:buFont typeface="Wingdings" charset="2"/>
              <a:buChar char="Ø"/>
            </a:pPr>
            <a:r>
              <a:rPr lang="en-US" sz="1400" dirty="0" smtClean="0"/>
              <a:t>Objective</a:t>
            </a:r>
          </a:p>
          <a:p>
            <a:pPr marL="742950" lvl="1" indent="-285750">
              <a:spcBef>
                <a:spcPts val="600"/>
              </a:spcBef>
              <a:spcAft>
                <a:spcPts val="600"/>
              </a:spcAft>
              <a:buClr>
                <a:srgbClr val="005566"/>
              </a:buClr>
              <a:buFont typeface="Wingdings" charset="2"/>
              <a:buChar char="Ø"/>
            </a:pPr>
            <a:r>
              <a:rPr lang="en-US" sz="1400" dirty="0" smtClean="0"/>
              <a:t>Generic optimizers like </a:t>
            </a:r>
            <a:r>
              <a:rPr lang="en-US" sz="1400" dirty="0" err="1" smtClean="0"/>
              <a:t>Matlab</a:t>
            </a:r>
            <a:r>
              <a:rPr lang="en-US" sz="1400" dirty="0" smtClean="0"/>
              <a:t>, financial apps from Barra, </a:t>
            </a:r>
            <a:r>
              <a:rPr lang="en-US" sz="1400" dirty="0" err="1" smtClean="0"/>
              <a:t>Axioma</a:t>
            </a:r>
            <a:r>
              <a:rPr lang="en-US" sz="1400" dirty="0" smtClean="0"/>
              <a:t>, Northfield</a:t>
            </a:r>
          </a:p>
          <a:p>
            <a:pPr marL="285750" indent="-285750">
              <a:spcBef>
                <a:spcPts val="600"/>
              </a:spcBef>
              <a:spcAft>
                <a:spcPts val="600"/>
              </a:spcAft>
              <a:buClr>
                <a:srgbClr val="005566"/>
              </a:buClr>
              <a:buFont typeface="Wingdings" charset="2"/>
              <a:buChar char="Ø"/>
            </a:pPr>
            <a:r>
              <a:rPr lang="en-US" sz="1400" dirty="0" smtClean="0"/>
              <a:t>Where does “alpha modeling” stop and “portfolio construction” begin?</a:t>
            </a:r>
          </a:p>
          <a:p>
            <a:pPr marL="742950" lvl="1" indent="-285750">
              <a:spcBef>
                <a:spcPts val="600"/>
              </a:spcBef>
              <a:spcAft>
                <a:spcPts val="600"/>
              </a:spcAft>
              <a:buClr>
                <a:srgbClr val="005566"/>
              </a:buClr>
              <a:buFont typeface="Wingdings" charset="2"/>
              <a:buChar char="Ø"/>
            </a:pPr>
            <a:r>
              <a:rPr lang="en-US" sz="1400" dirty="0" smtClean="0"/>
              <a:t>The more flexible the mandate, the more blurred the line between alpha model and portfolio construction</a:t>
            </a:r>
          </a:p>
          <a:p>
            <a:pPr marL="742950" lvl="1" indent="-285750">
              <a:spcBef>
                <a:spcPts val="600"/>
              </a:spcBef>
              <a:spcAft>
                <a:spcPts val="600"/>
              </a:spcAft>
              <a:buClr>
                <a:srgbClr val="005566"/>
              </a:buClr>
              <a:buFont typeface="Wingdings" charset="2"/>
              <a:buChar char="Ø"/>
            </a:pPr>
            <a:r>
              <a:rPr lang="en-US" sz="1400" dirty="0" smtClean="0"/>
              <a:t>Flexibility means significant room to time strategies </a:t>
            </a:r>
            <a:endParaRPr lang="en-US" sz="1400" dirty="0"/>
          </a:p>
        </p:txBody>
      </p:sp>
      <p:pic>
        <p:nvPicPr>
          <p:cNvPr id="5" name="Picture 4"/>
          <p:cNvPicPr>
            <a:picLocks noChangeAspect="1"/>
          </p:cNvPicPr>
          <p:nvPr/>
        </p:nvPicPr>
        <p:blipFill>
          <a:blip r:embed="rId2"/>
          <a:stretch>
            <a:fillRect/>
          </a:stretch>
        </p:blipFill>
        <p:spPr>
          <a:xfrm>
            <a:off x="1643741" y="3450873"/>
            <a:ext cx="4295341" cy="321027"/>
          </a:xfrm>
          <a:prstGeom prst="rect">
            <a:avLst/>
          </a:prstGeom>
        </p:spPr>
      </p:pic>
    </p:spTree>
    <p:extLst>
      <p:ext uri="{BB962C8B-B14F-4D97-AF65-F5344CB8AC3E}">
        <p14:creationId xmlns:p14="http://schemas.microsoft.com/office/powerpoint/2010/main" val="2840373751"/>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a:t>Performance Attributions – Risk Analysis </a:t>
            </a:r>
            <a:r>
              <a:rPr lang="en-US" sz="2000" dirty="0" smtClean="0"/>
              <a:t> </a:t>
            </a:r>
            <a:r>
              <a:rPr lang="en-US" sz="2000" dirty="0"/>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pic>
        <p:nvPicPr>
          <p:cNvPr id="5" name="Picture 4"/>
          <p:cNvPicPr>
            <a:picLocks noChangeAspect="1"/>
          </p:cNvPicPr>
          <p:nvPr/>
        </p:nvPicPr>
        <p:blipFill>
          <a:blip r:embed="rId2"/>
          <a:stretch>
            <a:fillRect/>
          </a:stretch>
        </p:blipFill>
        <p:spPr>
          <a:xfrm>
            <a:off x="0" y="1371600"/>
            <a:ext cx="9144000" cy="4106893"/>
          </a:xfrm>
          <a:prstGeom prst="rect">
            <a:avLst/>
          </a:prstGeom>
        </p:spPr>
      </p:pic>
    </p:spTree>
    <p:extLst>
      <p:ext uri="{BB962C8B-B14F-4D97-AF65-F5344CB8AC3E}">
        <p14:creationId xmlns:p14="http://schemas.microsoft.com/office/powerpoint/2010/main" val="3953261946"/>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a:t>Performance Attributions – Factor Attributions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pic>
        <p:nvPicPr>
          <p:cNvPr id="2" name="Picture 1"/>
          <p:cNvPicPr>
            <a:picLocks noChangeAspect="1"/>
          </p:cNvPicPr>
          <p:nvPr/>
        </p:nvPicPr>
        <p:blipFill>
          <a:blip r:embed="rId2"/>
          <a:stretch>
            <a:fillRect/>
          </a:stretch>
        </p:blipFill>
        <p:spPr>
          <a:xfrm>
            <a:off x="0" y="939800"/>
            <a:ext cx="9144000" cy="4968363"/>
          </a:xfrm>
          <a:prstGeom prst="rect">
            <a:avLst/>
          </a:prstGeom>
        </p:spPr>
      </p:pic>
    </p:spTree>
    <p:extLst>
      <p:ext uri="{BB962C8B-B14F-4D97-AF65-F5344CB8AC3E}">
        <p14:creationId xmlns:p14="http://schemas.microsoft.com/office/powerpoint/2010/main" val="3729553078"/>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extLst>
              <p:ext uri="{D42A27DB-BD31-4B8C-83A1-F6EECF244321}">
                <p14:modId xmlns:p14="http://schemas.microsoft.com/office/powerpoint/2010/main" val="26064007"/>
              </p:ext>
            </p:extLst>
          </p:nvPr>
        </p:nvGraphicFramePr>
        <p:xfrm>
          <a:off x="304800" y="1524000"/>
          <a:ext cx="4572000" cy="20574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4876800" y="1524000"/>
            <a:ext cx="3886200" cy="2015936"/>
          </a:xfrm>
          <a:prstGeom prst="rect">
            <a:avLst/>
          </a:prstGeom>
          <a:noFill/>
        </p:spPr>
        <p:txBody>
          <a:bodyPr wrap="square" rtlCol="0">
            <a:spAutoFit/>
          </a:bodyPr>
          <a:lstStyle/>
          <a:p>
            <a:pPr marL="168275" indent="-168275">
              <a:spcBef>
                <a:spcPts val="600"/>
              </a:spcBef>
              <a:buFont typeface="Wingdings" pitchFamily="2" charset="2"/>
              <a:buChar char="Ø"/>
            </a:pPr>
            <a:r>
              <a:rPr lang="en-US" sz="1050" dirty="0" smtClean="0"/>
              <a:t>“Slow” &amp; “Fast” factors – similar IR if we use most recent values (no lag)</a:t>
            </a:r>
          </a:p>
          <a:p>
            <a:pPr marL="168275" indent="-168275">
              <a:spcBef>
                <a:spcPts val="600"/>
              </a:spcBef>
              <a:buFont typeface="Wingdings" pitchFamily="2" charset="2"/>
              <a:buChar char="Ø"/>
            </a:pPr>
            <a:r>
              <a:rPr lang="en-US" sz="1050" dirty="0" smtClean="0"/>
              <a:t>Factors have negative correlation</a:t>
            </a:r>
          </a:p>
          <a:p>
            <a:pPr marL="168275" indent="-168275">
              <a:spcBef>
                <a:spcPts val="600"/>
              </a:spcBef>
              <a:buFont typeface="Wingdings" pitchFamily="2" charset="2"/>
              <a:buChar char="Ø"/>
            </a:pPr>
            <a:r>
              <a:rPr lang="en-US" sz="1050" dirty="0" smtClean="0"/>
              <a:t>T-cost assumptions impose </a:t>
            </a:r>
            <a:r>
              <a:rPr lang="en-US" sz="1050" dirty="0"/>
              <a:t>an artificial limit on exposure to the momentum </a:t>
            </a:r>
            <a:r>
              <a:rPr lang="en-US" sz="1050" dirty="0" smtClean="0"/>
              <a:t>factor and force the use of lagged factors</a:t>
            </a:r>
          </a:p>
          <a:p>
            <a:pPr marL="168275" indent="-168275">
              <a:spcBef>
                <a:spcPts val="600"/>
              </a:spcBef>
              <a:buFont typeface="Wingdings" pitchFamily="2" charset="2"/>
              <a:buChar char="Ø"/>
            </a:pPr>
            <a:r>
              <a:rPr lang="en-US" sz="1050" dirty="0"/>
              <a:t>In the end, despite equally compelling levels given current information...we are forced to allocate more to Value because of execution </a:t>
            </a:r>
            <a:r>
              <a:rPr lang="en-US" sz="1050" dirty="0" smtClean="0"/>
              <a:t>inefficiency</a:t>
            </a:r>
            <a:endParaRPr lang="en-US" sz="1050" dirty="0"/>
          </a:p>
          <a:p>
            <a:pPr marL="91440" indent="-91440">
              <a:spcBef>
                <a:spcPts val="600"/>
              </a:spcBef>
              <a:buFont typeface="Wingdings" pitchFamily="2" charset="2"/>
              <a:buChar char="Ø"/>
            </a:pPr>
            <a:endParaRPr lang="en-US" sz="1050" dirty="0" smtClean="0"/>
          </a:p>
          <a:p>
            <a:pPr>
              <a:buFont typeface="Wingdings" pitchFamily="2" charset="2"/>
              <a:buChar char="Ø"/>
            </a:pPr>
            <a:endParaRPr lang="en-US" sz="1050" dirty="0"/>
          </a:p>
        </p:txBody>
      </p:sp>
      <p:graphicFrame>
        <p:nvGraphicFramePr>
          <p:cNvPr id="11" name="Chart 10"/>
          <p:cNvGraphicFramePr>
            <a:graphicFrameLocks/>
          </p:cNvGraphicFramePr>
          <p:nvPr>
            <p:extLst>
              <p:ext uri="{D42A27DB-BD31-4B8C-83A1-F6EECF244321}">
                <p14:modId xmlns:p14="http://schemas.microsoft.com/office/powerpoint/2010/main" val="2204810375"/>
              </p:ext>
            </p:extLst>
          </p:nvPr>
        </p:nvGraphicFramePr>
        <p:xfrm>
          <a:off x="381000" y="3581400"/>
          <a:ext cx="4267200" cy="2468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887081776"/>
              </p:ext>
            </p:extLst>
          </p:nvPr>
        </p:nvGraphicFramePr>
        <p:xfrm>
          <a:off x="4419600" y="3581400"/>
          <a:ext cx="4800600" cy="2514600"/>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 Placeholder 6" descr="Type:SectionFooter;"/>
          <p:cNvSpPr txBox="1">
            <a:spLocks/>
          </p:cNvSpPr>
          <p:nvPr/>
        </p:nvSpPr>
        <p:spPr>
          <a:xfrm>
            <a:off x="76200" y="6579160"/>
            <a:ext cx="8915399" cy="16454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F2F2F2"/>
                </a:solidFill>
              </a:rPr>
              <a:t>“Information Horizon, Turnover &amp; Optimal Alpha Models” by E. Qian, E. Sorensen, R. Hua, Jour. Portfolio Management, Fall 2007, pp.27-40</a:t>
            </a:r>
            <a:endParaRPr lang="en-US" sz="1000" dirty="0">
              <a:solidFill>
                <a:srgbClr val="F2F2F2"/>
              </a:solidFill>
            </a:endParaRPr>
          </a:p>
        </p:txBody>
      </p:sp>
      <p:sp>
        <p:nvSpPr>
          <p:cNvPr id="14" name="Title 1"/>
          <p:cNvSpPr txBox="1">
            <a:spLocks/>
          </p:cNvSpPr>
          <p:nvPr/>
        </p:nvSpPr>
        <p:spPr>
          <a:xfrm>
            <a:off x="228600" y="263723"/>
            <a:ext cx="7116331" cy="307777"/>
          </a:xfrm>
          <a:prstGeom prst="rect">
            <a:avLst/>
          </a:prstGeom>
        </p:spPr>
        <p:txBody>
          <a:bodyPr>
            <a:noAutofit/>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r>
              <a:rPr lang="en-US" dirty="0" smtClean="0"/>
              <a:t>Fast Factors &amp; the Curse of Portfolio Turnover</a:t>
            </a:r>
            <a:endParaRPr lang="en-US" dirty="0"/>
          </a:p>
        </p:txBody>
      </p:sp>
      <p:sp>
        <p:nvSpPr>
          <p:cNvPr id="15" name="Text Placeholder 2"/>
          <p:cNvSpPr txBox="1">
            <a:spLocks/>
          </p:cNvSpPr>
          <p:nvPr/>
        </p:nvSpPr>
        <p:spPr>
          <a:xfrm>
            <a:off x="228600" y="718073"/>
            <a:ext cx="8510154" cy="29872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i="1" dirty="0" smtClean="0">
                <a:solidFill>
                  <a:schemeClr val="bg1">
                    <a:lumMod val="85000"/>
                  </a:schemeClr>
                </a:solidFill>
              </a:rPr>
              <a:t>Equating T-Cost and Turnover leads to underutilization of faster factors and loss of alpha  </a:t>
            </a:r>
            <a:endParaRPr lang="en-US" sz="1600" i="1" dirty="0">
              <a:solidFill>
                <a:schemeClr val="bg1">
                  <a:lumMod val="85000"/>
                </a:schemeClr>
              </a:solidFill>
            </a:endParaRPr>
          </a:p>
        </p:txBody>
      </p:sp>
    </p:spTree>
    <p:extLst>
      <p:ext uri="{BB962C8B-B14F-4D97-AF65-F5344CB8AC3E}">
        <p14:creationId xmlns:p14="http://schemas.microsoft.com/office/powerpoint/2010/main" val="2765608059"/>
      </p:ext>
    </p:extLst>
  </p:cSld>
  <p:clrMapOvr>
    <a:masterClrMapping/>
  </p:clrMapOvr>
  <p:transition xmlns:p14="http://schemas.microsoft.com/office/powerpoint/2010/main" advTm="15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2900" y="228600"/>
            <a:ext cx="7116331" cy="307777"/>
          </a:xfrm>
          <a:prstGeom prst="rect">
            <a:avLst/>
          </a:prstGeom>
        </p:spPr>
        <p:txBody>
          <a:bodyPr>
            <a:noAutofit/>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r>
              <a:rPr lang="en-US" dirty="0" smtClean="0"/>
              <a:t>Trading Large Caps vs. Small Caps</a:t>
            </a:r>
            <a:endParaRPr lang="en-US" dirty="0"/>
          </a:p>
        </p:txBody>
      </p:sp>
      <p:grpSp>
        <p:nvGrpSpPr>
          <p:cNvPr id="4" name="Group 61"/>
          <p:cNvGrpSpPr>
            <a:grpSpLocks/>
          </p:cNvGrpSpPr>
          <p:nvPr/>
        </p:nvGrpSpPr>
        <p:grpSpPr>
          <a:xfrm>
            <a:off x="3581400" y="1397474"/>
            <a:ext cx="5323300" cy="3975693"/>
            <a:chOff x="519955" y="689649"/>
            <a:chExt cx="6592040" cy="5792055"/>
          </a:xfrm>
        </p:grpSpPr>
        <p:sp>
          <p:nvSpPr>
            <p:cNvPr id="5" name="TextBox 4"/>
            <p:cNvSpPr txBox="1"/>
            <p:nvPr/>
          </p:nvSpPr>
          <p:spPr>
            <a:xfrm>
              <a:off x="900046" y="6138686"/>
              <a:ext cx="5861687" cy="343018"/>
            </a:xfrm>
            <a:prstGeom prst="rect">
              <a:avLst/>
            </a:prstGeom>
            <a:noFill/>
          </p:spPr>
          <p:txBody>
            <a:bodyPr wrap="square" rtlCol="0">
              <a:spAutoFit/>
            </a:bodyPr>
            <a:lstStyle/>
            <a:p>
              <a:pPr defTabSz="457092"/>
              <a:r>
                <a:rPr lang="en-US" sz="1200" dirty="0">
                  <a:solidFill>
                    <a:prstClr val="black"/>
                  </a:solidFill>
                </a:rPr>
                <a:t>Color: Event probability:          Frequent Event             Rare Event</a:t>
              </a:r>
            </a:p>
          </p:txBody>
        </p:sp>
        <p:pic>
          <p:nvPicPr>
            <p:cNvPr id="6" name="Picture 5"/>
            <p:cNvPicPr>
              <a:picLocks noChangeAspect="1"/>
            </p:cNvPicPr>
            <p:nvPr/>
          </p:nvPicPr>
          <p:blipFill>
            <a:blip r:embed="rId2" cstate="print"/>
            <a:stretch>
              <a:fillRect/>
            </a:stretch>
          </p:blipFill>
          <p:spPr>
            <a:xfrm>
              <a:off x="922867" y="1058981"/>
              <a:ext cx="3367162" cy="2319219"/>
            </a:xfrm>
            <a:prstGeom prst="rect">
              <a:avLst/>
            </a:prstGeom>
          </p:spPr>
        </p:pic>
        <p:pic>
          <p:nvPicPr>
            <p:cNvPr id="7" name="Picture 6"/>
            <p:cNvPicPr>
              <a:picLocks noChangeAspect="1"/>
            </p:cNvPicPr>
            <p:nvPr/>
          </p:nvPicPr>
          <p:blipFill>
            <a:blip r:embed="rId3" cstate="print"/>
            <a:stretch>
              <a:fillRect/>
            </a:stretch>
          </p:blipFill>
          <p:spPr>
            <a:xfrm>
              <a:off x="3979328" y="1071958"/>
              <a:ext cx="3132667" cy="2238509"/>
            </a:xfrm>
            <a:prstGeom prst="rect">
              <a:avLst/>
            </a:prstGeom>
          </p:spPr>
        </p:pic>
        <p:pic>
          <p:nvPicPr>
            <p:cNvPr id="8" name="Picture 7"/>
            <p:cNvPicPr>
              <a:picLocks noChangeAspect="1"/>
            </p:cNvPicPr>
            <p:nvPr/>
          </p:nvPicPr>
          <p:blipFill>
            <a:blip r:embed="rId4" cstate="print"/>
            <a:stretch>
              <a:fillRect/>
            </a:stretch>
          </p:blipFill>
          <p:spPr>
            <a:xfrm>
              <a:off x="900047" y="3259659"/>
              <a:ext cx="3398449" cy="2362190"/>
            </a:xfrm>
            <a:prstGeom prst="rect">
              <a:avLst/>
            </a:prstGeom>
          </p:spPr>
        </p:pic>
        <p:pic>
          <p:nvPicPr>
            <p:cNvPr id="9" name="Picture 8"/>
            <p:cNvPicPr>
              <a:picLocks noChangeAspect="1"/>
            </p:cNvPicPr>
            <p:nvPr/>
          </p:nvPicPr>
          <p:blipFill>
            <a:blip r:embed="rId5" cstate="print"/>
            <a:stretch>
              <a:fillRect/>
            </a:stretch>
          </p:blipFill>
          <p:spPr>
            <a:xfrm>
              <a:off x="3987785" y="3310445"/>
              <a:ext cx="3119324" cy="2322405"/>
            </a:xfrm>
            <a:prstGeom prst="rect">
              <a:avLst/>
            </a:prstGeom>
          </p:spPr>
        </p:pic>
        <p:sp>
          <p:nvSpPr>
            <p:cNvPr id="10" name="TextBox 9"/>
            <p:cNvSpPr txBox="1"/>
            <p:nvPr/>
          </p:nvSpPr>
          <p:spPr>
            <a:xfrm>
              <a:off x="1544560" y="689649"/>
              <a:ext cx="2170961" cy="343018"/>
            </a:xfrm>
            <a:prstGeom prst="rect">
              <a:avLst/>
            </a:prstGeom>
            <a:noFill/>
          </p:spPr>
          <p:txBody>
            <a:bodyPr wrap="square" rtlCol="0">
              <a:spAutoFit/>
            </a:bodyPr>
            <a:lstStyle/>
            <a:p>
              <a:pPr defTabSz="457092"/>
              <a:r>
                <a:rPr lang="en-US" sz="1200" b="1" dirty="0">
                  <a:solidFill>
                    <a:prstClr val="black"/>
                  </a:solidFill>
                </a:rPr>
                <a:t>Top 75 Nikkei stocks</a:t>
              </a:r>
            </a:p>
          </p:txBody>
        </p:sp>
        <p:sp>
          <p:nvSpPr>
            <p:cNvPr id="11" name="TextBox 10"/>
            <p:cNvSpPr txBox="1"/>
            <p:nvPr/>
          </p:nvSpPr>
          <p:spPr>
            <a:xfrm>
              <a:off x="4367255" y="689649"/>
              <a:ext cx="2471705" cy="343018"/>
            </a:xfrm>
            <a:prstGeom prst="rect">
              <a:avLst/>
            </a:prstGeom>
            <a:noFill/>
          </p:spPr>
          <p:txBody>
            <a:bodyPr wrap="square" rtlCol="0">
              <a:spAutoFit/>
            </a:bodyPr>
            <a:lstStyle/>
            <a:p>
              <a:pPr defTabSz="457092"/>
              <a:r>
                <a:rPr lang="en-US" sz="1200" b="1" dirty="0">
                  <a:solidFill>
                    <a:prstClr val="black"/>
                  </a:solidFill>
                </a:rPr>
                <a:t>Bottom 75 Nikkei stocks</a:t>
              </a:r>
            </a:p>
          </p:txBody>
        </p:sp>
        <p:cxnSp>
          <p:nvCxnSpPr>
            <p:cNvPr id="12" name="Straight Arrow Connector 11"/>
            <p:cNvCxnSpPr/>
            <p:nvPr/>
          </p:nvCxnSpPr>
          <p:spPr>
            <a:xfrm flipV="1">
              <a:off x="900047" y="1058981"/>
              <a:ext cx="0" cy="45738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19955" y="1325286"/>
              <a:ext cx="228679" cy="3970318"/>
            </a:xfrm>
            <a:prstGeom prst="rect">
              <a:avLst/>
            </a:prstGeom>
            <a:noFill/>
          </p:spPr>
          <p:txBody>
            <a:bodyPr vert="vert270" wrap="square" lIns="0" tIns="0" rIns="0" bIns="0" rtlCol="0">
              <a:spAutoFit/>
            </a:bodyPr>
            <a:lstStyle/>
            <a:p>
              <a:pPr defTabSz="457092"/>
              <a:r>
                <a:rPr lang="en-US" sz="1200" dirty="0">
                  <a:solidFill>
                    <a:prstClr val="black"/>
                  </a:solidFill>
                </a:rPr>
                <a:t>%Participation in overall market volume</a:t>
              </a:r>
            </a:p>
          </p:txBody>
        </p:sp>
        <p:cxnSp>
          <p:nvCxnSpPr>
            <p:cNvPr id="14" name="Straight Arrow Connector 13"/>
            <p:cNvCxnSpPr/>
            <p:nvPr/>
          </p:nvCxnSpPr>
          <p:spPr>
            <a:xfrm>
              <a:off x="900047" y="5621849"/>
              <a:ext cx="5861686" cy="110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340708" y="5691212"/>
              <a:ext cx="5277242" cy="343018"/>
            </a:xfrm>
            <a:prstGeom prst="rect">
              <a:avLst/>
            </a:prstGeom>
            <a:noFill/>
          </p:spPr>
          <p:txBody>
            <a:bodyPr wrap="square" rtlCol="0">
              <a:spAutoFit/>
            </a:bodyPr>
            <a:lstStyle/>
            <a:p>
              <a:pPr defTabSz="457092"/>
              <a:r>
                <a:rPr lang="en-US" sz="1200" dirty="0">
                  <a:solidFill>
                    <a:prstClr val="black"/>
                  </a:solidFill>
                </a:rPr>
                <a:t>%Volatility over 30-min trading period, annualized</a:t>
              </a:r>
            </a:p>
          </p:txBody>
        </p:sp>
        <p:sp>
          <p:nvSpPr>
            <p:cNvPr id="16" name="Rectangle 15"/>
            <p:cNvSpPr>
              <a:spLocks noChangeAspect="1"/>
            </p:cNvSpPr>
            <p:nvPr/>
          </p:nvSpPr>
          <p:spPr>
            <a:xfrm>
              <a:off x="3162071" y="6264374"/>
              <a:ext cx="223717" cy="215775"/>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092"/>
              <a:endParaRPr lang="en-US">
                <a:solidFill>
                  <a:prstClr val="white"/>
                </a:solidFill>
              </a:endParaRPr>
            </a:p>
          </p:txBody>
        </p:sp>
        <p:sp>
          <p:nvSpPr>
            <p:cNvPr id="17" name="Rectangle 16"/>
            <p:cNvSpPr>
              <a:spLocks noChangeAspect="1"/>
            </p:cNvSpPr>
            <p:nvPr/>
          </p:nvSpPr>
          <p:spPr>
            <a:xfrm>
              <a:off x="5203025" y="6264374"/>
              <a:ext cx="223717" cy="215775"/>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092"/>
              <a:endParaRPr lang="en-US">
                <a:solidFill>
                  <a:prstClr val="white"/>
                </a:solidFill>
              </a:endParaRPr>
            </a:p>
          </p:txBody>
        </p:sp>
      </p:grpSp>
      <p:sp>
        <p:nvSpPr>
          <p:cNvPr id="18" name="TextBox 17"/>
          <p:cNvSpPr txBox="1">
            <a:spLocks/>
          </p:cNvSpPr>
          <p:nvPr/>
        </p:nvSpPr>
        <p:spPr>
          <a:xfrm>
            <a:off x="533400" y="1828800"/>
            <a:ext cx="2971800" cy="1098746"/>
          </a:xfrm>
          <a:prstGeom prst="rect">
            <a:avLst/>
          </a:prstGeom>
          <a:noFill/>
        </p:spPr>
        <p:txBody>
          <a:bodyPr wrap="square" lIns="91418" tIns="45709" rIns="91418" bIns="45709" rtlCol="0">
            <a:spAutoFit/>
          </a:bodyPr>
          <a:lstStyle/>
          <a:p>
            <a:pPr defTabSz="457092"/>
            <a:r>
              <a:rPr lang="en-US" sz="1200" b="1" u="sng" dirty="0" smtClean="0">
                <a:solidFill>
                  <a:prstClr val="black"/>
                </a:solidFill>
              </a:rPr>
              <a:t>Market Makers</a:t>
            </a:r>
            <a:r>
              <a:rPr lang="en-US" sz="1200" dirty="0" smtClean="0">
                <a:solidFill>
                  <a:prstClr val="black"/>
                </a:solidFill>
              </a:rPr>
              <a:t>:</a:t>
            </a:r>
            <a:endParaRPr lang="en-US" sz="1200" dirty="0">
              <a:solidFill>
                <a:prstClr val="black"/>
              </a:solidFill>
            </a:endParaRPr>
          </a:p>
          <a:p>
            <a:pPr algn="just" defTabSz="457092"/>
            <a:r>
              <a:rPr lang="en-US" sz="1100" dirty="0">
                <a:solidFill>
                  <a:prstClr val="black"/>
                </a:solidFill>
              </a:rPr>
              <a:t>In top 75 names provide liquidity </a:t>
            </a:r>
            <a:r>
              <a:rPr lang="en-US" sz="1100" dirty="0" smtClean="0">
                <a:solidFill>
                  <a:prstClr val="black"/>
                </a:solidFill>
              </a:rPr>
              <a:t>within </a:t>
            </a:r>
            <a:r>
              <a:rPr lang="en-US" sz="1100" dirty="0">
                <a:solidFill>
                  <a:prstClr val="black"/>
                </a:solidFill>
              </a:rPr>
              <a:t>“normal” volatility </a:t>
            </a:r>
            <a:r>
              <a:rPr lang="en-US" sz="1100" dirty="0" smtClean="0">
                <a:solidFill>
                  <a:prstClr val="black"/>
                </a:solidFill>
              </a:rPr>
              <a:t>regime</a:t>
            </a:r>
            <a:r>
              <a:rPr lang="en-US" sz="1100" dirty="0">
                <a:solidFill>
                  <a:prstClr val="black"/>
                </a:solidFill>
              </a:rPr>
              <a:t> </a:t>
            </a:r>
            <a:r>
              <a:rPr lang="en-US" sz="1100" dirty="0" smtClean="0">
                <a:solidFill>
                  <a:prstClr val="black"/>
                </a:solidFill>
              </a:rPr>
              <a:t>and non beyond that mark</a:t>
            </a:r>
          </a:p>
          <a:p>
            <a:pPr algn="just" defTabSz="457092"/>
            <a:endParaRPr lang="en-US" sz="1100" dirty="0">
              <a:solidFill>
                <a:prstClr val="black"/>
              </a:solidFill>
            </a:endParaRPr>
          </a:p>
          <a:p>
            <a:pPr algn="just" defTabSz="457092"/>
            <a:endParaRPr lang="en-US" sz="1100" dirty="0" smtClean="0">
              <a:solidFill>
                <a:prstClr val="black"/>
              </a:solidFill>
            </a:endParaRPr>
          </a:p>
          <a:p>
            <a:pPr algn="just" defTabSz="457092"/>
            <a:endParaRPr lang="en-US" sz="1100" dirty="0">
              <a:solidFill>
                <a:prstClr val="black"/>
              </a:solidFill>
            </a:endParaRPr>
          </a:p>
        </p:txBody>
      </p:sp>
      <p:sp>
        <p:nvSpPr>
          <p:cNvPr id="19" name="TextBox 18"/>
          <p:cNvSpPr txBox="1">
            <a:spLocks/>
          </p:cNvSpPr>
          <p:nvPr/>
        </p:nvSpPr>
        <p:spPr>
          <a:xfrm>
            <a:off x="533400" y="3124200"/>
            <a:ext cx="2971800" cy="1292639"/>
          </a:xfrm>
          <a:prstGeom prst="rect">
            <a:avLst/>
          </a:prstGeom>
          <a:noFill/>
        </p:spPr>
        <p:txBody>
          <a:bodyPr wrap="square" lIns="91418" tIns="45709" rIns="91418" bIns="45709" rtlCol="0">
            <a:spAutoFit/>
          </a:bodyPr>
          <a:lstStyle/>
          <a:p>
            <a:pPr defTabSz="457092"/>
            <a:r>
              <a:rPr lang="en-US" sz="1200" b="1" u="sng" dirty="0">
                <a:solidFill>
                  <a:prstClr val="black"/>
                </a:solidFill>
              </a:rPr>
              <a:t>Institutional Investors:</a:t>
            </a:r>
          </a:p>
          <a:p>
            <a:pPr algn="just" defTabSz="457092"/>
            <a:r>
              <a:rPr lang="en-US" sz="1100" dirty="0" smtClean="0">
                <a:solidFill>
                  <a:prstClr val="black"/>
                </a:solidFill>
              </a:rPr>
              <a:t>Trade </a:t>
            </a:r>
            <a:r>
              <a:rPr lang="en-US" sz="1100" dirty="0">
                <a:solidFill>
                  <a:prstClr val="black"/>
                </a:solidFill>
              </a:rPr>
              <a:t>top and bottom names identically without realizing that </a:t>
            </a:r>
            <a:r>
              <a:rPr lang="en-US" sz="1100" dirty="0" smtClean="0">
                <a:solidFill>
                  <a:prstClr val="black"/>
                </a:solidFill>
              </a:rPr>
              <a:t>liquidity supply </a:t>
            </a:r>
            <a:r>
              <a:rPr lang="en-US" sz="1100" dirty="0">
                <a:solidFill>
                  <a:prstClr val="black"/>
                </a:solidFill>
              </a:rPr>
              <a:t>is much different</a:t>
            </a:r>
            <a:r>
              <a:rPr lang="en-US" sz="1100" dirty="0" smtClean="0">
                <a:solidFill>
                  <a:prstClr val="black"/>
                </a:solidFill>
              </a:rPr>
              <a:t>.</a:t>
            </a:r>
          </a:p>
          <a:p>
            <a:pPr algn="just" defTabSz="457092"/>
            <a:endParaRPr lang="en-US" sz="1100" dirty="0">
              <a:solidFill>
                <a:prstClr val="black"/>
              </a:solidFill>
            </a:endParaRPr>
          </a:p>
          <a:p>
            <a:pPr algn="just" defTabSz="457092"/>
            <a:r>
              <a:rPr lang="en-US" sz="1100" dirty="0">
                <a:solidFill>
                  <a:prstClr val="black"/>
                </a:solidFill>
              </a:rPr>
              <a:t>Frequently originate small trades across wide range of stocks: cash flows, </a:t>
            </a:r>
            <a:r>
              <a:rPr lang="en-US" sz="1100" dirty="0" smtClean="0">
                <a:solidFill>
                  <a:prstClr val="black"/>
                </a:solidFill>
              </a:rPr>
              <a:t>rebalances</a:t>
            </a:r>
            <a:endParaRPr lang="en-US" sz="1100" dirty="0">
              <a:solidFill>
                <a:prstClr val="black"/>
              </a:solidFill>
            </a:endParaRPr>
          </a:p>
        </p:txBody>
      </p:sp>
      <p:sp>
        <p:nvSpPr>
          <p:cNvPr id="20" name="TextBox 19"/>
          <p:cNvSpPr txBox="1"/>
          <p:nvPr/>
        </p:nvSpPr>
        <p:spPr>
          <a:xfrm>
            <a:off x="29364" y="6590517"/>
            <a:ext cx="9199572" cy="200028"/>
          </a:xfrm>
          <a:prstGeom prst="rect">
            <a:avLst/>
          </a:prstGeom>
          <a:noFill/>
        </p:spPr>
        <p:txBody>
          <a:bodyPr wrap="square" lIns="0" tIns="0" rIns="91387" bIns="45693" rtlCol="0">
            <a:spAutoFit/>
          </a:bodyPr>
          <a:lstStyle/>
          <a:p>
            <a:r>
              <a:rPr lang="en-US" sz="1000" dirty="0" smtClean="0">
                <a:solidFill>
                  <a:schemeClr val="bg1">
                    <a:lumMod val="95000"/>
                  </a:schemeClr>
                </a:solidFill>
              </a:rPr>
              <a:t>N. </a:t>
            </a:r>
            <a:r>
              <a:rPr lang="en-US" sz="1000" dirty="0" err="1" smtClean="0">
                <a:solidFill>
                  <a:schemeClr val="bg1">
                    <a:lumMod val="95000"/>
                  </a:schemeClr>
                </a:solidFill>
              </a:rPr>
              <a:t>Bershova</a:t>
            </a:r>
            <a:r>
              <a:rPr lang="en-US" sz="1000" dirty="0">
                <a:solidFill>
                  <a:schemeClr val="bg1">
                    <a:lumMod val="95000"/>
                  </a:schemeClr>
                </a:solidFill>
              </a:rPr>
              <a:t>, </a:t>
            </a:r>
            <a:r>
              <a:rPr lang="en-US" sz="1000" dirty="0" smtClean="0">
                <a:solidFill>
                  <a:schemeClr val="bg1">
                    <a:lumMod val="95000"/>
                  </a:schemeClr>
                </a:solidFill>
              </a:rPr>
              <a:t>D. </a:t>
            </a:r>
            <a:r>
              <a:rPr lang="en-US" sz="1000" dirty="0" err="1" smtClean="0">
                <a:solidFill>
                  <a:schemeClr val="bg1">
                    <a:lumMod val="95000"/>
                  </a:schemeClr>
                </a:solidFill>
              </a:rPr>
              <a:t>Rakhlin</a:t>
            </a:r>
            <a:r>
              <a:rPr lang="en-US" sz="1000" dirty="0" smtClean="0">
                <a:solidFill>
                  <a:schemeClr val="bg1">
                    <a:lumMod val="95000"/>
                  </a:schemeClr>
                </a:solidFill>
              </a:rPr>
              <a:t> “The </a:t>
            </a:r>
            <a:r>
              <a:rPr lang="en-US" sz="1000" dirty="0">
                <a:solidFill>
                  <a:schemeClr val="bg1">
                    <a:lumMod val="95000"/>
                  </a:schemeClr>
                </a:solidFill>
              </a:rPr>
              <a:t>Non-Linear Market Impact of Large Trades: Evidence from Buy-Side Order </a:t>
            </a:r>
            <a:r>
              <a:rPr lang="en-US" sz="1000" dirty="0" smtClean="0">
                <a:solidFill>
                  <a:schemeClr val="bg1">
                    <a:lumMod val="95000"/>
                  </a:schemeClr>
                </a:solidFill>
              </a:rPr>
              <a:t>Flow” J. </a:t>
            </a:r>
            <a:r>
              <a:rPr lang="en-US" sz="1000" dirty="0">
                <a:solidFill>
                  <a:schemeClr val="bg1">
                    <a:lumMod val="95000"/>
                  </a:schemeClr>
                </a:solidFill>
              </a:rPr>
              <a:t>of Investment Strategies, </a:t>
            </a:r>
            <a:r>
              <a:rPr lang="en-US" sz="1000" dirty="0" smtClean="0">
                <a:solidFill>
                  <a:schemeClr val="bg1">
                    <a:lumMod val="95000"/>
                  </a:schemeClr>
                </a:solidFill>
              </a:rPr>
              <a:t>v2</a:t>
            </a:r>
            <a:r>
              <a:rPr lang="en-US" sz="1000" dirty="0">
                <a:solidFill>
                  <a:schemeClr val="bg1">
                    <a:lumMod val="95000"/>
                  </a:schemeClr>
                </a:solidFill>
              </a:rPr>
              <a:t>, </a:t>
            </a:r>
            <a:r>
              <a:rPr lang="en-US" sz="1000" dirty="0" smtClean="0">
                <a:solidFill>
                  <a:schemeClr val="bg1">
                    <a:lumMod val="95000"/>
                  </a:schemeClr>
                </a:solidFill>
              </a:rPr>
              <a:t>n</a:t>
            </a:r>
            <a:r>
              <a:rPr lang="en-US" sz="1000" dirty="0">
                <a:solidFill>
                  <a:schemeClr val="bg1">
                    <a:lumMod val="95000"/>
                  </a:schemeClr>
                </a:solidFill>
              </a:rPr>
              <a:t>.</a:t>
            </a:r>
            <a:r>
              <a:rPr lang="en-US" sz="1000" dirty="0" smtClean="0">
                <a:solidFill>
                  <a:schemeClr val="bg1">
                    <a:lumMod val="95000"/>
                  </a:schemeClr>
                </a:solidFill>
              </a:rPr>
              <a:t>2</a:t>
            </a:r>
            <a:r>
              <a:rPr lang="en-US" sz="1000" dirty="0">
                <a:solidFill>
                  <a:schemeClr val="bg1">
                    <a:lumMod val="95000"/>
                  </a:schemeClr>
                </a:solidFill>
              </a:rPr>
              <a:t>, </a:t>
            </a:r>
            <a:r>
              <a:rPr lang="en-US" sz="1000" dirty="0" err="1" smtClean="0">
                <a:solidFill>
                  <a:schemeClr val="bg1">
                    <a:lumMod val="95000"/>
                  </a:schemeClr>
                </a:solidFill>
              </a:rPr>
              <a:t>pp</a:t>
            </a:r>
            <a:r>
              <a:rPr lang="en-US" sz="1000" dirty="0" smtClean="0">
                <a:solidFill>
                  <a:schemeClr val="bg1">
                    <a:lumMod val="95000"/>
                  </a:schemeClr>
                </a:solidFill>
              </a:rPr>
              <a:t> </a:t>
            </a:r>
            <a:r>
              <a:rPr lang="en-US" sz="1000" dirty="0">
                <a:solidFill>
                  <a:schemeClr val="bg1">
                    <a:lumMod val="95000"/>
                  </a:schemeClr>
                </a:solidFill>
              </a:rPr>
              <a:t>3-</a:t>
            </a:r>
            <a:r>
              <a:rPr lang="en-US" sz="1000" dirty="0" smtClean="0">
                <a:solidFill>
                  <a:schemeClr val="bg1">
                    <a:lumMod val="95000"/>
                  </a:schemeClr>
                </a:solidFill>
              </a:rPr>
              <a:t>47, 2013</a:t>
            </a:r>
            <a:endParaRPr lang="en-US" sz="1000" dirty="0">
              <a:solidFill>
                <a:schemeClr val="bg1">
                  <a:lumMod val="95000"/>
                </a:schemeClr>
              </a:solidFill>
            </a:endParaRPr>
          </a:p>
        </p:txBody>
      </p:sp>
      <p:sp>
        <p:nvSpPr>
          <p:cNvPr id="21" name="TextBox 20"/>
          <p:cNvSpPr txBox="1">
            <a:spLocks/>
          </p:cNvSpPr>
          <p:nvPr/>
        </p:nvSpPr>
        <p:spPr>
          <a:xfrm>
            <a:off x="304800" y="3124200"/>
            <a:ext cx="215444" cy="1082040"/>
          </a:xfrm>
          <a:prstGeom prst="rect">
            <a:avLst/>
          </a:prstGeom>
          <a:noFill/>
        </p:spPr>
        <p:txBody>
          <a:bodyPr vert="vert270" wrap="square" lIns="0" rIns="0" rtlCol="0">
            <a:spAutoFit/>
          </a:bodyPr>
          <a:lstStyle/>
          <a:p>
            <a:pPr algn="ctr"/>
            <a:r>
              <a:rPr lang="en-US" sz="1400" b="1" dirty="0" smtClean="0"/>
              <a:t>Demand</a:t>
            </a:r>
            <a:endParaRPr lang="en-US" sz="1400" b="1" dirty="0"/>
          </a:p>
        </p:txBody>
      </p:sp>
      <p:sp>
        <p:nvSpPr>
          <p:cNvPr id="22" name="TextBox 21"/>
          <p:cNvSpPr txBox="1">
            <a:spLocks/>
          </p:cNvSpPr>
          <p:nvPr/>
        </p:nvSpPr>
        <p:spPr>
          <a:xfrm>
            <a:off x="304800" y="1828800"/>
            <a:ext cx="215444" cy="811530"/>
          </a:xfrm>
          <a:prstGeom prst="rect">
            <a:avLst/>
          </a:prstGeom>
          <a:noFill/>
        </p:spPr>
        <p:txBody>
          <a:bodyPr vert="vert270" wrap="square" lIns="0" rIns="0" rtlCol="0">
            <a:spAutoFit/>
          </a:bodyPr>
          <a:lstStyle/>
          <a:p>
            <a:pPr algn="ctr"/>
            <a:r>
              <a:rPr lang="en-US" sz="1400" b="1" dirty="0" smtClean="0"/>
              <a:t>Supply</a:t>
            </a:r>
            <a:endParaRPr lang="en-US" sz="1400" b="1" dirty="0"/>
          </a:p>
        </p:txBody>
      </p:sp>
      <p:sp>
        <p:nvSpPr>
          <p:cNvPr id="23" name="Text Placeholder 2"/>
          <p:cNvSpPr txBox="1">
            <a:spLocks/>
          </p:cNvSpPr>
          <p:nvPr/>
        </p:nvSpPr>
        <p:spPr>
          <a:xfrm>
            <a:off x="342900" y="742542"/>
            <a:ext cx="8411731" cy="556730"/>
          </a:xfrm>
          <a:prstGeom prst="rect">
            <a:avLst/>
          </a:prstGeom>
        </p:spPr>
        <p:txBody>
          <a:bodyPr/>
          <a:lstStyle>
            <a:lvl1pPr marL="292100" indent="-292100" algn="l" defTabSz="949325" rtl="0" eaLnBrk="0" fontAlgn="base" hangingPunct="0">
              <a:spcBef>
                <a:spcPct val="10000"/>
              </a:spcBef>
              <a:spcAft>
                <a:spcPct val="10000"/>
              </a:spcAft>
              <a:buClr>
                <a:srgbClr val="006666"/>
              </a:buClr>
              <a:buFont typeface="Webdings" pitchFamily="18" charset="2"/>
              <a:buChar char="&lt;"/>
              <a:defRPr sz="2400">
                <a:solidFill>
                  <a:schemeClr val="tx1"/>
                </a:solidFill>
                <a:latin typeface="+mn-lt"/>
                <a:ea typeface="+mn-ea"/>
                <a:cs typeface="+mn-cs"/>
              </a:defRPr>
            </a:lvl1pPr>
            <a:lvl2pPr marL="585788" indent="-292100" algn="l" defTabSz="949325" rtl="0" eaLnBrk="0" fontAlgn="base" hangingPunct="0">
              <a:spcBef>
                <a:spcPct val="10000"/>
              </a:spcBef>
              <a:spcAft>
                <a:spcPct val="10000"/>
              </a:spcAft>
              <a:buClr>
                <a:srgbClr val="006666"/>
              </a:buClr>
              <a:buFont typeface="Webdings" pitchFamily="18" charset="2"/>
              <a:buChar char="="/>
              <a:defRPr sz="2000">
                <a:solidFill>
                  <a:schemeClr val="tx1"/>
                </a:solidFill>
                <a:latin typeface="+mn-lt"/>
              </a:defRPr>
            </a:lvl2pPr>
            <a:lvl3pPr marL="874713" indent="-287338" algn="l" defTabSz="949325" rtl="0" eaLnBrk="0" fontAlgn="base" hangingPunct="0">
              <a:spcBef>
                <a:spcPct val="10000"/>
              </a:spcBef>
              <a:spcAft>
                <a:spcPct val="10000"/>
              </a:spcAft>
              <a:buClr>
                <a:srgbClr val="006666"/>
              </a:buClr>
              <a:buFont typeface="Webdings" pitchFamily="18" charset="2"/>
              <a:buChar char="&lt;"/>
              <a:defRPr>
                <a:solidFill>
                  <a:schemeClr val="tx1"/>
                </a:solidFill>
                <a:latin typeface="+mn-lt"/>
              </a:defRPr>
            </a:lvl3pPr>
            <a:lvl4pPr marL="1144588" indent="-268288" algn="l" defTabSz="949325" rtl="0" eaLnBrk="0" fontAlgn="base" hangingPunct="0">
              <a:spcBef>
                <a:spcPct val="10000"/>
              </a:spcBef>
              <a:spcAft>
                <a:spcPct val="10000"/>
              </a:spcAft>
              <a:buClr>
                <a:srgbClr val="006666"/>
              </a:buClr>
              <a:buFont typeface="Webdings" pitchFamily="18" charset="2"/>
              <a:buChar char="="/>
              <a:defRPr sz="1600">
                <a:solidFill>
                  <a:schemeClr val="tx1"/>
                </a:solidFill>
                <a:latin typeface="+mn-lt"/>
              </a:defRPr>
            </a:lvl4pPr>
            <a:lvl5pPr marL="1411288" indent="-265113" algn="l" defTabSz="949325" rtl="0" eaLnBrk="0" fontAlgn="base" hangingPunct="0">
              <a:spcBef>
                <a:spcPct val="10000"/>
              </a:spcBef>
              <a:spcAft>
                <a:spcPct val="10000"/>
              </a:spcAft>
              <a:buClr>
                <a:srgbClr val="006666"/>
              </a:buClr>
              <a:buFont typeface="Webdings" pitchFamily="18" charset="2"/>
              <a:buChar char="&lt;"/>
              <a:defRPr sz="1400">
                <a:solidFill>
                  <a:schemeClr val="tx1"/>
                </a:solidFill>
                <a:latin typeface="+mn-lt"/>
              </a:defRPr>
            </a:lvl5pPr>
            <a:lvl6pPr marL="18684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6pPr>
            <a:lvl7pPr marL="23256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7pPr>
            <a:lvl8pPr marL="27828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8pPr>
            <a:lvl9pPr marL="32400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9pPr>
          </a:lstStyle>
          <a:p>
            <a:pPr marL="0" indent="0">
              <a:buFont typeface="Webdings" pitchFamily="18" charset="2"/>
              <a:buNone/>
            </a:pPr>
            <a:r>
              <a:rPr lang="en-US" sz="1600" i="1" dirty="0">
                <a:solidFill>
                  <a:schemeClr val="bg1">
                    <a:lumMod val="85000"/>
                  </a:schemeClr>
                </a:solidFill>
              </a:rPr>
              <a:t>Market makers supply average liquidity in LC names, but nearly non-exists in SC</a:t>
            </a:r>
          </a:p>
          <a:p>
            <a:endParaRPr lang="en-US" dirty="0" smtClean="0"/>
          </a:p>
        </p:txBody>
      </p:sp>
      <p:sp>
        <p:nvSpPr>
          <p:cNvPr id="24" name="Text Placeholder 2"/>
          <p:cNvSpPr txBox="1">
            <a:spLocks/>
          </p:cNvSpPr>
          <p:nvPr/>
        </p:nvSpPr>
        <p:spPr>
          <a:xfrm>
            <a:off x="533400" y="5544258"/>
            <a:ext cx="8077200" cy="513642"/>
          </a:xfrm>
          <a:prstGeom prst="rect">
            <a:avLst/>
          </a:prstGeom>
          <a:solidFill>
            <a:schemeClr val="bg1">
              <a:lumMod val="95000"/>
            </a:schemeClr>
          </a:solidFill>
          <a:ln>
            <a:solidFill>
              <a:schemeClr val="bg1">
                <a:lumMod val="85000"/>
              </a:schemeClr>
            </a:solidFill>
          </a:ln>
        </p:spPr>
        <p:txBody>
          <a:bodyPr/>
          <a:lstStyle>
            <a:lvl1pPr marL="292100" indent="-292100" algn="l" defTabSz="949325" rtl="0" eaLnBrk="0" fontAlgn="base" hangingPunct="0">
              <a:spcBef>
                <a:spcPct val="10000"/>
              </a:spcBef>
              <a:spcAft>
                <a:spcPct val="10000"/>
              </a:spcAft>
              <a:buClr>
                <a:srgbClr val="006666"/>
              </a:buClr>
              <a:buFont typeface="Webdings" pitchFamily="18" charset="2"/>
              <a:buChar char="&lt;"/>
              <a:defRPr sz="2400">
                <a:solidFill>
                  <a:schemeClr val="tx1"/>
                </a:solidFill>
                <a:latin typeface="+mn-lt"/>
                <a:ea typeface="+mn-ea"/>
                <a:cs typeface="+mn-cs"/>
              </a:defRPr>
            </a:lvl1pPr>
            <a:lvl2pPr marL="585788" indent="-292100" algn="l" defTabSz="949325" rtl="0" eaLnBrk="0" fontAlgn="base" hangingPunct="0">
              <a:spcBef>
                <a:spcPct val="10000"/>
              </a:spcBef>
              <a:spcAft>
                <a:spcPct val="10000"/>
              </a:spcAft>
              <a:buClr>
                <a:srgbClr val="006666"/>
              </a:buClr>
              <a:buFont typeface="Webdings" pitchFamily="18" charset="2"/>
              <a:buChar char="="/>
              <a:defRPr sz="2000">
                <a:solidFill>
                  <a:schemeClr val="tx1"/>
                </a:solidFill>
                <a:latin typeface="+mn-lt"/>
              </a:defRPr>
            </a:lvl2pPr>
            <a:lvl3pPr marL="874713" indent="-287338" algn="l" defTabSz="949325" rtl="0" eaLnBrk="0" fontAlgn="base" hangingPunct="0">
              <a:spcBef>
                <a:spcPct val="10000"/>
              </a:spcBef>
              <a:spcAft>
                <a:spcPct val="10000"/>
              </a:spcAft>
              <a:buClr>
                <a:srgbClr val="006666"/>
              </a:buClr>
              <a:buFont typeface="Webdings" pitchFamily="18" charset="2"/>
              <a:buChar char="&lt;"/>
              <a:defRPr>
                <a:solidFill>
                  <a:schemeClr val="tx1"/>
                </a:solidFill>
                <a:latin typeface="+mn-lt"/>
              </a:defRPr>
            </a:lvl3pPr>
            <a:lvl4pPr marL="1144588" indent="-268288" algn="l" defTabSz="949325" rtl="0" eaLnBrk="0" fontAlgn="base" hangingPunct="0">
              <a:spcBef>
                <a:spcPct val="10000"/>
              </a:spcBef>
              <a:spcAft>
                <a:spcPct val="10000"/>
              </a:spcAft>
              <a:buClr>
                <a:srgbClr val="006666"/>
              </a:buClr>
              <a:buFont typeface="Webdings" pitchFamily="18" charset="2"/>
              <a:buChar char="="/>
              <a:defRPr sz="1600">
                <a:solidFill>
                  <a:schemeClr val="tx1"/>
                </a:solidFill>
                <a:latin typeface="+mn-lt"/>
              </a:defRPr>
            </a:lvl4pPr>
            <a:lvl5pPr marL="1411288" indent="-265113" algn="l" defTabSz="949325" rtl="0" eaLnBrk="0" fontAlgn="base" hangingPunct="0">
              <a:spcBef>
                <a:spcPct val="10000"/>
              </a:spcBef>
              <a:spcAft>
                <a:spcPct val="10000"/>
              </a:spcAft>
              <a:buClr>
                <a:srgbClr val="006666"/>
              </a:buClr>
              <a:buFont typeface="Webdings" pitchFamily="18" charset="2"/>
              <a:buChar char="&lt;"/>
              <a:defRPr sz="1400">
                <a:solidFill>
                  <a:schemeClr val="tx1"/>
                </a:solidFill>
                <a:latin typeface="+mn-lt"/>
              </a:defRPr>
            </a:lvl5pPr>
            <a:lvl6pPr marL="18684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6pPr>
            <a:lvl7pPr marL="23256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7pPr>
            <a:lvl8pPr marL="27828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8pPr>
            <a:lvl9pPr marL="3240088" indent="-265113" algn="l" defTabSz="949325" rtl="0" eaLnBrk="0" fontAlgn="base" hangingPunct="0">
              <a:spcBef>
                <a:spcPct val="10000"/>
              </a:spcBef>
              <a:spcAft>
                <a:spcPct val="10000"/>
              </a:spcAft>
              <a:buClr>
                <a:srgbClr val="987908"/>
              </a:buClr>
              <a:buFont typeface="Webdings" pitchFamily="18" charset="2"/>
              <a:buChar char="&lt;"/>
              <a:defRPr sz="1400">
                <a:solidFill>
                  <a:schemeClr val="tx1"/>
                </a:solidFill>
                <a:latin typeface="+mn-lt"/>
              </a:defRPr>
            </a:lvl9pPr>
          </a:lstStyle>
          <a:p>
            <a:pPr marL="0" indent="0" algn="ctr" defTabSz="457092">
              <a:buFont typeface="Webdings" pitchFamily="18" charset="2"/>
              <a:buNone/>
            </a:pPr>
            <a:r>
              <a:rPr lang="en-US" sz="1400" dirty="0" smtClean="0"/>
              <a:t>Outside of the most liquid names and “normal” volatility, investors need to (a) monitor fragmented market  &amp; patiently wait for rare natural liquidity or (b) dislocate the stock price to attract liquidity</a:t>
            </a:r>
          </a:p>
        </p:txBody>
      </p:sp>
    </p:spTree>
    <p:extLst>
      <p:ext uri="{BB962C8B-B14F-4D97-AF65-F5344CB8AC3E}">
        <p14:creationId xmlns:p14="http://schemas.microsoft.com/office/powerpoint/2010/main" val="2615571637"/>
      </p:ext>
    </p:extLst>
  </p:cSld>
  <p:clrMapOvr>
    <a:masterClrMapping/>
  </p:clrMapOvr>
  <p:transition xmlns:p14="http://schemas.microsoft.com/office/powerpoint/2010/main" advTm="15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6700" y="0"/>
            <a:ext cx="6705600" cy="889000"/>
          </a:xfrm>
        </p:spPr>
        <p:txBody>
          <a:bodyPr/>
          <a:lstStyle/>
          <a:p>
            <a:r>
              <a:rPr lang="en-US" dirty="0" smtClean="0"/>
              <a:t>Course Projects: Literature</a:t>
            </a:r>
            <a:endParaRPr lang="en-US" dirty="0"/>
          </a:p>
        </p:txBody>
      </p:sp>
      <p:sp>
        <p:nvSpPr>
          <p:cNvPr id="3" name="Content Placeholder 2"/>
          <p:cNvSpPr>
            <a:spLocks noGrp="1"/>
          </p:cNvSpPr>
          <p:nvPr>
            <p:ph idx="1"/>
          </p:nvPr>
        </p:nvSpPr>
        <p:spPr>
          <a:xfrm>
            <a:off x="457200" y="1485900"/>
            <a:ext cx="8105775" cy="5109091"/>
          </a:xfrm>
        </p:spPr>
        <p:txBody>
          <a:bodyPr/>
          <a:lstStyle/>
          <a:p>
            <a:pPr>
              <a:spcBef>
                <a:spcPts val="1200"/>
              </a:spcBef>
              <a:spcAft>
                <a:spcPts val="0"/>
              </a:spcAft>
              <a:buFont typeface="Wingdings" charset="2"/>
              <a:buChar char="Ø"/>
            </a:pPr>
            <a:r>
              <a:rPr lang="en-US" sz="1800" b="0" dirty="0"/>
              <a:t>The Little Book That Still Beats the </a:t>
            </a:r>
            <a:r>
              <a:rPr lang="en-US" sz="1800" b="0" dirty="0" smtClean="0"/>
              <a:t>Market by Joel Greenblatt</a:t>
            </a:r>
          </a:p>
          <a:p>
            <a:pPr>
              <a:spcBef>
                <a:spcPts val="1200"/>
              </a:spcBef>
              <a:spcAft>
                <a:spcPts val="0"/>
              </a:spcAft>
              <a:buFont typeface="Wingdings" charset="2"/>
              <a:buChar char="Ø"/>
            </a:pPr>
            <a:r>
              <a:rPr lang="en-US" sz="1800" b="0" dirty="0"/>
              <a:t>The Handbook of Equity Market </a:t>
            </a:r>
            <a:r>
              <a:rPr lang="en-US" sz="1800" b="0" dirty="0" smtClean="0"/>
              <a:t>Anomalies, by Leonard </a:t>
            </a:r>
            <a:r>
              <a:rPr lang="en-US" sz="1800" b="0" dirty="0" err="1" smtClean="0"/>
              <a:t>Zacks</a:t>
            </a:r>
            <a:r>
              <a:rPr lang="en-US" sz="1800" b="0" dirty="0" smtClean="0"/>
              <a:t> (editor)</a:t>
            </a:r>
          </a:p>
          <a:p>
            <a:pPr>
              <a:spcBef>
                <a:spcPts val="1200"/>
              </a:spcBef>
              <a:spcAft>
                <a:spcPts val="0"/>
              </a:spcAft>
              <a:buFont typeface="Wingdings" charset="2"/>
              <a:buChar char="Ø"/>
            </a:pPr>
            <a:r>
              <a:rPr lang="en-US" sz="1800" b="0" dirty="0"/>
              <a:t>Quantitative Equity Portfolio </a:t>
            </a:r>
            <a:r>
              <a:rPr lang="en-US" sz="1800" b="0" dirty="0" smtClean="0"/>
              <a:t>Management, by E. </a:t>
            </a:r>
            <a:r>
              <a:rPr lang="en-US" sz="1800" b="0" dirty="0" err="1" smtClean="0"/>
              <a:t>Qian</a:t>
            </a:r>
            <a:r>
              <a:rPr lang="en-US" sz="1800" b="0" dirty="0" smtClean="0"/>
              <a:t>, R. </a:t>
            </a:r>
            <a:r>
              <a:rPr lang="en-US" sz="1800" b="0" dirty="0" err="1" smtClean="0"/>
              <a:t>Hua</a:t>
            </a:r>
            <a:r>
              <a:rPr lang="en-US" sz="1800" b="0" dirty="0" smtClean="0"/>
              <a:t>, E. Sorensen</a:t>
            </a:r>
          </a:p>
          <a:p>
            <a:pPr>
              <a:spcBef>
                <a:spcPts val="1200"/>
              </a:spcBef>
              <a:spcAft>
                <a:spcPts val="0"/>
              </a:spcAft>
              <a:buFont typeface="Wingdings" charset="2"/>
              <a:buChar char="Ø"/>
            </a:pPr>
            <a:endParaRPr lang="en-US" sz="1800" b="0" dirty="0" smtClean="0"/>
          </a:p>
          <a:p>
            <a:pPr>
              <a:spcBef>
                <a:spcPts val="1200"/>
              </a:spcBef>
              <a:spcAft>
                <a:spcPts val="0"/>
              </a:spcAft>
              <a:buFont typeface="Wingdings" charset="2"/>
              <a:buChar char="Ø"/>
            </a:pPr>
            <a:r>
              <a:rPr lang="en-US" sz="1800" b="0" dirty="0" smtClean="0"/>
              <a:t>Momentum</a:t>
            </a:r>
            <a:r>
              <a:rPr lang="en-US" sz="1800" b="0" dirty="0"/>
              <a:t>: </a:t>
            </a:r>
            <a:r>
              <a:rPr lang="en-US" sz="1800" b="0" dirty="0">
                <a:hlinkClick r:id="rId2"/>
              </a:rPr>
              <a:t>http://papers.ssrn.com/sol3/papers.cfm?abstract_id=299107</a:t>
            </a:r>
            <a:r>
              <a:rPr lang="en-US" sz="1800" b="0" dirty="0"/>
              <a:t/>
            </a:r>
            <a:br>
              <a:rPr lang="en-US" sz="1800" b="0" dirty="0"/>
            </a:br>
            <a:r>
              <a:rPr lang="en-US" sz="1800" b="0" dirty="0"/>
              <a:t>                By </a:t>
            </a:r>
            <a:r>
              <a:rPr lang="en-US" sz="1800" b="0" dirty="0" err="1"/>
              <a:t>Narasimhan</a:t>
            </a:r>
            <a:r>
              <a:rPr lang="en-US" sz="1800" b="0" dirty="0"/>
              <a:t> </a:t>
            </a:r>
            <a:r>
              <a:rPr lang="en-US" sz="1800" b="0" dirty="0" err="1"/>
              <a:t>Jegadeesh</a:t>
            </a:r>
            <a:r>
              <a:rPr lang="en-US" sz="1800" b="0" dirty="0"/>
              <a:t>,  Sheridan </a:t>
            </a:r>
            <a:r>
              <a:rPr lang="en-US" sz="1800" b="0" dirty="0" smtClean="0"/>
              <a:t>Titman</a:t>
            </a:r>
          </a:p>
          <a:p>
            <a:pPr>
              <a:spcBef>
                <a:spcPts val="1200"/>
              </a:spcBef>
              <a:spcAft>
                <a:spcPts val="0"/>
              </a:spcAft>
              <a:buFont typeface="Wingdings" charset="2"/>
              <a:buChar char="Ø"/>
            </a:pPr>
            <a:r>
              <a:rPr lang="en-US" sz="1800" b="0" dirty="0" smtClean="0"/>
              <a:t>Value </a:t>
            </a:r>
            <a:r>
              <a:rPr lang="en-US" sz="1800" b="0" dirty="0"/>
              <a:t>and momentum everywhere by AQR (</a:t>
            </a:r>
            <a:r>
              <a:rPr lang="en-US" sz="1800" b="0" dirty="0" err="1"/>
              <a:t>Asness</a:t>
            </a:r>
            <a:r>
              <a:rPr lang="en-US" sz="1800" b="0" dirty="0"/>
              <a:t>, </a:t>
            </a:r>
            <a:r>
              <a:rPr lang="en-US" sz="1800" b="0" dirty="0" err="1"/>
              <a:t>Moskowitz</a:t>
            </a:r>
            <a:r>
              <a:rPr lang="en-US" sz="1800" b="0" dirty="0"/>
              <a:t>, and Pedersen) </a:t>
            </a:r>
            <a:r>
              <a:rPr lang="en-US" sz="1800" b="0" dirty="0" smtClean="0"/>
              <a:t>(posted on Forum)</a:t>
            </a:r>
          </a:p>
          <a:p>
            <a:pPr>
              <a:spcBef>
                <a:spcPts val="1200"/>
              </a:spcBef>
              <a:spcAft>
                <a:spcPts val="0"/>
              </a:spcAft>
              <a:buFont typeface="Wingdings" charset="2"/>
              <a:buChar char="Ø"/>
            </a:pPr>
            <a:r>
              <a:rPr lang="en-US" sz="1800" b="0" dirty="0" smtClean="0"/>
              <a:t>What </a:t>
            </a:r>
            <a:r>
              <a:rPr lang="en-US" sz="1800" b="0" dirty="0"/>
              <a:t>is Dividend Premium: Laura Liu </a:t>
            </a:r>
            <a:r>
              <a:rPr lang="en-US" sz="1800" b="0" dirty="0" smtClean="0"/>
              <a:t>(posted on Forum)</a:t>
            </a:r>
          </a:p>
          <a:p>
            <a:pPr>
              <a:spcBef>
                <a:spcPts val="1200"/>
              </a:spcBef>
              <a:spcAft>
                <a:spcPts val="0"/>
              </a:spcAft>
              <a:buFont typeface="Wingdings" charset="2"/>
              <a:buChar char="Ø"/>
            </a:pPr>
            <a:r>
              <a:rPr lang="en-US" sz="1800" b="0" dirty="0" smtClean="0"/>
              <a:t>Generating </a:t>
            </a:r>
            <a:r>
              <a:rPr lang="en-US" sz="1800" b="0" dirty="0"/>
              <a:t>Excess Returns through Global Industry Rotation: John </a:t>
            </a:r>
            <a:r>
              <a:rPr lang="en-US" sz="1800" b="0" dirty="0" err="1"/>
              <a:t>Okunev</a:t>
            </a:r>
            <a:r>
              <a:rPr lang="en-US" sz="1800" b="0" dirty="0"/>
              <a:t> </a:t>
            </a:r>
            <a:r>
              <a:rPr lang="en-US" sz="1800" b="0" dirty="0">
                <a:hlinkClick r:id="rId3"/>
              </a:rPr>
              <a:t>http://papers.ssrn.com/sol3/papers.cfm?abstract_id=</a:t>
            </a:r>
            <a:r>
              <a:rPr lang="en-US" sz="1800" b="0" dirty="0" smtClean="0">
                <a:hlinkClick r:id="rId3"/>
              </a:rPr>
              <a:t>904106</a:t>
            </a:r>
            <a:endParaRPr lang="en-US" sz="1800" b="0" dirty="0" smtClean="0"/>
          </a:p>
          <a:p>
            <a:pPr>
              <a:spcBef>
                <a:spcPts val="1200"/>
              </a:spcBef>
              <a:spcAft>
                <a:spcPts val="0"/>
              </a:spcAft>
              <a:buFont typeface="Wingdings" charset="2"/>
              <a:buChar char="Ø"/>
            </a:pPr>
            <a:r>
              <a:rPr lang="en-US" sz="1800" b="0" dirty="0" smtClean="0"/>
              <a:t>Multifactor </a:t>
            </a:r>
            <a:r>
              <a:rPr lang="en-US" sz="1800" b="0" dirty="0"/>
              <a:t>Evaluation of Style Rotation: Kevin Q. Wang </a:t>
            </a:r>
            <a:r>
              <a:rPr lang="en-US" sz="1800" b="0" dirty="0">
                <a:hlinkClick r:id="rId4"/>
              </a:rPr>
              <a:t>http://papers.ssrn.com/sol3/papers.cfm?abstract_id=</a:t>
            </a:r>
            <a:r>
              <a:rPr lang="en-US" sz="1800" b="0" dirty="0" smtClean="0">
                <a:hlinkClick r:id="rId4"/>
              </a:rPr>
              <a:t>1339671</a:t>
            </a:r>
            <a:r>
              <a:rPr lang="en-US" sz="1800" b="0" dirty="0"/>
              <a:t/>
            </a:r>
            <a:br>
              <a:rPr lang="en-US" sz="1800" b="0" dirty="0"/>
            </a:br>
            <a:endParaRPr lang="en-US" sz="1800" b="0" dirty="0" smtClean="0"/>
          </a:p>
        </p:txBody>
      </p:sp>
      <p:sp>
        <p:nvSpPr>
          <p:cNvPr id="5" name="Title 3"/>
          <p:cNvSpPr txBox="1">
            <a:spLocks/>
          </p:cNvSpPr>
          <p:nvPr/>
        </p:nvSpPr>
        <p:spPr bwMode="auto">
          <a:xfrm>
            <a:off x="0" y="901700"/>
            <a:ext cx="9144000" cy="317500"/>
          </a:xfrm>
          <a:prstGeom prst="rect">
            <a:avLst/>
          </a:prstGeom>
          <a:noFill/>
          <a:ln w="12700">
            <a:noFill/>
            <a:miter lim="800000"/>
            <a:headEnd/>
            <a:tailEnd/>
          </a:ln>
        </p:spPr>
        <p:txBody>
          <a:bodyPr lIns="182880" tIns="0" rIns="182880" bIns="0" anchor="ctr"/>
          <a:lstStyle/>
          <a:p>
            <a:pPr defTabSz="949325" eaLnBrk="0" hangingPunct="0">
              <a:lnSpc>
                <a:spcPct val="90000"/>
              </a:lnSpc>
              <a:defRPr/>
            </a:pPr>
            <a:r>
              <a:rPr lang="en-US" sz="1400" b="1" kern="0" cap="small" dirty="0" smtClean="0">
                <a:solidFill>
                  <a:schemeClr val="bg1">
                    <a:lumMod val="85000"/>
                  </a:schemeClr>
                </a:solidFill>
                <a:latin typeface="Times New Roman" pitchFamily="18" charset="0"/>
                <a:ea typeface="+mj-ea"/>
                <a:cs typeface="Times New Roman" pitchFamily="18" charset="0"/>
              </a:rPr>
              <a:t>Course Projects: Study one of these. Implement. Suggest Improvements</a:t>
            </a:r>
            <a:endParaRPr lang="en-US" sz="1400" b="1" kern="0" cap="small" dirty="0">
              <a:solidFill>
                <a:schemeClr val="bg1">
                  <a:lumMod val="85000"/>
                </a:schemeClr>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669188877"/>
      </p:ext>
    </p:extLst>
  </p:cSld>
  <p:clrMapOvr>
    <a:masterClrMapping/>
  </p:clrMapOvr>
  <p:transition xmlns:p14="http://schemas.microsoft.com/office/powerpoint/2010/main" advTm="15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608" y="1371600"/>
            <a:ext cx="9029700" cy="3447098"/>
          </a:xfrm>
        </p:spPr>
        <p:txBody>
          <a:bodyPr/>
          <a:lstStyle/>
          <a:p>
            <a:r>
              <a:rPr lang="en-US" dirty="0"/>
              <a:t>Improve </a:t>
            </a:r>
            <a:r>
              <a:rPr lang="en-US" dirty="0" err="1"/>
              <a:t>StatArb</a:t>
            </a:r>
            <a:r>
              <a:rPr lang="en-US" dirty="0"/>
              <a:t> model </a:t>
            </a:r>
            <a:r>
              <a:rPr lang="en-US" dirty="0" smtClean="0"/>
              <a:t>… Just a suggestion: calculate implied correlation:</a:t>
            </a:r>
          </a:p>
          <a:p>
            <a:pPr lvl="1"/>
            <a:r>
              <a:rPr lang="en-US" dirty="0" smtClean="0"/>
              <a:t>For each stock in the universe for each day (or week) compute matrix </a:t>
            </a:r>
            <a:r>
              <a:rPr lang="en-US" i="1" dirty="0" smtClean="0"/>
              <a:t>A(t)</a:t>
            </a:r>
            <a:r>
              <a:rPr lang="en-US" dirty="0" smtClean="0"/>
              <a:t> of sign correlations of </a:t>
            </a:r>
            <a:r>
              <a:rPr lang="en-US" u="sng" dirty="0" smtClean="0"/>
              <a:t>residual returns</a:t>
            </a:r>
            <a:r>
              <a:rPr lang="en-US" dirty="0" smtClean="0"/>
              <a:t> (e.g. after removing industry or sector returns) with  </a:t>
            </a:r>
            <a:r>
              <a:rPr lang="en-US" u="sng" dirty="0" smtClean="0"/>
              <a:t>residual returns</a:t>
            </a:r>
            <a:r>
              <a:rPr lang="en-US" dirty="0" smtClean="0"/>
              <a:t>  of all other stocks over some trailing period (6-12 months). Retain top &amp; bottom10% of highly correlated names (or set some minimum threshold). For a few stocks check most correlated names. Do they make sense?</a:t>
            </a:r>
          </a:p>
          <a:p>
            <a:pPr lvl="1"/>
            <a:r>
              <a:rPr lang="en-US" dirty="0" smtClean="0"/>
              <a:t>Optional: replace </a:t>
            </a:r>
            <a:r>
              <a:rPr lang="en-US" i="1" dirty="0" smtClean="0"/>
              <a:t>A(t)</a:t>
            </a:r>
            <a:r>
              <a:rPr lang="en-US" dirty="0" smtClean="0"/>
              <a:t> with PCA(</a:t>
            </a:r>
            <a:r>
              <a:rPr lang="en-US" i="1" dirty="0" smtClean="0"/>
              <a:t>A(t)</a:t>
            </a:r>
            <a:r>
              <a:rPr lang="en-US" dirty="0" smtClean="0"/>
              <a:t>) only keeping top few eigenvectors (check spectrum &amp; apply random matrix theory). You can also try A(t) squared instead to overweight highly-correlated names.</a:t>
            </a:r>
          </a:p>
          <a:p>
            <a:pPr lvl="1"/>
            <a:r>
              <a:rPr lang="en-US" dirty="0" smtClean="0"/>
              <a:t>Your raw score for stock </a:t>
            </a:r>
            <a:r>
              <a:rPr lang="en-US" i="1" dirty="0" smtClean="0"/>
              <a:t>I</a:t>
            </a:r>
            <a:r>
              <a:rPr lang="en-US" dirty="0" smtClean="0"/>
              <a:t> (raw forward return) will be </a:t>
            </a:r>
            <a:r>
              <a:rPr lang="en-US" i="1" dirty="0" smtClean="0"/>
              <a:t>A(t)</a:t>
            </a:r>
            <a:r>
              <a:rPr lang="en-US" dirty="0" smtClean="0"/>
              <a:t> times stock returns over previous day minus the return of </a:t>
            </a:r>
            <a:r>
              <a:rPr lang="en-US" i="1" dirty="0" smtClean="0"/>
              <a:t>I</a:t>
            </a:r>
            <a:r>
              <a:rPr lang="en-US" dirty="0"/>
              <a:t> </a:t>
            </a:r>
            <a:r>
              <a:rPr lang="en-US" dirty="0" smtClean="0"/>
              <a:t>(equivalent of replacing </a:t>
            </a:r>
            <a:r>
              <a:rPr lang="en-US" i="1" dirty="0"/>
              <a:t>A(t)</a:t>
            </a:r>
            <a:r>
              <a:rPr lang="en-US" dirty="0"/>
              <a:t> </a:t>
            </a:r>
            <a:r>
              <a:rPr lang="en-US" dirty="0" smtClean="0"/>
              <a:t>diagonal with -1). Smooth raw score by computing exponential moving average of this signal with 5-10 day half-life. Industry-neutralize and normalize raw score.</a:t>
            </a:r>
          </a:p>
          <a:p>
            <a:pPr lvl="1"/>
            <a:r>
              <a:rPr lang="en-US" dirty="0" smtClean="0"/>
              <a:t>Form portfolio (top/bottom </a:t>
            </a:r>
            <a:r>
              <a:rPr lang="en-US" dirty="0" err="1" smtClean="0"/>
              <a:t>deciles</a:t>
            </a:r>
            <a:r>
              <a:rPr lang="en-US" dirty="0" smtClean="0"/>
              <a:t> or just a factor-mimicking portfolio). Compute all stats (see next page)</a:t>
            </a:r>
          </a:p>
          <a:p>
            <a:r>
              <a:rPr lang="en-US" dirty="0"/>
              <a:t>Fully replicate a </a:t>
            </a:r>
            <a:r>
              <a:rPr lang="en-US" sz="1800" dirty="0"/>
              <a:t>momentum</a:t>
            </a:r>
            <a:r>
              <a:rPr lang="en-US" dirty="0"/>
              <a:t> strategy (refer to chapter 8 or Zack’s book)</a:t>
            </a:r>
          </a:p>
          <a:p>
            <a:r>
              <a:rPr lang="en-US" dirty="0"/>
              <a:t>Fully replicate "</a:t>
            </a:r>
            <a:r>
              <a:rPr lang="en-US" dirty="0">
                <a:hlinkClick r:id="rId2"/>
              </a:rPr>
              <a:t>Dimensions of Popularity</a:t>
            </a:r>
            <a:r>
              <a:rPr lang="en-US" dirty="0"/>
              <a:t>", by Ibbotson, </a:t>
            </a:r>
            <a:r>
              <a:rPr lang="en-US" dirty="0" err="1"/>
              <a:t>Idzorek</a:t>
            </a:r>
            <a:r>
              <a:rPr lang="en-US" dirty="0"/>
              <a:t>. Think what else you can use besides turnover to quantify stock’s popularity</a:t>
            </a:r>
            <a:r>
              <a:rPr lang="en-US" sz="1400" dirty="0" smtClean="0"/>
              <a:t>.  </a:t>
            </a:r>
          </a:p>
        </p:txBody>
      </p:sp>
      <p:sp>
        <p:nvSpPr>
          <p:cNvPr id="3" name="Title 1"/>
          <p:cNvSpPr txBox="1">
            <a:spLocks/>
          </p:cNvSpPr>
          <p:nvPr/>
        </p:nvSpPr>
        <p:spPr bwMode="auto">
          <a:xfrm>
            <a:off x="228600" y="0"/>
            <a:ext cx="67056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r>
              <a:rPr lang="en-US" dirty="0" smtClean="0"/>
              <a:t>Course Projects: Suggestions</a:t>
            </a:r>
            <a:endParaRPr lang="en-US" dirty="0"/>
          </a:p>
        </p:txBody>
      </p:sp>
    </p:spTree>
    <p:extLst>
      <p:ext uri="{BB962C8B-B14F-4D97-AF65-F5344CB8AC3E}">
        <p14:creationId xmlns:p14="http://schemas.microsoft.com/office/powerpoint/2010/main" val="1605259242"/>
      </p:ext>
    </p:extLst>
  </p:cSld>
  <p:clrMapOvr>
    <a:masterClrMapping/>
  </p:clrMapOvr>
  <p:transition xmlns:p14="http://schemas.microsoft.com/office/powerpoint/2010/main" advTm="15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 y="1626763"/>
            <a:ext cx="8915400" cy="4659737"/>
          </a:xfrm>
        </p:spPr>
        <p:txBody>
          <a:bodyPr/>
          <a:lstStyle/>
          <a:p>
            <a:r>
              <a:rPr lang="en-US" sz="1200" dirty="0" smtClean="0"/>
              <a:t>Define a signal (for example 6 month return from </a:t>
            </a:r>
            <a:r>
              <a:rPr lang="en-US" sz="1200" dirty="0"/>
              <a:t>7</a:t>
            </a:r>
            <a:r>
              <a:rPr lang="en-US" sz="1200" dirty="0" smtClean="0"/>
              <a:t> to 2 months ago)</a:t>
            </a:r>
          </a:p>
          <a:p>
            <a:r>
              <a:rPr lang="en-US" sz="1200" dirty="0" smtClean="0"/>
              <a:t>Define a universe (for example S&amp;P500, Russell 1000, Nikkei 225 etc.)</a:t>
            </a:r>
          </a:p>
          <a:p>
            <a:pPr lvl="1"/>
            <a:r>
              <a:rPr lang="en-US" sz="1100" dirty="0"/>
              <a:t>I</a:t>
            </a:r>
            <a:r>
              <a:rPr lang="en-US" sz="1100" dirty="0" smtClean="0"/>
              <a:t>f you measure index return from T</a:t>
            </a:r>
            <a:r>
              <a:rPr lang="en-US" sz="1100" baseline="-25000" dirty="0" smtClean="0"/>
              <a:t>1 </a:t>
            </a:r>
            <a:r>
              <a:rPr lang="en-US" sz="1100" dirty="0" smtClean="0"/>
              <a:t>to T</a:t>
            </a:r>
            <a:r>
              <a:rPr lang="en-US" sz="1100" baseline="-25000" dirty="0" smtClean="0"/>
              <a:t>2 </a:t>
            </a:r>
            <a:r>
              <a:rPr lang="en-US" sz="1100" dirty="0" smtClean="0"/>
              <a:t>(typically you will work with closing prices), take index weights as of one day before T</a:t>
            </a:r>
            <a:r>
              <a:rPr lang="en-US" sz="1100" baseline="-25000" dirty="0" smtClean="0"/>
              <a:t>1 </a:t>
            </a:r>
            <a:r>
              <a:rPr lang="en-US" sz="1100" dirty="0" smtClean="0"/>
              <a:t> </a:t>
            </a:r>
          </a:p>
          <a:p>
            <a:pPr lvl="1"/>
            <a:r>
              <a:rPr lang="en-US" sz="1100" dirty="0" smtClean="0"/>
              <a:t>To evaluate forward performance of a signal </a:t>
            </a:r>
            <a:r>
              <a:rPr lang="en-US" sz="1100" dirty="0"/>
              <a:t>from T</a:t>
            </a:r>
            <a:r>
              <a:rPr lang="en-US" sz="1100" baseline="-25000" dirty="0"/>
              <a:t>1 </a:t>
            </a:r>
            <a:r>
              <a:rPr lang="en-US" sz="1100" dirty="0"/>
              <a:t>to </a:t>
            </a:r>
            <a:r>
              <a:rPr lang="en-US" sz="1100" dirty="0" smtClean="0"/>
              <a:t>T</a:t>
            </a:r>
            <a:r>
              <a:rPr lang="en-US" sz="1100" baseline="-25000" dirty="0" smtClean="0"/>
              <a:t>2</a:t>
            </a:r>
            <a:r>
              <a:rPr lang="en-US" sz="1100" dirty="0" smtClean="0"/>
              <a:t>,include all stocks in your universe as of one day before T</a:t>
            </a:r>
            <a:r>
              <a:rPr lang="en-US" sz="1100" baseline="-25000" dirty="0" smtClean="0"/>
              <a:t>1</a:t>
            </a:r>
          </a:p>
          <a:p>
            <a:r>
              <a:rPr lang="en-US" sz="1200" dirty="0" smtClean="0"/>
              <a:t>Calculate raw signal exposures for your universe. Neutralize signal within industries (U.S.) or sectors (all other counties) by grouping exposures, subtracting   group means, and dividing by </a:t>
            </a:r>
            <a:r>
              <a:rPr lang="en-US" sz="1200" dirty="0" err="1" smtClean="0"/>
              <a:t>stdev</a:t>
            </a:r>
            <a:r>
              <a:rPr lang="en-US" sz="1200" dirty="0" smtClean="0"/>
              <a:t> (typically of the whole universe, sometime by </a:t>
            </a:r>
            <a:r>
              <a:rPr lang="en-US" sz="1200" dirty="0" err="1" smtClean="0"/>
              <a:t>stdev</a:t>
            </a:r>
            <a:r>
              <a:rPr lang="en-US" sz="1200" dirty="0" smtClean="0"/>
              <a:t> of a group, if they are drastically different from each other). </a:t>
            </a:r>
            <a:r>
              <a:rPr lang="en-US" sz="1200" dirty="0" err="1" smtClean="0"/>
              <a:t>Winsorize</a:t>
            </a:r>
            <a:r>
              <a:rPr lang="en-US" sz="1200" dirty="0" smtClean="0"/>
              <a:t> exposures from -3 to 3.</a:t>
            </a:r>
          </a:p>
          <a:p>
            <a:r>
              <a:rPr lang="en-US" sz="1200" dirty="0" smtClean="0"/>
              <a:t>Define your rebalance strategy (daily/weekly/monthly). </a:t>
            </a:r>
            <a:r>
              <a:rPr lang="en-US" sz="1200" dirty="0" err="1" smtClean="0"/>
              <a:t>Backtest</a:t>
            </a:r>
            <a:r>
              <a:rPr lang="en-US" sz="1200" dirty="0" smtClean="0"/>
              <a:t> should be at least 5 years, 10 or more is better.</a:t>
            </a:r>
          </a:p>
          <a:p>
            <a:r>
              <a:rPr lang="en-US" sz="1200" dirty="0" smtClean="0"/>
              <a:t>Calculate IC: rank correlation of your exposures to forward total industry-adjusted returns (“</a:t>
            </a:r>
            <a:r>
              <a:rPr lang="en-US" sz="1200" dirty="0"/>
              <a:t>total” means adjusted for corporate actions: dividends, splits, etc</a:t>
            </a:r>
            <a:r>
              <a:rPr lang="en-US" sz="1200" dirty="0" smtClean="0"/>
              <a:t>. “Industry-adjusted” means your subtract </a:t>
            </a:r>
            <a:r>
              <a:rPr lang="en-US" sz="1200" dirty="0"/>
              <a:t>equal weighed industry </a:t>
            </a:r>
            <a:r>
              <a:rPr lang="en-US" sz="1200" dirty="0" smtClean="0"/>
              <a:t>return)</a:t>
            </a:r>
          </a:p>
          <a:p>
            <a:r>
              <a:rPr lang="en-US" sz="1200" dirty="0" smtClean="0"/>
              <a:t>Report average IC, moving-average IC, variance(IC), IC/</a:t>
            </a:r>
            <a:r>
              <a:rPr lang="en-US" sz="1200" dirty="0" err="1" smtClean="0"/>
              <a:t>stdev</a:t>
            </a:r>
            <a:r>
              <a:rPr lang="en-US" sz="1200" dirty="0" smtClean="0"/>
              <a:t>(IC), IC decay (e.g.) rank correlations of the exposures to the returns and to forward exposures over multiple forward periods. If satisfied with the result, move forward.</a:t>
            </a:r>
          </a:p>
          <a:p>
            <a:r>
              <a:rPr lang="en-US" sz="1200" b="1" dirty="0" smtClean="0"/>
              <a:t>Further factor diagnostics: </a:t>
            </a:r>
            <a:r>
              <a:rPr lang="en-US" sz="1200" b="1" dirty="0" err="1" smtClean="0"/>
              <a:t>decile</a:t>
            </a:r>
            <a:r>
              <a:rPr lang="en-US" sz="1200" b="1" dirty="0" smtClean="0"/>
              <a:t> (A-C) and factor-mimicking portfolios (D-F)</a:t>
            </a:r>
          </a:p>
          <a:p>
            <a:pPr lvl="1"/>
            <a:r>
              <a:rPr lang="en-US" sz="1100" dirty="0" smtClean="0"/>
              <a:t>For each period form 10 </a:t>
            </a:r>
            <a:r>
              <a:rPr lang="en-US" sz="1100" dirty="0" err="1" smtClean="0"/>
              <a:t>decile</a:t>
            </a:r>
            <a:r>
              <a:rPr lang="en-US" sz="1100" dirty="0" smtClean="0"/>
              <a:t> sub-portfolios. For each </a:t>
            </a:r>
            <a:r>
              <a:rPr lang="en-US" sz="1100" dirty="0" err="1" smtClean="0"/>
              <a:t>decile</a:t>
            </a:r>
            <a:r>
              <a:rPr lang="en-US" sz="1100" dirty="0" smtClean="0"/>
              <a:t> calculate total industry-adjusted forward equal weighted returns for multiple periods – days/weeks/months – a.k.a. excess return (ER). Compute hit ratio (HR) – </a:t>
            </a:r>
            <a:r>
              <a:rPr lang="en-US" sz="1100" dirty="0"/>
              <a:t>%</a:t>
            </a:r>
            <a:r>
              <a:rPr lang="en-US" sz="1100" dirty="0" smtClean="0"/>
              <a:t> of stocks outperforming industry.</a:t>
            </a:r>
          </a:p>
          <a:p>
            <a:pPr lvl="1"/>
            <a:r>
              <a:rPr lang="en-US" sz="1100" dirty="0" smtClean="0"/>
              <a:t>Average across time for each forward period (e.g. 1,2,3,…N months). </a:t>
            </a:r>
            <a:r>
              <a:rPr lang="en-US" sz="1100" dirty="0"/>
              <a:t>R</a:t>
            </a:r>
            <a:r>
              <a:rPr lang="en-US" sz="1100" dirty="0" smtClean="0"/>
              <a:t>eport average ER, HR and t-stat: ER/</a:t>
            </a:r>
            <a:r>
              <a:rPr lang="en-US" sz="1100" dirty="0" err="1" smtClean="0"/>
              <a:t>stdev</a:t>
            </a:r>
            <a:r>
              <a:rPr lang="en-US" sz="1100" dirty="0" smtClean="0"/>
              <a:t>(ER). </a:t>
            </a:r>
          </a:p>
          <a:p>
            <a:pPr lvl="1"/>
            <a:r>
              <a:rPr lang="en-US" sz="1100" dirty="0" smtClean="0"/>
              <a:t>Split your entire testing period into 2 or more sub-periods and report ER/HR/t-stats for each. Are they different?</a:t>
            </a:r>
          </a:p>
          <a:p>
            <a:pPr marL="293688" lvl="1" indent="0">
              <a:buNone/>
            </a:pPr>
            <a:r>
              <a:rPr lang="en-US" sz="1100" dirty="0" smtClean="0">
                <a:solidFill>
                  <a:srgbClr val="0000FF"/>
                </a:solidFill>
              </a:rPr>
              <a:t>Factor mimicking portfolios are most useful for multivariate case to evaluate the contribution of a new factor &amp; also remove risk factors   </a:t>
            </a:r>
          </a:p>
          <a:p>
            <a:pPr lvl="1">
              <a:buFont typeface="+mj-lt"/>
              <a:buAutoNum type="alphaUcPeriod" startAt="4"/>
            </a:pPr>
            <a:r>
              <a:rPr lang="en-US" sz="1000" dirty="0" smtClean="0"/>
              <a:t>Compute factor-mimicking portfolios. When computing WLS, either use total industry-adjusted returns or (better) include industry dummies as factors. For true multivariate regression, include other risk factors (</a:t>
            </a:r>
            <a:r>
              <a:rPr lang="en-US" sz="1000" dirty="0" err="1" smtClean="0"/>
              <a:t>Fama</a:t>
            </a:r>
            <a:r>
              <a:rPr lang="en-US" sz="1000" dirty="0" smtClean="0"/>
              <a:t>-French, you can get exposures from their website)</a:t>
            </a:r>
          </a:p>
          <a:p>
            <a:pPr lvl="1">
              <a:buAutoNum type="alphaUcPeriod" startAt="4"/>
            </a:pPr>
            <a:r>
              <a:rPr lang="en-US" sz="1000" dirty="0" smtClean="0"/>
              <a:t>Assume your paper portfolio is a linear combination of your lagged factor-mimicking portfolios (how many – depends on the desired turnover of your strategy and/or optimal holding period from item 6 and 7B. Try a few. Lagged portfolios can be equal weighted or exponentially decayed.</a:t>
            </a:r>
          </a:p>
          <a:p>
            <a:pPr lvl="1">
              <a:buAutoNum type="alphaUcPeriod" startAt="4"/>
            </a:pPr>
            <a:r>
              <a:rPr lang="en-US" sz="1000" dirty="0" smtClean="0"/>
              <a:t>Compute cumulative excess return (over the benchmark index) of your paper portfolio, as well as information ratio, turnover, maximum drawdowns, </a:t>
            </a:r>
            <a:r>
              <a:rPr lang="en-US" sz="1000" dirty="0" err="1" smtClean="0"/>
              <a:t>skewness</a:t>
            </a:r>
            <a:r>
              <a:rPr lang="en-US" sz="1000" dirty="0" smtClean="0"/>
              <a:t>, kurtosis, and correlation of paper returns to benchmark returns.</a:t>
            </a:r>
          </a:p>
        </p:txBody>
      </p:sp>
      <p:sp>
        <p:nvSpPr>
          <p:cNvPr id="3" name="Title 1"/>
          <p:cNvSpPr txBox="1">
            <a:spLocks/>
          </p:cNvSpPr>
          <p:nvPr/>
        </p:nvSpPr>
        <p:spPr bwMode="auto">
          <a:xfrm>
            <a:off x="266700" y="0"/>
            <a:ext cx="67056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r>
              <a:rPr lang="en-US" dirty="0" smtClean="0"/>
              <a:t>Course Projects: Requirements</a:t>
            </a:r>
            <a:endParaRPr lang="en-US" dirty="0"/>
          </a:p>
        </p:txBody>
      </p:sp>
      <p:sp>
        <p:nvSpPr>
          <p:cNvPr id="4" name="Title 3"/>
          <p:cNvSpPr txBox="1">
            <a:spLocks/>
          </p:cNvSpPr>
          <p:nvPr/>
        </p:nvSpPr>
        <p:spPr bwMode="auto">
          <a:xfrm>
            <a:off x="0" y="901700"/>
            <a:ext cx="9144000" cy="317500"/>
          </a:xfrm>
          <a:prstGeom prst="rect">
            <a:avLst/>
          </a:prstGeom>
          <a:noFill/>
          <a:ln w="12700">
            <a:noFill/>
            <a:miter lim="800000"/>
            <a:headEnd/>
            <a:tailEnd/>
          </a:ln>
        </p:spPr>
        <p:txBody>
          <a:bodyPr lIns="182880" tIns="0" rIns="182880" bIns="0" anchor="ctr"/>
          <a:lstStyle/>
          <a:p>
            <a:pPr defTabSz="949325" eaLnBrk="0" hangingPunct="0">
              <a:lnSpc>
                <a:spcPct val="90000"/>
              </a:lnSpc>
              <a:defRPr/>
            </a:pPr>
            <a:r>
              <a:rPr lang="en-US" sz="1400" b="1" kern="0" cap="small" dirty="0" smtClean="0">
                <a:solidFill>
                  <a:schemeClr val="bg1">
                    <a:lumMod val="85000"/>
                  </a:schemeClr>
                </a:solidFill>
                <a:latin typeface="Times New Roman" pitchFamily="18" charset="0"/>
                <a:ea typeface="+mj-ea"/>
                <a:cs typeface="Times New Roman" pitchFamily="18" charset="0"/>
              </a:rPr>
              <a:t>Factor Diagnostics</a:t>
            </a:r>
            <a:endParaRPr lang="en-US" sz="1400" b="1" kern="0" cap="small" dirty="0">
              <a:solidFill>
                <a:schemeClr val="bg1">
                  <a:lumMod val="85000"/>
                </a:schemeClr>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222501250"/>
      </p:ext>
    </p:extLst>
  </p:cSld>
  <p:clrMapOvr>
    <a:masterClrMapping/>
  </p:clrMapOvr>
  <p:transition xmlns:p14="http://schemas.microsoft.com/office/powerpoint/2010/main" advTm="15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0863" y="1720850"/>
            <a:ext cx="8364537" cy="4176527"/>
          </a:xfrm>
        </p:spPr>
        <p:txBody>
          <a:bodyPr/>
          <a:lstStyle/>
          <a:p>
            <a:r>
              <a:rPr lang="en-US" sz="1200" dirty="0"/>
              <a:t>Based on 1-7 decide on portfolio construction rules</a:t>
            </a:r>
          </a:p>
          <a:p>
            <a:pPr lvl="1"/>
            <a:r>
              <a:rPr lang="en-US" sz="1000" dirty="0"/>
              <a:t>Simple: invest 1/n of AUM in buying top &amp; selling bottom </a:t>
            </a:r>
            <a:r>
              <a:rPr lang="en-US" sz="1000" dirty="0" err="1" smtClean="0"/>
              <a:t>decile</a:t>
            </a:r>
            <a:r>
              <a:rPr lang="en-US" sz="1000" dirty="0" smtClean="0"/>
              <a:t>. Continue buying/selling for n periods (n can be 1, it regulates turnover) </a:t>
            </a:r>
          </a:p>
          <a:p>
            <a:pPr lvl="1"/>
            <a:r>
              <a:rPr lang="en-US" sz="1000" dirty="0" smtClean="0"/>
              <a:t>At n+1 period sell/buy the portfolio you bought in the 1</a:t>
            </a:r>
            <a:r>
              <a:rPr lang="en-US" sz="1000" baseline="30000" dirty="0" smtClean="0"/>
              <a:t>st</a:t>
            </a:r>
            <a:r>
              <a:rPr lang="en-US" sz="1000" dirty="0" smtClean="0"/>
              <a:t> period and buy/sell current top/bottom decides. Continue doing this</a:t>
            </a:r>
          </a:p>
          <a:p>
            <a:pPr lvl="1"/>
            <a:r>
              <a:rPr lang="en-US" sz="1000" dirty="0" smtClean="0"/>
              <a:t>Keep track of all trades. Fill your paper trades at close prices less some T-cost penalty. Try varying costs: 5bps, 10bps, etc.</a:t>
            </a:r>
          </a:p>
          <a:p>
            <a:r>
              <a:rPr lang="en-US" sz="1200" dirty="0" smtClean="0"/>
              <a:t>Do linear optimization. Maximize alpha while keeping maximum industry or sector exposures constrained. As a bonus, add T-Cost (as a linear function of size. Coefficient  can be higher as stock capitalization goes down and/or stock volatility goes up). Will be happy to assist with providing more details on the T-Cost. For each optimization allocate some turnover (cumulative difference between current and optimized weights)</a:t>
            </a:r>
          </a:p>
          <a:p>
            <a:r>
              <a:rPr lang="en-US" sz="1200" dirty="0"/>
              <a:t>Actually do quadratic mean-variance optimization. Let me know if you have access to any Barra or </a:t>
            </a:r>
            <a:r>
              <a:rPr lang="en-US" sz="1200" dirty="0" err="1"/>
              <a:t>Axioma</a:t>
            </a:r>
            <a:r>
              <a:rPr lang="en-US" sz="1200" dirty="0"/>
              <a:t> models. I’ll be happy to assist you and you get extra points for doing it</a:t>
            </a:r>
            <a:r>
              <a:rPr lang="en-US" sz="1200" dirty="0" smtClean="0"/>
              <a:t>.</a:t>
            </a:r>
          </a:p>
          <a:p>
            <a:r>
              <a:rPr lang="en-US" sz="1200" dirty="0" smtClean="0"/>
              <a:t>If you did simple portfolio construction (as in item 1), report cumulative portfolio performance (ER/IR/hit ratios, max drawdown, </a:t>
            </a:r>
            <a:r>
              <a:rPr lang="en-US" sz="1200" dirty="0" err="1" smtClean="0"/>
              <a:t>skewness</a:t>
            </a:r>
            <a:r>
              <a:rPr lang="en-US" sz="1200" dirty="0" smtClean="0"/>
              <a:t>, kurtosis of returns </a:t>
            </a:r>
            <a:r>
              <a:rPr lang="en-US" sz="1200" u="sng" dirty="0" smtClean="0"/>
              <a:t>as a function of n and T-costs</a:t>
            </a:r>
            <a:r>
              <a:rPr lang="en-US" sz="1200" dirty="0" smtClean="0"/>
              <a:t>. If you did steps 2 or3, report the same stats as a function of turnover, level of T-Cost and sector constraints. Try to evaluate portfolio capacity.</a:t>
            </a:r>
          </a:p>
          <a:p>
            <a:r>
              <a:rPr lang="en-US" sz="1200" dirty="0" smtClean="0"/>
              <a:t>Calculate correlation of portfolio returns to market. It shouldn’t be high… Does outperformance come from the long or short side of portfolio? If short side, you may need to add borrow costs (2-25 bps range per month of holding the position, make it higher as stock capitalization goes lower)</a:t>
            </a:r>
          </a:p>
          <a:p>
            <a:r>
              <a:rPr lang="en-US" sz="1200" dirty="0" smtClean="0"/>
              <a:t>Bonus: you can regress portfolio returns on industry (sector) returns and check how much of the performance can be attributed to industry (sector) returns and how much to stock selection.  </a:t>
            </a:r>
          </a:p>
          <a:p>
            <a:endParaRPr lang="en-US" dirty="0" smtClean="0"/>
          </a:p>
          <a:p>
            <a:pPr lvl="1"/>
            <a:endParaRPr lang="en-US" sz="1000" dirty="0"/>
          </a:p>
        </p:txBody>
      </p:sp>
      <p:sp>
        <p:nvSpPr>
          <p:cNvPr id="3" name="Title 1"/>
          <p:cNvSpPr txBox="1">
            <a:spLocks/>
          </p:cNvSpPr>
          <p:nvPr/>
        </p:nvSpPr>
        <p:spPr bwMode="auto">
          <a:xfrm>
            <a:off x="266700" y="0"/>
            <a:ext cx="67056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r>
              <a:rPr lang="en-US" dirty="0" smtClean="0"/>
              <a:t>Course Projects: Requirements</a:t>
            </a:r>
            <a:endParaRPr lang="en-US" dirty="0"/>
          </a:p>
        </p:txBody>
      </p:sp>
      <p:sp>
        <p:nvSpPr>
          <p:cNvPr id="4" name="Title 3"/>
          <p:cNvSpPr txBox="1">
            <a:spLocks/>
          </p:cNvSpPr>
          <p:nvPr/>
        </p:nvSpPr>
        <p:spPr bwMode="auto">
          <a:xfrm>
            <a:off x="0" y="901700"/>
            <a:ext cx="9144000" cy="317500"/>
          </a:xfrm>
          <a:prstGeom prst="rect">
            <a:avLst/>
          </a:prstGeom>
          <a:noFill/>
          <a:ln w="12700">
            <a:noFill/>
            <a:miter lim="800000"/>
            <a:headEnd/>
            <a:tailEnd/>
          </a:ln>
        </p:spPr>
        <p:txBody>
          <a:bodyPr lIns="182880" tIns="0" rIns="182880" bIns="0" anchor="ctr"/>
          <a:lstStyle/>
          <a:p>
            <a:pPr defTabSz="949325" eaLnBrk="0" hangingPunct="0">
              <a:lnSpc>
                <a:spcPct val="90000"/>
              </a:lnSpc>
              <a:defRPr/>
            </a:pPr>
            <a:r>
              <a:rPr lang="en-US" sz="1400" b="1" kern="0" cap="small" dirty="0" smtClean="0">
                <a:solidFill>
                  <a:schemeClr val="bg1">
                    <a:lumMod val="85000"/>
                  </a:schemeClr>
                </a:solidFill>
                <a:latin typeface="Times New Roman" pitchFamily="18" charset="0"/>
                <a:ea typeface="+mj-ea"/>
                <a:cs typeface="Times New Roman" pitchFamily="18" charset="0"/>
              </a:rPr>
              <a:t>Portfolio Construction &amp; Trading</a:t>
            </a:r>
            <a:endParaRPr lang="en-US" sz="1400" b="1" kern="0" cap="small" dirty="0">
              <a:solidFill>
                <a:schemeClr val="bg1">
                  <a:lumMod val="85000"/>
                </a:schemeClr>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95719909"/>
      </p:ext>
    </p:extLst>
  </p:cSld>
  <p:clrMapOvr>
    <a:masterClrMapping/>
  </p:clrMapOvr>
  <p:transition xmlns:p14="http://schemas.microsoft.com/office/powerpoint/2010/main" advTm="1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bwMode="auto">
          <a:xfrm>
            <a:off x="114300" y="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dirty="0" smtClean="0"/>
              <a:t>MOMENTUM &amp; SENTIMENT: SUMMARY OF RECENT PERFORMANCE</a:t>
            </a:r>
            <a:br>
              <a:rPr lang="en-US" sz="2000" dirty="0" smtClean="0"/>
            </a:br>
            <a:endParaRPr lang="en-US" sz="2000" cap="small" dirty="0"/>
          </a:p>
        </p:txBody>
      </p:sp>
      <p:sp>
        <p:nvSpPr>
          <p:cNvPr id="4" name="Text Placeholder 2"/>
          <p:cNvSpPr txBox="1">
            <a:spLocks/>
          </p:cNvSpPr>
          <p:nvPr/>
        </p:nvSpPr>
        <p:spPr>
          <a:xfrm>
            <a:off x="0" y="571500"/>
            <a:ext cx="9029700" cy="29872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dirty="0" smtClean="0">
                <a:solidFill>
                  <a:srgbClr val="F2F2F2"/>
                </a:solidFill>
              </a:rPr>
              <a:t>Earnings Momentum: R. </a:t>
            </a:r>
            <a:r>
              <a:rPr lang="en-US" sz="1200" dirty="0" err="1" smtClean="0">
                <a:solidFill>
                  <a:srgbClr val="F2F2F2"/>
                </a:solidFill>
              </a:rPr>
              <a:t>Novy</a:t>
            </a:r>
            <a:r>
              <a:rPr lang="en-US" sz="1200" dirty="0" smtClean="0">
                <a:solidFill>
                  <a:srgbClr val="F2F2F2"/>
                </a:solidFill>
              </a:rPr>
              <a:t> Marx, 2015, </a:t>
            </a:r>
            <a:r>
              <a:rPr lang="en-US" sz="1200" i="1" dirty="0" smtClean="0">
                <a:solidFill>
                  <a:schemeClr val="bg2">
                    <a:lumMod val="40000"/>
                    <a:lumOff val="60000"/>
                  </a:schemeClr>
                </a:solidFill>
              </a:rPr>
              <a:t>http://</a:t>
            </a:r>
            <a:r>
              <a:rPr lang="en-US" sz="1200" i="1" dirty="0" err="1" smtClean="0">
                <a:solidFill>
                  <a:schemeClr val="bg2">
                    <a:lumMod val="40000"/>
                    <a:lumOff val="60000"/>
                  </a:schemeClr>
                </a:solidFill>
              </a:rPr>
              <a:t>rnm.simon.rochester.edu</a:t>
            </a:r>
            <a:r>
              <a:rPr lang="en-US" sz="1200" i="1" dirty="0" smtClean="0">
                <a:solidFill>
                  <a:schemeClr val="bg2">
                    <a:lumMod val="40000"/>
                    <a:lumOff val="60000"/>
                  </a:schemeClr>
                </a:solidFill>
              </a:rPr>
              <a:t>/research/</a:t>
            </a:r>
            <a:r>
              <a:rPr lang="en-US" sz="1200" i="1" dirty="0" err="1" smtClean="0">
                <a:solidFill>
                  <a:schemeClr val="bg2">
                    <a:lumMod val="40000"/>
                    <a:lumOff val="60000"/>
                  </a:schemeClr>
                </a:solidFill>
              </a:rPr>
              <a:t>FMFM.pdf</a:t>
            </a:r>
            <a:r>
              <a:rPr lang="en-US" sz="1200" i="1" dirty="0" smtClean="0">
                <a:solidFill>
                  <a:schemeClr val="bg2">
                    <a:lumMod val="40000"/>
                    <a:lumOff val="60000"/>
                  </a:schemeClr>
                </a:solidFill>
              </a:rPr>
              <a:t> </a:t>
            </a:r>
          </a:p>
          <a:p>
            <a:pPr marL="0" indent="0">
              <a:buNone/>
            </a:pPr>
            <a:r>
              <a:rPr lang="en-US" sz="1200" dirty="0" smtClean="0">
                <a:solidFill>
                  <a:schemeClr val="bg1"/>
                </a:solidFill>
              </a:rPr>
              <a:t>Price Momentum: R. </a:t>
            </a:r>
            <a:r>
              <a:rPr lang="en-US" sz="1200" dirty="0" err="1" smtClean="0">
                <a:solidFill>
                  <a:schemeClr val="bg1"/>
                </a:solidFill>
              </a:rPr>
              <a:t>Novy</a:t>
            </a:r>
            <a:r>
              <a:rPr lang="en-US" sz="1200" dirty="0" smtClean="0">
                <a:solidFill>
                  <a:schemeClr val="bg1"/>
                </a:solidFill>
              </a:rPr>
              <a:t> Marx, 2012, </a:t>
            </a:r>
            <a:r>
              <a:rPr lang="en-US" sz="1200" i="1" dirty="0" smtClean="0">
                <a:solidFill>
                  <a:schemeClr val="bg2">
                    <a:lumMod val="40000"/>
                    <a:lumOff val="60000"/>
                  </a:schemeClr>
                </a:solidFill>
              </a:rPr>
              <a:t>http://</a:t>
            </a:r>
            <a:r>
              <a:rPr lang="en-US" sz="1200" i="1" dirty="0" err="1" smtClean="0">
                <a:solidFill>
                  <a:schemeClr val="bg2">
                    <a:lumMod val="40000"/>
                    <a:lumOff val="60000"/>
                  </a:schemeClr>
                </a:solidFill>
              </a:rPr>
              <a:t>rnm.simon.rochester.edu</a:t>
            </a:r>
            <a:r>
              <a:rPr lang="en-US" sz="1200" i="1" dirty="0" smtClean="0">
                <a:solidFill>
                  <a:schemeClr val="bg2">
                    <a:lumMod val="40000"/>
                    <a:lumOff val="60000"/>
                  </a:schemeClr>
                </a:solidFill>
              </a:rPr>
              <a:t>/research/</a:t>
            </a:r>
            <a:r>
              <a:rPr lang="en-US" sz="1200" i="1" dirty="0" err="1" smtClean="0">
                <a:solidFill>
                  <a:schemeClr val="bg2">
                    <a:lumMod val="40000"/>
                    <a:lumOff val="60000"/>
                  </a:schemeClr>
                </a:solidFill>
              </a:rPr>
              <a:t>MOM.pdf</a:t>
            </a:r>
            <a:endParaRPr lang="en-US" sz="1200" i="1" dirty="0" smtClean="0">
              <a:solidFill>
                <a:schemeClr val="bg2">
                  <a:lumMod val="40000"/>
                  <a:lumOff val="60000"/>
                </a:schemeClr>
              </a:solidFill>
            </a:endParaRPr>
          </a:p>
          <a:p>
            <a:pPr marL="0" indent="0">
              <a:buNone/>
            </a:pPr>
            <a:r>
              <a:rPr lang="en-US" sz="1200" dirty="0" smtClean="0">
                <a:solidFill>
                  <a:schemeClr val="bg1"/>
                </a:solidFill>
              </a:rPr>
              <a:t>Sentiment: P. </a:t>
            </a:r>
            <a:r>
              <a:rPr lang="en-US" sz="1200" dirty="0" err="1" smtClean="0">
                <a:solidFill>
                  <a:schemeClr val="bg1"/>
                </a:solidFill>
              </a:rPr>
              <a:t>Santusuosso</a:t>
            </a:r>
            <a:r>
              <a:rPr lang="en-US" sz="1200" dirty="0" smtClean="0">
                <a:solidFill>
                  <a:schemeClr val="bg1"/>
                </a:solidFill>
              </a:rPr>
              <a:t>, 2015</a:t>
            </a:r>
            <a:r>
              <a:rPr lang="en-US" sz="1200" i="1" dirty="0">
                <a:solidFill>
                  <a:schemeClr val="bg2">
                    <a:lumMod val="40000"/>
                    <a:lumOff val="60000"/>
                  </a:schemeClr>
                </a:solidFill>
              </a:rPr>
              <a:t>, http://</a:t>
            </a:r>
            <a:r>
              <a:rPr lang="en-US" sz="1200" i="1" dirty="0" err="1">
                <a:solidFill>
                  <a:schemeClr val="bg2">
                    <a:lumMod val="40000"/>
                    <a:lumOff val="60000"/>
                  </a:schemeClr>
                </a:solidFill>
              </a:rPr>
              <a:t>www.ccsenet.org</a:t>
            </a:r>
            <a:r>
              <a:rPr lang="en-US" sz="1200" i="1" dirty="0">
                <a:solidFill>
                  <a:schemeClr val="bg2">
                    <a:lumMod val="40000"/>
                    <a:lumOff val="60000"/>
                  </a:schemeClr>
                </a:solidFill>
              </a:rPr>
              <a:t>/journal/</a:t>
            </a:r>
            <a:r>
              <a:rPr lang="en-US" sz="1200" i="1" dirty="0" err="1">
                <a:solidFill>
                  <a:schemeClr val="bg2">
                    <a:lumMod val="40000"/>
                    <a:lumOff val="60000"/>
                  </a:schemeClr>
                </a:solidFill>
              </a:rPr>
              <a:t>index.php</a:t>
            </a:r>
            <a:r>
              <a:rPr lang="en-US" sz="1200" i="1" dirty="0">
                <a:solidFill>
                  <a:schemeClr val="bg2">
                    <a:lumMod val="40000"/>
                    <a:lumOff val="60000"/>
                  </a:schemeClr>
                </a:solidFill>
              </a:rPr>
              <a:t>/</a:t>
            </a:r>
            <a:r>
              <a:rPr lang="en-US" sz="1200" i="1" dirty="0" err="1">
                <a:solidFill>
                  <a:schemeClr val="bg2">
                    <a:lumMod val="40000"/>
                    <a:lumOff val="60000"/>
                  </a:schemeClr>
                </a:solidFill>
              </a:rPr>
              <a:t>ijef</a:t>
            </a:r>
            <a:r>
              <a:rPr lang="en-US" sz="1200" i="1" dirty="0">
                <a:solidFill>
                  <a:schemeClr val="bg2">
                    <a:lumMod val="40000"/>
                    <a:lumOff val="60000"/>
                  </a:schemeClr>
                </a:solidFill>
              </a:rPr>
              <a:t>/article/view/</a:t>
            </a:r>
            <a:r>
              <a:rPr lang="en-US" sz="1200" i="1" dirty="0" smtClean="0">
                <a:solidFill>
                  <a:schemeClr val="bg2">
                    <a:lumMod val="40000"/>
                    <a:lumOff val="60000"/>
                  </a:schemeClr>
                </a:solidFill>
              </a:rPr>
              <a:t>50440</a:t>
            </a:r>
          </a:p>
          <a:p>
            <a:pPr marL="0" indent="0">
              <a:buNone/>
            </a:pPr>
            <a:endParaRPr lang="en-US" sz="1200" i="1" dirty="0">
              <a:solidFill>
                <a:schemeClr val="bg2">
                  <a:lumMod val="40000"/>
                  <a:lumOff val="6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40110587"/>
              </p:ext>
            </p:extLst>
          </p:nvPr>
        </p:nvGraphicFramePr>
        <p:xfrm>
          <a:off x="571500" y="1257300"/>
          <a:ext cx="8105774" cy="1548565"/>
        </p:xfrm>
        <a:graphic>
          <a:graphicData uri="http://schemas.openxmlformats.org/drawingml/2006/table">
            <a:tbl>
              <a:tblPr/>
              <a:tblGrid>
                <a:gridCol w="2601107"/>
                <a:gridCol w="786381"/>
                <a:gridCol w="786381"/>
                <a:gridCol w="786381"/>
                <a:gridCol w="786381"/>
                <a:gridCol w="786381"/>
                <a:gridCol w="786381"/>
                <a:gridCol w="786381"/>
              </a:tblGrid>
              <a:tr h="229865">
                <a:tc>
                  <a:txBody>
                    <a:bodyPr/>
                    <a:lstStyle/>
                    <a:p>
                      <a:pPr algn="l" fontAlgn="b"/>
                      <a:endParaRPr lang="en-US" sz="1100" b="0" i="0" u="none" strike="noStrike" dirty="0">
                        <a:solidFill>
                          <a:srgbClr val="000000"/>
                        </a:solidFill>
                        <a:effectLst/>
                        <a:latin typeface="Calibri"/>
                      </a:endParaRPr>
                    </a:p>
                  </a:txBody>
                  <a:tcPr marL="12098" marR="12098" marT="12098"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2010</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2011</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2012</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2013</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2014</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2015</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solidFill>
                            <a:srgbClr val="000000"/>
                          </a:solidFill>
                          <a:effectLst/>
                          <a:latin typeface="Calibri"/>
                        </a:rPr>
                        <a:t>Average</a:t>
                      </a:r>
                    </a:p>
                  </a:txBody>
                  <a:tcPr marL="12098" marR="12098" marT="12098" marB="0" anchor="b">
                    <a:lnL>
                      <a:noFill/>
                    </a:lnL>
                    <a:lnR>
                      <a:noFill/>
                    </a:lnR>
                    <a:lnT>
                      <a:noFill/>
                    </a:lnT>
                    <a:lnB w="12700" cap="flat" cmpd="sng" algn="ctr">
                      <a:solidFill>
                        <a:srgbClr val="000000"/>
                      </a:solidFill>
                      <a:prstDash val="solid"/>
                      <a:round/>
                      <a:headEnd type="none" w="med" len="med"/>
                      <a:tailEnd type="none" w="med" len="med"/>
                    </a:lnB>
                  </a:tcPr>
                </a:tc>
              </a:tr>
              <a:tr h="217767">
                <a:tc>
                  <a:txBody>
                    <a:bodyPr/>
                    <a:lstStyle/>
                    <a:p>
                      <a:pPr algn="l" fontAlgn="b"/>
                      <a:r>
                        <a:rPr lang="en-US" sz="1100" b="0" i="0" u="none" strike="noStrike">
                          <a:solidFill>
                            <a:srgbClr val="000000"/>
                          </a:solidFill>
                          <a:effectLst/>
                          <a:latin typeface="–¨ÙøWÈ"/>
                        </a:rPr>
                        <a:t>Earnings Momentum (1Mth Change)</a:t>
                      </a: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1.7</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ctr" fontAlgn="b"/>
                      <a:r>
                        <a:rPr lang="en-US" sz="1100" b="0" i="0" u="none" strike="noStrike">
                          <a:solidFill>
                            <a:srgbClr val="000000"/>
                          </a:solidFill>
                          <a:effectLst/>
                          <a:latin typeface="Calibri"/>
                        </a:rPr>
                        <a:t>1.5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ctr" fontAlgn="b"/>
                      <a:r>
                        <a:rPr lang="en-US" sz="1100" b="0" i="0" u="none" strike="noStrike">
                          <a:solidFill>
                            <a:srgbClr val="000000"/>
                          </a:solidFill>
                          <a:effectLst/>
                          <a:latin typeface="Calibri"/>
                        </a:rPr>
                        <a:t>1.3</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ctr" fontAlgn="b"/>
                      <a:r>
                        <a:rPr lang="en-US" sz="1100" b="0" i="0" u="none" strike="noStrike">
                          <a:solidFill>
                            <a:srgbClr val="000000"/>
                          </a:solidFill>
                          <a:effectLst/>
                          <a:latin typeface="Calibri"/>
                        </a:rPr>
                        <a:t>1.8</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ctr" fontAlgn="b"/>
                      <a:r>
                        <a:rPr lang="en-US" sz="1100" b="0" i="0" u="none" strike="noStrike">
                          <a:solidFill>
                            <a:srgbClr val="000000"/>
                          </a:solidFill>
                          <a:effectLst/>
                          <a:latin typeface="Calibri"/>
                        </a:rPr>
                        <a:t>1.6</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27F"/>
                    </a:solidFill>
                  </a:tcPr>
                </a:tc>
                <a:tc>
                  <a:txBody>
                    <a:bodyPr/>
                    <a:lstStyle/>
                    <a:p>
                      <a:pPr algn="ctr" fontAlgn="b"/>
                      <a:r>
                        <a:rPr lang="en-US" sz="1100" b="0" i="0" u="none" strike="noStrike">
                          <a:solidFill>
                            <a:srgbClr val="000000"/>
                          </a:solidFill>
                          <a:effectLst/>
                          <a:latin typeface="Calibri"/>
                        </a:rPr>
                        <a:t>1.1</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182"/>
                    </a:solidFill>
                  </a:tcPr>
                </a:tc>
                <a:tc>
                  <a:txBody>
                    <a:bodyPr/>
                    <a:lstStyle/>
                    <a:p>
                      <a:pPr algn="r" fontAlgn="b"/>
                      <a:r>
                        <a:rPr lang="en-US" sz="1300" b="0" i="0" u="none" strike="noStrike">
                          <a:solidFill>
                            <a:srgbClr val="0000FF"/>
                          </a:solidFill>
                          <a:effectLst/>
                          <a:latin typeface="Calibri"/>
                        </a:rPr>
                        <a:t> 1.50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r>
              <a:tr h="217767">
                <a:tc>
                  <a:txBody>
                    <a:bodyPr/>
                    <a:lstStyle/>
                    <a:p>
                      <a:pPr algn="l" fontAlgn="b"/>
                      <a:r>
                        <a:rPr lang="en-US" sz="1100" b="0" i="0" u="none" strike="noStrike">
                          <a:solidFill>
                            <a:srgbClr val="000000"/>
                          </a:solidFill>
                          <a:effectLst/>
                          <a:latin typeface="–¨ÙøWÈ"/>
                        </a:rPr>
                        <a:t>Earnings Momentum (3Mth Change)</a:t>
                      </a: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1.3</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ctr" fontAlgn="b"/>
                      <a:r>
                        <a:rPr lang="en-US" sz="1100" b="0" i="0" u="none" strike="noStrike" dirty="0">
                          <a:solidFill>
                            <a:srgbClr val="000000"/>
                          </a:solidFill>
                          <a:effectLst/>
                          <a:latin typeface="Calibri"/>
                        </a:rPr>
                        <a:t>1.3</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ctr" fontAlgn="b"/>
                      <a:r>
                        <a:rPr lang="en-US" sz="1100" b="0" i="0" u="none" strike="noStrike">
                          <a:solidFill>
                            <a:srgbClr val="000000"/>
                          </a:solidFill>
                          <a:effectLst/>
                          <a:latin typeface="Calibri"/>
                        </a:rPr>
                        <a:t>0.8</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ctr" fontAlgn="b"/>
                      <a:r>
                        <a:rPr lang="en-US" sz="1100" b="0" i="0" u="none" strike="noStrike">
                          <a:solidFill>
                            <a:srgbClr val="000000"/>
                          </a:solidFill>
                          <a:effectLst/>
                          <a:latin typeface="Calibri"/>
                        </a:rPr>
                        <a:t>1.5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ctr" fontAlgn="b"/>
                      <a:r>
                        <a:rPr lang="en-US" sz="1100" b="0" i="0" u="none" strike="noStrike">
                          <a:solidFill>
                            <a:srgbClr val="000000"/>
                          </a:solidFill>
                          <a:effectLst/>
                          <a:latin typeface="Calibri"/>
                        </a:rPr>
                        <a:t>1.8</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ctr" fontAlgn="b"/>
                      <a:r>
                        <a:rPr lang="en-US" sz="1100" b="0" i="0" u="none" strike="noStrike">
                          <a:solidFill>
                            <a:srgbClr val="000000"/>
                          </a:solidFill>
                          <a:effectLst/>
                          <a:latin typeface="Calibri"/>
                        </a:rPr>
                        <a:t>0.9</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r" fontAlgn="b"/>
                      <a:r>
                        <a:rPr lang="en-US" sz="1300" b="0" i="0" u="none" strike="noStrike" dirty="0">
                          <a:solidFill>
                            <a:srgbClr val="0000FF"/>
                          </a:solidFill>
                          <a:effectLst/>
                          <a:latin typeface="Calibri"/>
                        </a:rPr>
                        <a:t> 1.27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4EBF7"/>
                    </a:solidFill>
                  </a:tcPr>
                </a:tc>
              </a:tr>
              <a:tr h="217767">
                <a:tc>
                  <a:txBody>
                    <a:bodyPr/>
                    <a:lstStyle/>
                    <a:p>
                      <a:pPr algn="l" fontAlgn="b"/>
                      <a:r>
                        <a:rPr lang="en-US" sz="1100" b="0" i="0" u="none" strike="noStrike">
                          <a:solidFill>
                            <a:srgbClr val="000000"/>
                          </a:solidFill>
                          <a:effectLst/>
                          <a:latin typeface="–¨ÙøWÈ"/>
                        </a:rPr>
                        <a:t>Earnings Momentum Composite</a:t>
                      </a: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1.2</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a:rPr>
                        <a:t>1.2</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a:rPr>
                        <a:t>1.2</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a:rPr>
                        <a:t>1.7</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ctr" fontAlgn="b"/>
                      <a:r>
                        <a:rPr lang="en-US" sz="1100" b="0" i="0" u="none" strike="noStrike">
                          <a:solidFill>
                            <a:srgbClr val="000000"/>
                          </a:solidFill>
                          <a:effectLst/>
                          <a:latin typeface="Calibri"/>
                        </a:rPr>
                        <a:t>1.9</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100" b="0" i="0" u="none" strike="noStrike">
                          <a:solidFill>
                            <a:srgbClr val="000000"/>
                          </a:solidFill>
                          <a:effectLst/>
                          <a:latin typeface="Calibri"/>
                        </a:rPr>
                        <a:t>1</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1300" b="0" i="0" u="none" strike="noStrike">
                          <a:solidFill>
                            <a:srgbClr val="0000FF"/>
                          </a:solidFill>
                          <a:effectLst/>
                          <a:latin typeface="Calibri"/>
                        </a:rPr>
                        <a:t> 1.37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9C2E2"/>
                    </a:solidFill>
                  </a:tcPr>
                </a:tc>
              </a:tr>
              <a:tr h="217767">
                <a:tc>
                  <a:txBody>
                    <a:bodyPr/>
                    <a:lstStyle/>
                    <a:p>
                      <a:pPr algn="l" fontAlgn="b"/>
                      <a:r>
                        <a:rPr lang="en-US" sz="1100" b="0" i="0" u="none" strike="noStrike">
                          <a:solidFill>
                            <a:srgbClr val="000000"/>
                          </a:solidFill>
                          <a:effectLst/>
                          <a:latin typeface="–¨ÙøWÈ"/>
                        </a:rPr>
                        <a:t>5 yrs Historical Earnings Growth</a:t>
                      </a: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0.4</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A74"/>
                    </a:solidFill>
                  </a:tcPr>
                </a:tc>
                <a:tc>
                  <a:txBody>
                    <a:bodyPr/>
                    <a:lstStyle/>
                    <a:p>
                      <a:pPr algn="ctr" fontAlgn="b"/>
                      <a:r>
                        <a:rPr lang="en-US" sz="1100" b="0" i="0" u="none" strike="noStrike">
                          <a:solidFill>
                            <a:srgbClr val="000000"/>
                          </a:solidFill>
                          <a:effectLst/>
                          <a:latin typeface="Calibri"/>
                        </a:rPr>
                        <a:t>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ctr" fontAlgn="b"/>
                      <a:r>
                        <a:rPr lang="en-US" sz="1100" b="0" i="0" u="none" strike="noStrike">
                          <a:solidFill>
                            <a:srgbClr val="000000"/>
                          </a:solidFill>
                          <a:effectLst/>
                          <a:latin typeface="Calibri"/>
                        </a:rPr>
                        <a:t>-0.1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a:rPr>
                        <a:t>0.2</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ctr" fontAlgn="b"/>
                      <a:r>
                        <a:rPr lang="en-US" sz="1100" b="0" i="0" u="none" strike="noStrike">
                          <a:solidFill>
                            <a:srgbClr val="000000"/>
                          </a:solidFill>
                          <a:effectLst/>
                          <a:latin typeface="Calibri"/>
                        </a:rPr>
                        <a:t>0.7</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ctr" fontAlgn="b"/>
                      <a:r>
                        <a:rPr lang="en-US" sz="1100" b="0" i="0" u="none" strike="noStrike">
                          <a:solidFill>
                            <a:srgbClr val="000000"/>
                          </a:solidFill>
                          <a:effectLst/>
                          <a:latin typeface="Calibri"/>
                        </a:rPr>
                        <a:t>0.9</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r" fontAlgn="b"/>
                      <a:r>
                        <a:rPr lang="en-US" sz="1300" b="0" i="0" u="none" strike="noStrike" dirty="0">
                          <a:solidFill>
                            <a:srgbClr val="0000FF"/>
                          </a:solidFill>
                          <a:effectLst/>
                          <a:latin typeface="Calibri"/>
                        </a:rPr>
                        <a:t> 0.52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8696B"/>
                    </a:solidFill>
                  </a:tcPr>
                </a:tc>
              </a:tr>
              <a:tr h="217767">
                <a:tc>
                  <a:txBody>
                    <a:bodyPr/>
                    <a:lstStyle/>
                    <a:p>
                      <a:pPr algn="l" fontAlgn="ctr"/>
                      <a:r>
                        <a:rPr lang="en-US" sz="1100" b="0" i="0" u="none" strike="noStrike" dirty="0" smtClean="0">
                          <a:solidFill>
                            <a:srgbClr val="000000"/>
                          </a:solidFill>
                          <a:effectLst/>
                          <a:latin typeface="–¨ÙøWÈ"/>
                        </a:rPr>
                        <a:t>Last </a:t>
                      </a:r>
                      <a:r>
                        <a:rPr lang="en-US" sz="1100" b="0" i="0" u="none" strike="noStrike" dirty="0" err="1" smtClean="0">
                          <a:solidFill>
                            <a:srgbClr val="000000"/>
                          </a:solidFill>
                          <a:effectLst/>
                          <a:latin typeface="–¨ÙøWÈ"/>
                        </a:rPr>
                        <a:t>Mth</a:t>
                      </a:r>
                      <a:r>
                        <a:rPr lang="en-US" sz="1100" b="0" i="0" u="none" strike="noStrike" dirty="0" smtClean="0">
                          <a:solidFill>
                            <a:srgbClr val="000000"/>
                          </a:solidFill>
                          <a:effectLst/>
                          <a:latin typeface="–¨ÙøWÈ"/>
                        </a:rPr>
                        <a:t> Net </a:t>
                      </a:r>
                      <a:r>
                        <a:rPr lang="en-US" sz="1100" b="0" i="0" u="none" strike="noStrike" dirty="0">
                          <a:solidFill>
                            <a:srgbClr val="000000"/>
                          </a:solidFill>
                          <a:effectLst/>
                          <a:latin typeface="–¨ÙøWÈ"/>
                        </a:rPr>
                        <a:t>Revisions to </a:t>
                      </a:r>
                      <a:r>
                        <a:rPr lang="en-US" sz="1100" b="0" i="0" u="none" strike="noStrike" dirty="0" smtClean="0">
                          <a:solidFill>
                            <a:srgbClr val="000000"/>
                          </a:solidFill>
                          <a:effectLst/>
                          <a:latin typeface="–¨ÙøWÈ"/>
                        </a:rPr>
                        <a:t>FY1</a:t>
                      </a:r>
                      <a:endParaRPr lang="en-US" sz="1100" b="0" i="0" u="none" strike="noStrike" dirty="0">
                        <a:solidFill>
                          <a:srgbClr val="000000"/>
                        </a:solidFill>
                        <a:effectLst/>
                        <a:latin typeface="–¨ÙøWÈ"/>
                      </a:endParaRPr>
                    </a:p>
                  </a:txBody>
                  <a:tcPr marL="12098" marR="12098" marT="120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1.4</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ctr" fontAlgn="b"/>
                      <a:r>
                        <a:rPr lang="en-US" sz="1100" b="0" i="0" u="none" strike="noStrike">
                          <a:solidFill>
                            <a:srgbClr val="000000"/>
                          </a:solidFill>
                          <a:effectLst/>
                          <a:latin typeface="Calibri"/>
                        </a:rPr>
                        <a:t>0.7</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ctr" fontAlgn="b"/>
                      <a:r>
                        <a:rPr lang="en-US" sz="1100" b="0" i="0" u="none" strike="noStrike">
                          <a:solidFill>
                            <a:srgbClr val="000000"/>
                          </a:solidFill>
                          <a:effectLst/>
                          <a:latin typeface="Calibri"/>
                        </a:rPr>
                        <a:t>0.8</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ctr" fontAlgn="b"/>
                      <a:r>
                        <a:rPr lang="en-US" sz="1100" b="0" i="0" u="none" strike="noStrike">
                          <a:solidFill>
                            <a:srgbClr val="000000"/>
                          </a:solidFill>
                          <a:effectLst/>
                          <a:latin typeface="Calibri"/>
                        </a:rPr>
                        <a:t>1.6</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27F"/>
                    </a:solidFill>
                  </a:tcPr>
                </a:tc>
                <a:tc>
                  <a:txBody>
                    <a:bodyPr/>
                    <a:lstStyle/>
                    <a:p>
                      <a:pPr algn="ctr" fontAlgn="b"/>
                      <a:r>
                        <a:rPr lang="en-US" sz="1100" b="0" i="0" u="none" strike="noStrike">
                          <a:solidFill>
                            <a:srgbClr val="000000"/>
                          </a:solidFill>
                          <a:effectLst/>
                          <a:latin typeface="Calibri"/>
                        </a:rPr>
                        <a:t>1.5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ctr" fontAlgn="b"/>
                      <a:r>
                        <a:rPr lang="en-US" sz="1100" b="0" i="0" u="none" strike="noStrike">
                          <a:solidFill>
                            <a:srgbClr val="000000"/>
                          </a:solidFill>
                          <a:effectLst/>
                          <a:latin typeface="Calibri"/>
                        </a:rPr>
                        <a:t>0.5</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r" fontAlgn="b"/>
                      <a:r>
                        <a:rPr lang="en-US" sz="1300" b="0" i="0" u="none" strike="noStrike">
                          <a:solidFill>
                            <a:srgbClr val="0000FF"/>
                          </a:solidFill>
                          <a:effectLst/>
                          <a:latin typeface="Calibri"/>
                        </a:rPr>
                        <a:t> 1.08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DEE1"/>
                    </a:solidFill>
                  </a:tcPr>
                </a:tc>
              </a:tr>
              <a:tr h="229865">
                <a:tc>
                  <a:txBody>
                    <a:bodyPr/>
                    <a:lstStyle/>
                    <a:p>
                      <a:pPr algn="l" fontAlgn="ctr"/>
                      <a:r>
                        <a:rPr lang="en-US" sz="1100" b="0" i="0" u="none" strike="noStrike" dirty="0" smtClean="0">
                          <a:solidFill>
                            <a:srgbClr val="000000"/>
                          </a:solidFill>
                          <a:effectLst/>
                          <a:latin typeface="–¨ÙøWÈ"/>
                        </a:rPr>
                        <a:t>Last</a:t>
                      </a:r>
                      <a:r>
                        <a:rPr lang="en-US" sz="1100" b="0" i="0" u="none" strike="noStrike" baseline="0" dirty="0" smtClean="0">
                          <a:solidFill>
                            <a:srgbClr val="000000"/>
                          </a:solidFill>
                          <a:effectLst/>
                          <a:latin typeface="–¨ÙøWÈ"/>
                        </a:rPr>
                        <a:t> </a:t>
                      </a:r>
                      <a:r>
                        <a:rPr lang="en-US" sz="1100" b="0" i="0" u="none" strike="noStrike" baseline="0" dirty="0" err="1" smtClean="0">
                          <a:solidFill>
                            <a:srgbClr val="000000"/>
                          </a:solidFill>
                          <a:effectLst/>
                          <a:latin typeface="–¨ÙøWÈ"/>
                        </a:rPr>
                        <a:t>Mth</a:t>
                      </a:r>
                      <a:r>
                        <a:rPr lang="en-US" sz="1100" b="0" i="0" u="none" strike="noStrike" baseline="0" dirty="0" smtClean="0">
                          <a:solidFill>
                            <a:srgbClr val="000000"/>
                          </a:solidFill>
                          <a:effectLst/>
                          <a:latin typeface="–¨ÙøWÈ"/>
                        </a:rPr>
                        <a:t> </a:t>
                      </a:r>
                      <a:r>
                        <a:rPr lang="en-US" sz="1100" b="0" i="0" u="none" strike="noStrike" dirty="0" smtClean="0">
                          <a:solidFill>
                            <a:srgbClr val="000000"/>
                          </a:solidFill>
                          <a:effectLst/>
                          <a:latin typeface="–¨ÙøWÈ"/>
                        </a:rPr>
                        <a:t>Net </a:t>
                      </a:r>
                      <a:r>
                        <a:rPr lang="en-US" sz="1100" b="0" i="0" u="none" strike="noStrike" dirty="0">
                          <a:solidFill>
                            <a:srgbClr val="000000"/>
                          </a:solidFill>
                          <a:effectLst/>
                          <a:latin typeface="–¨ÙøWÈ"/>
                        </a:rPr>
                        <a:t>Revisions to FY2</a:t>
                      </a:r>
                    </a:p>
                  </a:txBody>
                  <a:tcPr marL="12098" marR="12098" marT="120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1.8</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ctr" fontAlgn="b"/>
                      <a:r>
                        <a:rPr lang="en-US" sz="1100" b="0" i="0" u="none" strike="noStrike">
                          <a:solidFill>
                            <a:srgbClr val="000000"/>
                          </a:solidFill>
                          <a:effectLst/>
                          <a:latin typeface="Calibri"/>
                        </a:rPr>
                        <a:t>0.5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ctr" fontAlgn="b"/>
                      <a:r>
                        <a:rPr lang="en-US" sz="1100" b="0" i="0" u="none" strike="noStrike">
                          <a:solidFill>
                            <a:srgbClr val="000000"/>
                          </a:solidFill>
                          <a:effectLst/>
                          <a:latin typeface="Calibri"/>
                        </a:rPr>
                        <a:t>1.1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182"/>
                    </a:solidFill>
                  </a:tcPr>
                </a:tc>
                <a:tc>
                  <a:txBody>
                    <a:bodyPr/>
                    <a:lstStyle/>
                    <a:p>
                      <a:pPr algn="ctr" fontAlgn="b"/>
                      <a:r>
                        <a:rPr lang="en-US" sz="1100" b="0" i="0" u="none" strike="noStrike">
                          <a:solidFill>
                            <a:srgbClr val="000000"/>
                          </a:solidFill>
                          <a:effectLst/>
                          <a:latin typeface="Calibri"/>
                        </a:rPr>
                        <a:t>1.5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ctr" fontAlgn="b"/>
                      <a:r>
                        <a:rPr lang="en-US" sz="1100" b="0" i="0" u="none" strike="noStrike">
                          <a:solidFill>
                            <a:srgbClr val="000000"/>
                          </a:solidFill>
                          <a:effectLst/>
                          <a:latin typeface="Calibri"/>
                        </a:rPr>
                        <a:t>0.8</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ctr" fontAlgn="b"/>
                      <a:r>
                        <a:rPr lang="en-US" sz="1100" b="0" i="0" u="none" strike="noStrike">
                          <a:solidFill>
                            <a:srgbClr val="000000"/>
                          </a:solidFill>
                          <a:effectLst/>
                          <a:latin typeface="Calibri"/>
                        </a:rPr>
                        <a:t>1.4</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1300" b="0" i="0" u="none" strike="noStrike" dirty="0">
                          <a:solidFill>
                            <a:srgbClr val="0000FF"/>
                          </a:solidFill>
                          <a:effectLst/>
                          <a:latin typeface="Calibri"/>
                        </a:rPr>
                        <a:t> 1.18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BF3F6"/>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74946942"/>
              </p:ext>
            </p:extLst>
          </p:nvPr>
        </p:nvGraphicFramePr>
        <p:xfrm>
          <a:off x="571500" y="2857500"/>
          <a:ext cx="8105774" cy="1548565"/>
        </p:xfrm>
        <a:graphic>
          <a:graphicData uri="http://schemas.openxmlformats.org/drawingml/2006/table">
            <a:tbl>
              <a:tblPr/>
              <a:tblGrid>
                <a:gridCol w="2601107"/>
                <a:gridCol w="786381"/>
                <a:gridCol w="786381"/>
                <a:gridCol w="786381"/>
                <a:gridCol w="786381"/>
                <a:gridCol w="786381"/>
                <a:gridCol w="786381"/>
                <a:gridCol w="786381"/>
              </a:tblGrid>
              <a:tr h="229865">
                <a:tc>
                  <a:txBody>
                    <a:bodyPr/>
                    <a:lstStyle/>
                    <a:p>
                      <a:pPr algn="l" fontAlgn="b"/>
                      <a:endParaRPr lang="en-US" sz="1200" b="0" i="0" u="none" strike="noStrike" dirty="0">
                        <a:solidFill>
                          <a:srgbClr val="000000"/>
                        </a:solidFill>
                        <a:effectLst/>
                        <a:latin typeface="Calibri"/>
                      </a:endParaRPr>
                    </a:p>
                  </a:txBody>
                  <a:tcPr marL="12098" marR="12098" marT="12098"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2010</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2011</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2012</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2013</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2014</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2015</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solidFill>
                            <a:srgbClr val="000000"/>
                          </a:solidFill>
                          <a:effectLst/>
                          <a:latin typeface="Calibri"/>
                        </a:rPr>
                        <a:t>Average</a:t>
                      </a:r>
                    </a:p>
                  </a:txBody>
                  <a:tcPr marL="12098" marR="12098" marT="12098" marB="0" anchor="b">
                    <a:lnL>
                      <a:noFill/>
                    </a:lnL>
                    <a:lnR>
                      <a:noFill/>
                    </a:lnR>
                    <a:lnT>
                      <a:noFill/>
                    </a:lnT>
                    <a:lnB w="12700" cap="flat" cmpd="sng" algn="ctr">
                      <a:solidFill>
                        <a:srgbClr val="000000"/>
                      </a:solidFill>
                      <a:prstDash val="solid"/>
                      <a:round/>
                      <a:headEnd type="none" w="med" len="med"/>
                      <a:tailEnd type="none" w="med" len="med"/>
                    </a:lnB>
                  </a:tcPr>
                </a:tc>
              </a:tr>
              <a:tr h="217767">
                <a:tc>
                  <a:txBody>
                    <a:bodyPr/>
                    <a:lstStyle/>
                    <a:p>
                      <a:pPr algn="l" fontAlgn="b"/>
                      <a:r>
                        <a:rPr lang="en-US" sz="1100" b="0" i="0" u="none" strike="noStrike">
                          <a:solidFill>
                            <a:srgbClr val="000000"/>
                          </a:solidFill>
                          <a:effectLst/>
                          <a:latin typeface="+mj-lt"/>
                        </a:rPr>
                        <a:t>3 Mth Price Momentum</a:t>
                      </a: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0.4</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b"/>
                      <a:r>
                        <a:rPr lang="en-US" sz="1100" b="0" i="0" u="none" strike="noStrike">
                          <a:solidFill>
                            <a:srgbClr val="000000"/>
                          </a:solidFill>
                          <a:effectLst/>
                          <a:latin typeface="Calibri"/>
                        </a:rPr>
                        <a:t>0.5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ctr" fontAlgn="b"/>
                      <a:r>
                        <a:rPr lang="en-US" sz="1100" b="0" i="0" u="none" strike="noStrike">
                          <a:solidFill>
                            <a:srgbClr val="000000"/>
                          </a:solidFill>
                          <a:effectLst/>
                          <a:latin typeface="Calibri"/>
                        </a:rPr>
                        <a:t>-1.8</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a:rPr>
                        <a:t>0.6</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ctr" fontAlgn="b"/>
                      <a:r>
                        <a:rPr lang="en-US" sz="1100" b="0" i="0" u="none" strike="noStrike">
                          <a:solidFill>
                            <a:srgbClr val="000000"/>
                          </a:solidFill>
                          <a:effectLst/>
                          <a:latin typeface="Calibri"/>
                        </a:rPr>
                        <a:t>1.5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ctr" fontAlgn="b"/>
                      <a:r>
                        <a:rPr lang="en-US" sz="1100" b="0" i="0" u="none" strike="noStrike">
                          <a:solidFill>
                            <a:srgbClr val="000000"/>
                          </a:solidFill>
                          <a:effectLst/>
                          <a:latin typeface="Calibri"/>
                        </a:rPr>
                        <a:t>0.3</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1300" b="0" i="0" u="none" strike="noStrike">
                          <a:solidFill>
                            <a:srgbClr val="0000FF"/>
                          </a:solidFill>
                          <a:effectLst/>
                          <a:latin typeface="Calibri"/>
                        </a:rPr>
                        <a:t> 0.25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r>
              <a:tr h="217767">
                <a:tc>
                  <a:txBody>
                    <a:bodyPr/>
                    <a:lstStyle/>
                    <a:p>
                      <a:pPr algn="l" fontAlgn="b"/>
                      <a:r>
                        <a:rPr lang="en-US" sz="1100" b="0" i="0" u="none" strike="noStrike">
                          <a:solidFill>
                            <a:srgbClr val="000000"/>
                          </a:solidFill>
                          <a:effectLst/>
                          <a:latin typeface="+mj-lt"/>
                        </a:rPr>
                        <a:t>6 Mth Price Momentum</a:t>
                      </a: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0.3</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ctr" fontAlgn="b"/>
                      <a:r>
                        <a:rPr lang="en-US" sz="1100" b="0" i="0" u="none" strike="noStrike" dirty="0">
                          <a:solidFill>
                            <a:srgbClr val="000000"/>
                          </a:solidFill>
                          <a:effectLst/>
                          <a:latin typeface="Calibri"/>
                        </a:rPr>
                        <a:t>0.4</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b"/>
                      <a:r>
                        <a:rPr lang="en-US" sz="1100" b="0" i="0" u="none" strike="noStrike">
                          <a:solidFill>
                            <a:srgbClr val="000000"/>
                          </a:solidFill>
                          <a:effectLst/>
                          <a:latin typeface="Calibri"/>
                        </a:rPr>
                        <a:t>-0.2</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ctr" fontAlgn="b"/>
                      <a:r>
                        <a:rPr lang="en-US" sz="1100" b="0" i="0" u="none" strike="noStrike">
                          <a:solidFill>
                            <a:srgbClr val="000000"/>
                          </a:solidFill>
                          <a:effectLst/>
                          <a:latin typeface="Calibri"/>
                        </a:rPr>
                        <a:t>1.5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ctr" fontAlgn="b"/>
                      <a:r>
                        <a:rPr lang="en-US" sz="1100" b="0" i="0" u="none" strike="noStrike">
                          <a:solidFill>
                            <a:srgbClr val="000000"/>
                          </a:solidFill>
                          <a:effectLst/>
                          <a:latin typeface="Calibri"/>
                        </a:rPr>
                        <a:t>1.6</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ctr" fontAlgn="b"/>
                      <a:r>
                        <a:rPr lang="en-US" sz="1100" b="0" i="0" u="none" strike="noStrike">
                          <a:solidFill>
                            <a:srgbClr val="000000"/>
                          </a:solidFill>
                          <a:effectLst/>
                          <a:latin typeface="Calibri"/>
                        </a:rPr>
                        <a:t>0.6</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r" fontAlgn="b"/>
                      <a:r>
                        <a:rPr lang="en-US" sz="1300" b="0" i="0" u="none" strike="noStrike">
                          <a:solidFill>
                            <a:srgbClr val="0000FF"/>
                          </a:solidFill>
                          <a:effectLst/>
                          <a:latin typeface="Calibri"/>
                        </a:rPr>
                        <a:t> 0.70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AB9BB"/>
                    </a:solidFill>
                  </a:tcPr>
                </a:tc>
              </a:tr>
              <a:tr h="217767">
                <a:tc>
                  <a:txBody>
                    <a:bodyPr/>
                    <a:lstStyle/>
                    <a:p>
                      <a:pPr algn="l" fontAlgn="ctr"/>
                      <a:r>
                        <a:rPr lang="en-US" sz="1100" b="0" i="0" u="none" strike="noStrike" dirty="0">
                          <a:solidFill>
                            <a:srgbClr val="000000"/>
                          </a:solidFill>
                          <a:effectLst/>
                          <a:latin typeface="+mj-lt"/>
                        </a:rPr>
                        <a:t>12 </a:t>
                      </a:r>
                      <a:r>
                        <a:rPr lang="en-US" sz="1100" b="0" i="0" u="none" strike="noStrike" dirty="0" err="1">
                          <a:solidFill>
                            <a:srgbClr val="000000"/>
                          </a:solidFill>
                          <a:effectLst/>
                          <a:latin typeface="+mj-lt"/>
                        </a:rPr>
                        <a:t>Mth</a:t>
                      </a:r>
                      <a:r>
                        <a:rPr lang="en-US" sz="1100" b="0" i="0" u="none" strike="noStrike" dirty="0">
                          <a:solidFill>
                            <a:srgbClr val="000000"/>
                          </a:solidFill>
                          <a:effectLst/>
                          <a:latin typeface="+mj-lt"/>
                        </a:rPr>
                        <a:t> Price Momentum </a:t>
                      </a:r>
                    </a:p>
                  </a:txBody>
                  <a:tcPr marL="12098" marR="12098" marT="120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ctr" fontAlgn="b"/>
                      <a:r>
                        <a:rPr lang="en-US" sz="1100" b="0" i="0" u="none" strike="noStrike">
                          <a:solidFill>
                            <a:srgbClr val="000000"/>
                          </a:solidFill>
                          <a:effectLst/>
                          <a:latin typeface="Calibri"/>
                        </a:rPr>
                        <a:t>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ctr" fontAlgn="b"/>
                      <a:r>
                        <a:rPr lang="en-US" sz="1100" b="0" i="0" u="none" strike="noStrike">
                          <a:solidFill>
                            <a:srgbClr val="000000"/>
                          </a:solidFill>
                          <a:effectLst/>
                          <a:latin typeface="Calibri"/>
                        </a:rPr>
                        <a:t>2.7</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100" b="0" i="0" u="none" strike="noStrike">
                          <a:solidFill>
                            <a:srgbClr val="000000"/>
                          </a:solidFill>
                          <a:effectLst/>
                          <a:latin typeface="Calibri"/>
                        </a:rPr>
                        <a:t>2.5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C57D"/>
                    </a:solidFill>
                  </a:tcPr>
                </a:tc>
                <a:tc>
                  <a:txBody>
                    <a:bodyPr/>
                    <a:lstStyle/>
                    <a:p>
                      <a:pPr algn="ctr" fontAlgn="b"/>
                      <a:r>
                        <a:rPr lang="en-US" sz="1100" b="0" i="0" u="none" strike="noStrike">
                          <a:solidFill>
                            <a:srgbClr val="000000"/>
                          </a:solidFill>
                          <a:effectLst/>
                          <a:latin typeface="Calibri"/>
                        </a:rPr>
                        <a:t>1.7</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ctr" fontAlgn="b"/>
                      <a:r>
                        <a:rPr lang="en-US" sz="1100" b="0" i="0" u="none" strike="noStrike">
                          <a:solidFill>
                            <a:srgbClr val="000000"/>
                          </a:solidFill>
                          <a:effectLst/>
                          <a:latin typeface="Calibri"/>
                        </a:rPr>
                        <a:t>1.9</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r" fontAlgn="b"/>
                      <a:r>
                        <a:rPr lang="en-US" sz="1300" b="0" i="0" u="none" strike="noStrike">
                          <a:solidFill>
                            <a:srgbClr val="0000FF"/>
                          </a:solidFill>
                          <a:effectLst/>
                          <a:latin typeface="Calibri"/>
                        </a:rPr>
                        <a:t> 1.80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r>
              <a:tr h="217767">
                <a:tc>
                  <a:txBody>
                    <a:bodyPr/>
                    <a:lstStyle/>
                    <a:p>
                      <a:pPr algn="l" fontAlgn="b"/>
                      <a:r>
                        <a:rPr lang="en-US" sz="1100" b="0" i="0" u="none" strike="noStrike" dirty="0">
                          <a:solidFill>
                            <a:srgbClr val="000000"/>
                          </a:solidFill>
                          <a:effectLst/>
                          <a:latin typeface="+mj-lt"/>
                        </a:rPr>
                        <a:t>Volatility Adjusted </a:t>
                      </a:r>
                      <a:r>
                        <a:rPr lang="en-US" sz="1100" b="0" i="0" u="none" strike="noStrike" dirty="0" smtClean="0">
                          <a:solidFill>
                            <a:srgbClr val="000000"/>
                          </a:solidFill>
                          <a:effectLst/>
                          <a:latin typeface="+mj-lt"/>
                        </a:rPr>
                        <a:t>12 </a:t>
                      </a:r>
                      <a:r>
                        <a:rPr lang="en-US" sz="1100" b="0" i="0" u="none" strike="noStrike" dirty="0" err="1" smtClean="0">
                          <a:solidFill>
                            <a:srgbClr val="000000"/>
                          </a:solidFill>
                          <a:effectLst/>
                          <a:latin typeface="+mj-lt"/>
                        </a:rPr>
                        <a:t>Mth</a:t>
                      </a:r>
                      <a:r>
                        <a:rPr lang="en-US" sz="1100" b="0" i="0" u="none" strike="noStrike" dirty="0" smtClean="0">
                          <a:solidFill>
                            <a:srgbClr val="000000"/>
                          </a:solidFill>
                          <a:effectLst/>
                          <a:latin typeface="+mj-lt"/>
                        </a:rPr>
                        <a:t> Price Mom</a:t>
                      </a:r>
                      <a:endParaRPr lang="en-US" sz="1100" b="0" i="0" u="none" strike="noStrike" dirty="0">
                        <a:solidFill>
                          <a:srgbClr val="000000"/>
                        </a:solidFill>
                        <a:effectLst/>
                        <a:latin typeface="+mj-lt"/>
                      </a:endParaRP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1.2</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b"/>
                      <a:r>
                        <a:rPr lang="en-US" sz="1100" b="0" i="0" u="none" strike="noStrike">
                          <a:solidFill>
                            <a:srgbClr val="000000"/>
                          </a:solidFill>
                          <a:effectLst/>
                          <a:latin typeface="Calibri"/>
                        </a:rPr>
                        <a:t>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ctr" fontAlgn="b"/>
                      <a:r>
                        <a:rPr lang="en-US" sz="1100" b="0" i="0" u="none" strike="noStrike">
                          <a:solidFill>
                            <a:srgbClr val="000000"/>
                          </a:solidFill>
                          <a:effectLst/>
                          <a:latin typeface="Calibri"/>
                        </a:rPr>
                        <a:t>2.2</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E7F"/>
                    </a:solidFill>
                  </a:tcPr>
                </a:tc>
                <a:tc>
                  <a:txBody>
                    <a:bodyPr/>
                    <a:lstStyle/>
                    <a:p>
                      <a:pPr algn="ctr" fontAlgn="b"/>
                      <a:r>
                        <a:rPr lang="en-US" sz="1100" b="0" i="0" u="none" strike="noStrike">
                          <a:solidFill>
                            <a:srgbClr val="000000"/>
                          </a:solidFill>
                          <a:effectLst/>
                          <a:latin typeface="Calibri"/>
                        </a:rPr>
                        <a:t>2.4</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87D"/>
                    </a:solidFill>
                  </a:tcPr>
                </a:tc>
                <a:tc>
                  <a:txBody>
                    <a:bodyPr/>
                    <a:lstStyle/>
                    <a:p>
                      <a:pPr algn="ctr" fontAlgn="b"/>
                      <a:r>
                        <a:rPr lang="en-US" sz="1100" b="0" i="0" u="none" strike="noStrike">
                          <a:solidFill>
                            <a:srgbClr val="000000"/>
                          </a:solidFill>
                          <a:effectLst/>
                          <a:latin typeface="Calibri"/>
                        </a:rPr>
                        <a:t>1.5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ctr" fontAlgn="b"/>
                      <a:r>
                        <a:rPr lang="en-US" sz="1100" b="0" i="0" u="none" strike="noStrike">
                          <a:solidFill>
                            <a:srgbClr val="000000"/>
                          </a:solidFill>
                          <a:effectLst/>
                          <a:latin typeface="Calibri"/>
                        </a:rPr>
                        <a:t>2.1</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tc>
                  <a:txBody>
                    <a:bodyPr/>
                    <a:lstStyle/>
                    <a:p>
                      <a:pPr algn="r" fontAlgn="b"/>
                      <a:r>
                        <a:rPr lang="en-US" sz="1300" b="0" i="0" u="none" strike="noStrike">
                          <a:solidFill>
                            <a:srgbClr val="0000FF"/>
                          </a:solidFill>
                          <a:effectLst/>
                          <a:latin typeface="Calibri"/>
                        </a:rPr>
                        <a:t> 1.73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995CC"/>
                    </a:solidFill>
                  </a:tcPr>
                </a:tc>
              </a:tr>
              <a:tr h="217767">
                <a:tc>
                  <a:txBody>
                    <a:bodyPr/>
                    <a:lstStyle/>
                    <a:p>
                      <a:pPr algn="l" fontAlgn="ctr"/>
                      <a:r>
                        <a:rPr lang="en-US" sz="1100" b="0" i="0" u="none" strike="noStrike" dirty="0">
                          <a:solidFill>
                            <a:srgbClr val="000000"/>
                          </a:solidFill>
                          <a:effectLst/>
                          <a:latin typeface="+mj-lt"/>
                        </a:rPr>
                        <a:t>Percent Off 52 Week </a:t>
                      </a:r>
                      <a:r>
                        <a:rPr lang="en-US" sz="1100" b="0" i="0" u="none" strike="noStrike" dirty="0" smtClean="0">
                          <a:solidFill>
                            <a:srgbClr val="000000"/>
                          </a:solidFill>
                          <a:effectLst/>
                          <a:latin typeface="+mj-lt"/>
                        </a:rPr>
                        <a:t>High</a:t>
                      </a:r>
                    </a:p>
                  </a:txBody>
                  <a:tcPr marL="12098" marR="12098" marT="120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0.4</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b"/>
                      <a:r>
                        <a:rPr lang="en-US" sz="1100" b="0" i="0" u="none" strike="noStrike">
                          <a:solidFill>
                            <a:srgbClr val="000000"/>
                          </a:solidFill>
                          <a:effectLst/>
                          <a:latin typeface="Calibri"/>
                        </a:rPr>
                        <a:t>1.3</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ctr" fontAlgn="b"/>
                      <a:r>
                        <a:rPr lang="en-US" sz="1100" b="0" i="0" u="none" strike="noStrike">
                          <a:solidFill>
                            <a:srgbClr val="000000"/>
                          </a:solidFill>
                          <a:effectLst/>
                          <a:latin typeface="Calibri"/>
                        </a:rPr>
                        <a:t>1.3</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ctr" fontAlgn="b"/>
                      <a:r>
                        <a:rPr lang="en-US" sz="1100" b="0" i="0" u="none" strike="noStrike">
                          <a:solidFill>
                            <a:srgbClr val="000000"/>
                          </a:solidFill>
                          <a:effectLst/>
                          <a:latin typeface="Calibri"/>
                        </a:rPr>
                        <a:t>1.7</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ctr" fontAlgn="b"/>
                      <a:r>
                        <a:rPr lang="en-US" sz="1100" b="0" i="0" u="none" strike="noStrike">
                          <a:solidFill>
                            <a:srgbClr val="000000"/>
                          </a:solidFill>
                          <a:effectLst/>
                          <a:latin typeface="Calibri"/>
                        </a:rPr>
                        <a:t>2.1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tc>
                  <a:txBody>
                    <a:bodyPr/>
                    <a:lstStyle/>
                    <a:p>
                      <a:pPr algn="ctr" fontAlgn="b"/>
                      <a:r>
                        <a:rPr lang="en-US" sz="1100" b="0" i="0" u="none" strike="noStrike">
                          <a:solidFill>
                            <a:srgbClr val="000000"/>
                          </a:solidFill>
                          <a:effectLst/>
                          <a:latin typeface="Calibri"/>
                        </a:rPr>
                        <a:t>1.9</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r" fontAlgn="b"/>
                      <a:r>
                        <a:rPr lang="en-US" sz="1300" b="0" i="0" u="none" strike="noStrike" dirty="0">
                          <a:solidFill>
                            <a:srgbClr val="0000FF"/>
                          </a:solidFill>
                          <a:effectLst/>
                          <a:latin typeface="Calibri"/>
                        </a:rPr>
                        <a:t> 1.45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9C2E2"/>
                    </a:solidFill>
                  </a:tcPr>
                </a:tc>
              </a:tr>
              <a:tr h="229865">
                <a:tc>
                  <a:txBody>
                    <a:bodyPr/>
                    <a:lstStyle/>
                    <a:p>
                      <a:pPr algn="l" fontAlgn="b"/>
                      <a:r>
                        <a:rPr lang="en-US" sz="1100" b="0" i="0" u="none" strike="noStrike" dirty="0">
                          <a:solidFill>
                            <a:srgbClr val="000000"/>
                          </a:solidFill>
                          <a:effectLst/>
                          <a:latin typeface="+mj-lt"/>
                        </a:rPr>
                        <a:t>RSI 30 day</a:t>
                      </a: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ctr" fontAlgn="b"/>
                      <a:r>
                        <a:rPr lang="en-US" sz="1100" b="0" i="0" u="none" strike="noStrike">
                          <a:solidFill>
                            <a:srgbClr val="000000"/>
                          </a:solidFill>
                          <a:effectLst/>
                          <a:latin typeface="Calibri"/>
                        </a:rPr>
                        <a:t>-0.5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075"/>
                    </a:solidFill>
                  </a:tcPr>
                </a:tc>
                <a:tc>
                  <a:txBody>
                    <a:bodyPr/>
                    <a:lstStyle/>
                    <a:p>
                      <a:pPr algn="ctr" fontAlgn="b"/>
                      <a:r>
                        <a:rPr lang="en-US" sz="1100" b="0" i="0" u="none" strike="noStrike">
                          <a:solidFill>
                            <a:srgbClr val="000000"/>
                          </a:solidFill>
                          <a:effectLst/>
                          <a:latin typeface="Calibri"/>
                        </a:rPr>
                        <a:t>0</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579"/>
                    </a:solidFill>
                  </a:tcPr>
                </a:tc>
                <a:tc>
                  <a:txBody>
                    <a:bodyPr/>
                    <a:lstStyle/>
                    <a:p>
                      <a:pPr algn="ctr" fontAlgn="b"/>
                      <a:r>
                        <a:rPr lang="en-US" sz="1100" b="0" i="0" u="none" strike="noStrike">
                          <a:solidFill>
                            <a:srgbClr val="000000"/>
                          </a:solidFill>
                          <a:effectLst/>
                          <a:latin typeface="Calibri"/>
                        </a:rPr>
                        <a:t>1.3</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ctr" fontAlgn="b"/>
                      <a:r>
                        <a:rPr lang="en-US" sz="1100" b="0" i="0" u="none" strike="noStrike">
                          <a:solidFill>
                            <a:srgbClr val="000000"/>
                          </a:solidFill>
                          <a:effectLst/>
                          <a:latin typeface="Calibri"/>
                        </a:rPr>
                        <a:t>1.5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ctr" fontAlgn="b"/>
                      <a:r>
                        <a:rPr lang="en-US" sz="1100" b="0" i="0" u="none" strike="noStrike">
                          <a:solidFill>
                            <a:srgbClr val="000000"/>
                          </a:solidFill>
                          <a:effectLst/>
                          <a:latin typeface="Calibri"/>
                        </a:rPr>
                        <a:t>0.5</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r" fontAlgn="b"/>
                      <a:r>
                        <a:rPr lang="en-US" sz="1300" b="0" i="0" u="none" strike="noStrike" dirty="0">
                          <a:solidFill>
                            <a:srgbClr val="0000FF"/>
                          </a:solidFill>
                          <a:effectLst/>
                          <a:latin typeface="Calibri"/>
                        </a:rPr>
                        <a:t> 0.55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99EA0"/>
                    </a:solidFill>
                  </a:tcPr>
                </a:tc>
              </a:tr>
            </a:tbl>
          </a:graphicData>
        </a:graphic>
      </p:graphicFrame>
      <p:sp>
        <p:nvSpPr>
          <p:cNvPr id="2" name="Rectangle 1"/>
          <p:cNvSpPr/>
          <p:nvPr/>
        </p:nvSpPr>
        <p:spPr>
          <a:xfrm>
            <a:off x="228600" y="5376909"/>
            <a:ext cx="8686800" cy="1169551"/>
          </a:xfrm>
          <a:prstGeom prst="rect">
            <a:avLst/>
          </a:prstGeom>
        </p:spPr>
        <p:txBody>
          <a:bodyPr wrap="square">
            <a:spAutoFit/>
          </a:bodyPr>
          <a:lstStyle/>
          <a:p>
            <a:r>
              <a:rPr lang="en-US" sz="1000" dirty="0"/>
              <a:t>MOMENTUM</a:t>
            </a:r>
          </a:p>
          <a:p>
            <a:r>
              <a:rPr lang="en-US" sz="1000" dirty="0"/>
              <a:t>Momentum theory for stock prices suggests that companies that do well in one (long term) investment period will continue to do well in the subsequent investment horizon. Over short time frames (&lt;1month) studies have also highlighted the tendency of stocks to overreact leading to short term reversion. </a:t>
            </a:r>
          </a:p>
          <a:p>
            <a:r>
              <a:rPr lang="en-US" sz="1000" dirty="0"/>
              <a:t> </a:t>
            </a:r>
          </a:p>
          <a:p>
            <a:r>
              <a:rPr lang="en-US" sz="1000" dirty="0"/>
              <a:t>EARNINGS &amp; SENTIMENT</a:t>
            </a:r>
          </a:p>
          <a:p>
            <a:r>
              <a:rPr lang="en-US" sz="1000" dirty="0" smtClean="0"/>
              <a:t>Market is </a:t>
            </a:r>
            <a:r>
              <a:rPr lang="en-US" sz="1000" dirty="0"/>
              <a:t>not efficient at incorporating new information and a window of opportunity exists to exploit recent analyst revisions in earnings and recommendations. Similarly analyst </a:t>
            </a:r>
            <a:r>
              <a:rPr lang="en-US" sz="1000" dirty="0" smtClean="0"/>
              <a:t>behavioral </a:t>
            </a:r>
            <a:r>
              <a:rPr lang="en-US" sz="1000" dirty="0"/>
              <a:t>biases </a:t>
            </a:r>
            <a:r>
              <a:rPr lang="en-US" sz="1000" dirty="0" smtClean="0"/>
              <a:t>suggest </a:t>
            </a:r>
            <a:r>
              <a:rPr lang="en-US" sz="1000" dirty="0"/>
              <a:t>an exploitable serial correlation in earnings </a:t>
            </a:r>
            <a:r>
              <a:rPr lang="en-US" sz="1000" dirty="0" smtClean="0"/>
              <a:t>upgrades</a:t>
            </a:r>
            <a:r>
              <a:rPr lang="en-US" sz="1000" dirty="0"/>
              <a:t>/downgrades.</a:t>
            </a:r>
          </a:p>
        </p:txBody>
      </p:sp>
      <p:graphicFrame>
        <p:nvGraphicFramePr>
          <p:cNvPr id="5" name="Table 4"/>
          <p:cNvGraphicFramePr>
            <a:graphicFrameLocks noGrp="1"/>
          </p:cNvGraphicFramePr>
          <p:nvPr>
            <p:extLst>
              <p:ext uri="{D42A27DB-BD31-4B8C-83A1-F6EECF244321}">
                <p14:modId xmlns:p14="http://schemas.microsoft.com/office/powerpoint/2010/main" val="2504526219"/>
              </p:ext>
            </p:extLst>
          </p:nvPr>
        </p:nvGraphicFramePr>
        <p:xfrm>
          <a:off x="571500" y="4457700"/>
          <a:ext cx="8105774" cy="883166"/>
        </p:xfrm>
        <a:graphic>
          <a:graphicData uri="http://schemas.openxmlformats.org/drawingml/2006/table">
            <a:tbl>
              <a:tblPr/>
              <a:tblGrid>
                <a:gridCol w="2601107"/>
                <a:gridCol w="786381"/>
                <a:gridCol w="786381"/>
                <a:gridCol w="786381"/>
                <a:gridCol w="786381"/>
                <a:gridCol w="786381"/>
                <a:gridCol w="786381"/>
                <a:gridCol w="786381"/>
              </a:tblGrid>
              <a:tr h="229865">
                <a:tc>
                  <a:txBody>
                    <a:bodyPr/>
                    <a:lstStyle/>
                    <a:p>
                      <a:pPr algn="l" fontAlgn="b"/>
                      <a:endParaRPr lang="en-US" sz="1100" b="0" i="0" u="none" strike="noStrike">
                        <a:solidFill>
                          <a:srgbClr val="000000"/>
                        </a:solidFill>
                        <a:effectLst/>
                        <a:latin typeface="Calibri"/>
                      </a:endParaRPr>
                    </a:p>
                  </a:txBody>
                  <a:tcPr marL="12098" marR="12098" marT="12098"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2010</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2011</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2012</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2013</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2014</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2015</a:t>
                      </a:r>
                    </a:p>
                  </a:txBody>
                  <a:tcPr marL="12098" marR="12098" marT="120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solidFill>
                            <a:srgbClr val="000000"/>
                          </a:solidFill>
                          <a:effectLst/>
                          <a:latin typeface="Calibri"/>
                        </a:rPr>
                        <a:t>Average</a:t>
                      </a:r>
                    </a:p>
                  </a:txBody>
                  <a:tcPr marL="12098" marR="12098" marT="12098" marB="0" anchor="b">
                    <a:lnL>
                      <a:noFill/>
                    </a:lnL>
                    <a:lnR>
                      <a:noFill/>
                    </a:lnR>
                    <a:lnT>
                      <a:noFill/>
                    </a:lnT>
                    <a:lnB w="12700" cap="flat" cmpd="sng" algn="ctr">
                      <a:solidFill>
                        <a:srgbClr val="000000"/>
                      </a:solidFill>
                      <a:prstDash val="solid"/>
                      <a:round/>
                      <a:headEnd type="none" w="med" len="med"/>
                      <a:tailEnd type="none" w="med" len="med"/>
                    </a:lnB>
                  </a:tcPr>
                </a:tc>
              </a:tr>
              <a:tr h="217767">
                <a:tc>
                  <a:txBody>
                    <a:bodyPr/>
                    <a:lstStyle/>
                    <a:p>
                      <a:pPr algn="l" fontAlgn="b"/>
                      <a:r>
                        <a:rPr lang="en-US" sz="1100" b="0" i="0" u="none" strike="noStrike">
                          <a:solidFill>
                            <a:srgbClr val="000000"/>
                          </a:solidFill>
                          <a:effectLst/>
                          <a:latin typeface="–¨ÙøWÈ"/>
                        </a:rPr>
                        <a:t>Consensus Recommendation</a:t>
                      </a:r>
                    </a:p>
                  </a:txBody>
                  <a:tcPr marL="12098" marR="12098" marT="120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a:rPr>
                        <a:t>0.8</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a:rPr>
                        <a:t>1.2</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ctr" fontAlgn="b"/>
                      <a:r>
                        <a:rPr lang="en-US" sz="1100" b="0" i="0" u="none" strike="noStrike">
                          <a:solidFill>
                            <a:srgbClr val="000000"/>
                          </a:solidFill>
                          <a:effectLst/>
                          <a:latin typeface="Calibri"/>
                        </a:rPr>
                        <a:t>1.3</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ctr" fontAlgn="b"/>
                      <a:r>
                        <a:rPr lang="en-US" sz="1100" b="0" i="0" u="none" strike="noStrike">
                          <a:solidFill>
                            <a:srgbClr val="000000"/>
                          </a:solidFill>
                          <a:effectLst/>
                          <a:latin typeface="Calibri"/>
                        </a:rPr>
                        <a:t>0.7</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880"/>
                    </a:solidFill>
                  </a:tcPr>
                </a:tc>
                <a:tc>
                  <a:txBody>
                    <a:bodyPr/>
                    <a:lstStyle/>
                    <a:p>
                      <a:pPr algn="ctr" fontAlgn="b"/>
                      <a:r>
                        <a:rPr lang="en-US" sz="1100" b="0" i="0" u="none" strike="noStrike">
                          <a:solidFill>
                            <a:srgbClr val="000000"/>
                          </a:solidFill>
                          <a:effectLst/>
                          <a:latin typeface="Calibri"/>
                        </a:rPr>
                        <a:t>0.3</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E72"/>
                    </a:solidFill>
                  </a:tcPr>
                </a:tc>
                <a:tc>
                  <a:txBody>
                    <a:bodyPr/>
                    <a:lstStyle/>
                    <a:p>
                      <a:pPr algn="r" fontAlgn="b"/>
                      <a:r>
                        <a:rPr lang="en-US" sz="1300" b="0" i="0" u="none" strike="noStrike">
                          <a:solidFill>
                            <a:srgbClr val="0000FF"/>
                          </a:solidFill>
                          <a:effectLst/>
                          <a:latin typeface="Calibri"/>
                        </a:rPr>
                        <a:t> 0.73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r>
              <a:tr h="217767">
                <a:tc>
                  <a:txBody>
                    <a:bodyPr/>
                    <a:lstStyle/>
                    <a:p>
                      <a:pPr algn="l" fontAlgn="ctr"/>
                      <a:r>
                        <a:rPr lang="en-US" sz="1100" b="0" i="0" u="none" strike="noStrike" dirty="0">
                          <a:solidFill>
                            <a:srgbClr val="000000"/>
                          </a:solidFill>
                          <a:effectLst/>
                          <a:latin typeface="–¨ÙøWÈ"/>
                        </a:rPr>
                        <a:t>1 </a:t>
                      </a:r>
                      <a:r>
                        <a:rPr lang="en-US" sz="1100" b="0" i="0" u="none" strike="noStrike" dirty="0" err="1">
                          <a:solidFill>
                            <a:srgbClr val="000000"/>
                          </a:solidFill>
                          <a:effectLst/>
                          <a:latin typeface="–¨ÙøWÈ"/>
                        </a:rPr>
                        <a:t>Mth</a:t>
                      </a:r>
                      <a:r>
                        <a:rPr lang="en-US" sz="1100" b="0" i="0" u="none" strike="noStrike" dirty="0">
                          <a:solidFill>
                            <a:srgbClr val="000000"/>
                          </a:solidFill>
                          <a:effectLst/>
                          <a:latin typeface="–¨ÙøWÈ"/>
                        </a:rPr>
                        <a:t> Change in </a:t>
                      </a:r>
                      <a:r>
                        <a:rPr lang="en-US" sz="1100" b="0" i="0" u="none" strike="noStrike" dirty="0" err="1">
                          <a:solidFill>
                            <a:srgbClr val="000000"/>
                          </a:solidFill>
                          <a:effectLst/>
                          <a:latin typeface="–¨ÙøWÈ"/>
                        </a:rPr>
                        <a:t>Recom</a:t>
                      </a:r>
                      <a:endParaRPr lang="en-US" sz="1100" b="0" i="0" u="none" strike="noStrike" dirty="0">
                        <a:solidFill>
                          <a:srgbClr val="000000"/>
                        </a:solidFill>
                        <a:effectLst/>
                        <a:latin typeface="–¨ÙøWÈ"/>
                      </a:endParaRPr>
                    </a:p>
                  </a:txBody>
                  <a:tcPr marL="12098" marR="12098" marT="120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1.4</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100" b="0" i="0" u="none" strike="noStrike">
                          <a:solidFill>
                            <a:srgbClr val="000000"/>
                          </a:solidFill>
                          <a:effectLst/>
                          <a:latin typeface="Calibri"/>
                        </a:rPr>
                        <a:t>0.9</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ctr" fontAlgn="b"/>
                      <a:r>
                        <a:rPr lang="en-US" sz="1100" b="0" i="0" u="none" strike="noStrike">
                          <a:solidFill>
                            <a:srgbClr val="000000"/>
                          </a:solidFill>
                          <a:effectLst/>
                          <a:latin typeface="Calibri"/>
                        </a:rPr>
                        <a:t>0.5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ctr" fontAlgn="b"/>
                      <a:r>
                        <a:rPr lang="en-US" sz="1100" b="0" i="0" u="none" strike="noStrike">
                          <a:solidFill>
                            <a:srgbClr val="000000"/>
                          </a:solidFill>
                          <a:effectLst/>
                          <a:latin typeface="Calibri"/>
                        </a:rPr>
                        <a:t>0.7</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880"/>
                    </a:solidFill>
                  </a:tcPr>
                </a:tc>
                <a:tc>
                  <a:txBody>
                    <a:bodyPr/>
                    <a:lstStyle/>
                    <a:p>
                      <a:pPr algn="ctr" fontAlgn="b"/>
                      <a:r>
                        <a:rPr lang="en-US" sz="1100" b="0" i="0" u="none" strike="noStrike">
                          <a:solidFill>
                            <a:srgbClr val="000000"/>
                          </a:solidFill>
                          <a:effectLst/>
                          <a:latin typeface="Calibri"/>
                        </a:rPr>
                        <a:t>1.3</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ctr" fontAlgn="b"/>
                      <a:r>
                        <a:rPr lang="en-US" sz="1100" b="0" i="0" u="none" strike="noStrike">
                          <a:solidFill>
                            <a:srgbClr val="000000"/>
                          </a:solidFill>
                          <a:effectLst/>
                          <a:latin typeface="Calibri"/>
                        </a:rPr>
                        <a:t>0.6</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1300" b="0" i="0" u="none" strike="noStrike">
                          <a:solidFill>
                            <a:srgbClr val="0000FF"/>
                          </a:solidFill>
                          <a:effectLst/>
                          <a:latin typeface="Calibri"/>
                        </a:rPr>
                        <a:t> 0.90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FCFF"/>
                    </a:solidFill>
                  </a:tcPr>
                </a:tc>
              </a:tr>
              <a:tr h="217767">
                <a:tc>
                  <a:txBody>
                    <a:bodyPr/>
                    <a:lstStyle/>
                    <a:p>
                      <a:pPr algn="l" fontAlgn="ctr"/>
                      <a:r>
                        <a:rPr lang="en-US" sz="1100" b="0" i="0" u="none" strike="noStrike" dirty="0">
                          <a:solidFill>
                            <a:srgbClr val="000000"/>
                          </a:solidFill>
                          <a:effectLst/>
                          <a:latin typeface="–¨ÙøWÈ"/>
                        </a:rPr>
                        <a:t>3 </a:t>
                      </a:r>
                      <a:r>
                        <a:rPr lang="en-US" sz="1100" b="0" i="0" u="none" strike="noStrike" dirty="0" err="1">
                          <a:solidFill>
                            <a:srgbClr val="000000"/>
                          </a:solidFill>
                          <a:effectLst/>
                          <a:latin typeface="–¨ÙøWÈ"/>
                        </a:rPr>
                        <a:t>Mth</a:t>
                      </a:r>
                      <a:r>
                        <a:rPr lang="en-US" sz="1100" b="0" i="0" u="none" strike="noStrike" dirty="0">
                          <a:solidFill>
                            <a:srgbClr val="000000"/>
                          </a:solidFill>
                          <a:effectLst/>
                          <a:latin typeface="–¨ÙøWÈ"/>
                        </a:rPr>
                        <a:t> Change in </a:t>
                      </a:r>
                      <a:r>
                        <a:rPr lang="en-US" sz="1100" b="0" i="0" u="none" strike="noStrike" dirty="0" err="1">
                          <a:solidFill>
                            <a:srgbClr val="000000"/>
                          </a:solidFill>
                          <a:effectLst/>
                          <a:latin typeface="–¨ÙøWÈ"/>
                        </a:rPr>
                        <a:t>Recom</a:t>
                      </a:r>
                      <a:endParaRPr lang="en-US" sz="1100" b="0" i="0" u="none" strike="noStrike" dirty="0">
                        <a:solidFill>
                          <a:srgbClr val="000000"/>
                        </a:solidFill>
                        <a:effectLst/>
                        <a:latin typeface="–¨ÙøWÈ"/>
                      </a:endParaRPr>
                    </a:p>
                  </a:txBody>
                  <a:tcPr marL="12098" marR="12098" marT="120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0.8</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a:rPr>
                        <a:t>0.5</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ctr" fontAlgn="b"/>
                      <a:r>
                        <a:rPr lang="en-US" sz="1100" b="0" i="0" u="none" strike="noStrike">
                          <a:solidFill>
                            <a:srgbClr val="000000"/>
                          </a:solidFill>
                          <a:effectLst/>
                          <a:latin typeface="Calibri"/>
                        </a:rPr>
                        <a:t>0.7</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880"/>
                    </a:solidFill>
                  </a:tcPr>
                </a:tc>
                <a:tc>
                  <a:txBody>
                    <a:bodyPr/>
                    <a:lstStyle/>
                    <a:p>
                      <a:pPr algn="ctr" fontAlgn="b"/>
                      <a:r>
                        <a:rPr lang="en-US" sz="1100" b="0" i="0" u="none" strike="noStrike">
                          <a:solidFill>
                            <a:srgbClr val="000000"/>
                          </a:solidFill>
                          <a:effectLst/>
                          <a:latin typeface="Calibri"/>
                        </a:rPr>
                        <a:t>1</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ctr" fontAlgn="b"/>
                      <a:r>
                        <a:rPr lang="en-US" sz="1100" b="0" i="0" u="none" strike="noStrike">
                          <a:solidFill>
                            <a:srgbClr val="000000"/>
                          </a:solidFill>
                          <a:effectLst/>
                          <a:latin typeface="Calibri"/>
                        </a:rPr>
                        <a:t>1.2</a:t>
                      </a:r>
                    </a:p>
                  </a:txBody>
                  <a:tcPr marL="12098" marR="12098" marT="120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ctr" fontAlgn="b"/>
                      <a:r>
                        <a:rPr lang="en-US" sz="1100" b="0" i="0" u="none" strike="noStrike">
                          <a:solidFill>
                            <a:srgbClr val="000000"/>
                          </a:solidFill>
                          <a:effectLst/>
                          <a:latin typeface="Calibri"/>
                        </a:rPr>
                        <a:t>1.3</a:t>
                      </a:r>
                    </a:p>
                  </a:txBody>
                  <a:tcPr marL="12098" marR="12098" marT="120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1300" b="0" i="0" u="none" strike="noStrike" dirty="0">
                          <a:solidFill>
                            <a:srgbClr val="0000FF"/>
                          </a:solidFill>
                          <a:effectLst/>
                          <a:latin typeface="Calibri"/>
                        </a:rPr>
                        <a:t> 0.92 </a:t>
                      </a:r>
                    </a:p>
                  </a:txBody>
                  <a:tcPr marL="12098" marR="12098" marT="1209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r>
            </a:tbl>
          </a:graphicData>
        </a:graphic>
      </p:graphicFrame>
    </p:spTree>
    <p:extLst>
      <p:ext uri="{BB962C8B-B14F-4D97-AF65-F5344CB8AC3E}">
        <p14:creationId xmlns:p14="http://schemas.microsoft.com/office/powerpoint/2010/main" val="1027471458"/>
      </p:ext>
    </p:extLst>
  </p:cSld>
  <p:clrMapOvr>
    <a:masterClrMapping/>
  </p:clrMapOvr>
  <p:transition xmlns:p14="http://schemas.microsoft.com/office/powerpoint/2010/main" advTm="1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0863" y="1485900"/>
            <a:ext cx="8105775" cy="3422476"/>
          </a:xfrm>
        </p:spPr>
        <p:txBody>
          <a:bodyPr/>
          <a:lstStyle/>
          <a:p>
            <a:r>
              <a:rPr lang="en-US" dirty="0" smtClean="0"/>
              <a:t>Common measures</a:t>
            </a:r>
          </a:p>
          <a:p>
            <a:pPr lvl="1"/>
            <a:r>
              <a:rPr lang="en-US" dirty="0" smtClean="0"/>
              <a:t>Price-to-Book (Liquidation Value) – pioneered by B. Graham &amp; D. Dodd – bet on ROE</a:t>
            </a:r>
          </a:p>
          <a:p>
            <a:pPr lvl="1"/>
            <a:r>
              <a:rPr lang="en-US" dirty="0" smtClean="0"/>
              <a:t>Earning-to-Price (Current Value) – </a:t>
            </a:r>
            <a:r>
              <a:rPr lang="en-US" dirty="0" err="1" smtClean="0"/>
              <a:t>Basu</a:t>
            </a:r>
            <a:r>
              <a:rPr lang="en-US" dirty="0" smtClean="0"/>
              <a:t> (1977)</a:t>
            </a:r>
          </a:p>
          <a:p>
            <a:pPr lvl="1"/>
            <a:r>
              <a:rPr lang="en-US" dirty="0" smtClean="0"/>
              <a:t>Cash Flow-to-Price</a:t>
            </a:r>
          </a:p>
          <a:p>
            <a:pPr lvl="1"/>
            <a:r>
              <a:rPr lang="en-US" dirty="0" smtClean="0"/>
              <a:t>Enterprise multiple = [Common + Pref. Eq. + Debt – Cash] / Operating Income </a:t>
            </a:r>
          </a:p>
          <a:p>
            <a:r>
              <a:rPr lang="en-US" dirty="0" smtClean="0"/>
              <a:t>Explanations</a:t>
            </a:r>
          </a:p>
          <a:p>
            <a:pPr lvl="1"/>
            <a:r>
              <a:rPr lang="en-US" dirty="0" smtClean="0"/>
              <a:t>Most studies conclude that abnormal value returns are not a compensation for additional risk </a:t>
            </a:r>
          </a:p>
          <a:p>
            <a:pPr lvl="1"/>
            <a:r>
              <a:rPr lang="en-US" dirty="0" smtClean="0"/>
              <a:t>Behavioral</a:t>
            </a:r>
          </a:p>
          <a:p>
            <a:pPr lvl="2"/>
            <a:r>
              <a:rPr lang="en-US" dirty="0" smtClean="0"/>
              <a:t>investors put too much weight on past performance to project future)</a:t>
            </a:r>
          </a:p>
          <a:p>
            <a:pPr lvl="2"/>
            <a:r>
              <a:rPr lang="en-US" dirty="0" smtClean="0"/>
              <a:t>Analysts more extensively cover “hot” trending stocks</a:t>
            </a:r>
          </a:p>
          <a:p>
            <a:pPr lvl="2"/>
            <a:r>
              <a:rPr lang="en-US" dirty="0" smtClean="0"/>
              <a:t>Value tends to be concentrated in harder-to-trade, low institutional ownership stocks</a:t>
            </a:r>
          </a:p>
          <a:p>
            <a:pPr lvl="2"/>
            <a:r>
              <a:rPr lang="en-US" dirty="0" smtClean="0"/>
              <a:t>Asset Managers are herding – less reputational risk if follow consensus (agency issue)</a:t>
            </a:r>
          </a:p>
          <a:p>
            <a:r>
              <a:rPr lang="en-US" dirty="0" smtClean="0"/>
              <a:t>P/B performance (from Part 1): </a:t>
            </a:r>
            <a:endParaRPr lang="en-US" dirty="0"/>
          </a:p>
        </p:txBody>
      </p:sp>
      <p:sp>
        <p:nvSpPr>
          <p:cNvPr id="3" name="Title 3"/>
          <p:cNvSpPr txBox="1">
            <a:spLocks/>
          </p:cNvSpPr>
          <p:nvPr/>
        </p:nvSpPr>
        <p:spPr bwMode="auto">
          <a:xfrm>
            <a:off x="114300" y="0"/>
            <a:ext cx="8458200" cy="8001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dirty="0" smtClean="0"/>
              <a:t>Return Factors: Value (Cont’d)</a:t>
            </a:r>
            <a:br>
              <a:rPr lang="en-US" sz="2000" dirty="0" smtClean="0"/>
            </a:br>
            <a:endParaRPr lang="en-US" sz="2000" cap="small" dirty="0"/>
          </a:p>
        </p:txBody>
      </p:sp>
      <p:pic>
        <p:nvPicPr>
          <p:cNvPr id="4" name="Picture 3"/>
          <p:cNvPicPr>
            <a:picLocks noChangeAspect="1"/>
          </p:cNvPicPr>
          <p:nvPr/>
        </p:nvPicPr>
        <p:blipFill>
          <a:blip r:embed="rId2"/>
          <a:stretch>
            <a:fillRect/>
          </a:stretch>
        </p:blipFill>
        <p:spPr>
          <a:xfrm>
            <a:off x="914400" y="5029200"/>
            <a:ext cx="7086600" cy="1327725"/>
          </a:xfrm>
          <a:prstGeom prst="rect">
            <a:avLst/>
          </a:prstGeom>
        </p:spPr>
      </p:pic>
      <p:sp>
        <p:nvSpPr>
          <p:cNvPr id="5" name="Text Placeholder 2"/>
          <p:cNvSpPr txBox="1">
            <a:spLocks/>
          </p:cNvSpPr>
          <p:nvPr/>
        </p:nvSpPr>
        <p:spPr>
          <a:xfrm>
            <a:off x="0" y="571500"/>
            <a:ext cx="9029700" cy="4452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dirty="0" smtClean="0">
                <a:solidFill>
                  <a:srgbClr val="F2F2F2"/>
                </a:solidFill>
              </a:rPr>
              <a:t>MSCI, “FINDING VALUE”, 2015</a:t>
            </a:r>
            <a:r>
              <a:rPr lang="en-US" sz="1200" dirty="0">
                <a:solidFill>
                  <a:srgbClr val="F2F2F2"/>
                </a:solidFill>
              </a:rPr>
              <a:t>: </a:t>
            </a:r>
            <a:r>
              <a:rPr lang="en-US" sz="1100" i="1" dirty="0">
                <a:solidFill>
                  <a:schemeClr val="bg2">
                    <a:lumMod val="60000"/>
                    <a:lumOff val="40000"/>
                  </a:schemeClr>
                </a:solidFill>
              </a:rPr>
              <a:t>https://</a:t>
            </a:r>
            <a:r>
              <a:rPr lang="en-US" sz="1100" i="1" dirty="0" err="1">
                <a:solidFill>
                  <a:schemeClr val="bg2">
                    <a:lumMod val="60000"/>
                    <a:lumOff val="40000"/>
                  </a:schemeClr>
                </a:solidFill>
              </a:rPr>
              <a:t>www.msci.com</a:t>
            </a:r>
            <a:r>
              <a:rPr lang="en-US" sz="1100" i="1" dirty="0">
                <a:solidFill>
                  <a:schemeClr val="bg2">
                    <a:lumMod val="60000"/>
                    <a:lumOff val="40000"/>
                  </a:schemeClr>
                </a:solidFill>
              </a:rPr>
              <a:t>/documents/10199/67b801e5-43ef-4200-8531-540851378835 </a:t>
            </a:r>
            <a:endParaRPr lang="en-US" sz="1100" i="1" dirty="0" smtClean="0">
              <a:solidFill>
                <a:schemeClr val="bg2">
                  <a:lumMod val="60000"/>
                  <a:lumOff val="40000"/>
                </a:schemeClr>
              </a:solidFill>
            </a:endParaRPr>
          </a:p>
          <a:p>
            <a:pPr marL="228600" indent="-228600">
              <a:buAutoNum type="alphaUcPeriod"/>
            </a:pPr>
            <a:r>
              <a:rPr lang="en-US" sz="1200" dirty="0" err="1" smtClean="0">
                <a:solidFill>
                  <a:schemeClr val="bg1"/>
                </a:solidFill>
              </a:rPr>
              <a:t>Damoradan</a:t>
            </a:r>
            <a:r>
              <a:rPr lang="en-US" sz="1200" dirty="0" smtClean="0">
                <a:solidFill>
                  <a:schemeClr val="bg1"/>
                </a:solidFill>
              </a:rPr>
              <a:t>, “Survey of Valuation Approaches”, 2006 </a:t>
            </a:r>
            <a:r>
              <a:rPr lang="en-US" sz="1100" i="1" dirty="0" smtClean="0">
                <a:solidFill>
                  <a:schemeClr val="bg2">
                    <a:lumMod val="60000"/>
                    <a:lumOff val="40000"/>
                  </a:schemeClr>
                </a:solidFill>
              </a:rPr>
              <a:t>http://</a:t>
            </a:r>
            <a:r>
              <a:rPr lang="en-US" sz="1100" i="1" dirty="0" err="1" smtClean="0">
                <a:solidFill>
                  <a:schemeClr val="bg2">
                    <a:lumMod val="60000"/>
                    <a:lumOff val="40000"/>
                  </a:schemeClr>
                </a:solidFill>
              </a:rPr>
              <a:t>people.stern.nyu.edu</a:t>
            </a:r>
            <a:r>
              <a:rPr lang="en-US" sz="1100" i="1" dirty="0" smtClean="0">
                <a:solidFill>
                  <a:schemeClr val="bg2">
                    <a:lumMod val="60000"/>
                    <a:lumOff val="40000"/>
                  </a:schemeClr>
                </a:solidFill>
              </a:rPr>
              <a:t>/</a:t>
            </a:r>
            <a:r>
              <a:rPr lang="en-US" sz="1100" i="1" dirty="0" err="1" smtClean="0">
                <a:solidFill>
                  <a:schemeClr val="bg2">
                    <a:lumMod val="60000"/>
                    <a:lumOff val="40000"/>
                  </a:schemeClr>
                </a:solidFill>
              </a:rPr>
              <a:t>adamodar</a:t>
            </a:r>
            <a:r>
              <a:rPr lang="en-US" sz="1100" i="1" dirty="0" smtClean="0">
                <a:solidFill>
                  <a:schemeClr val="bg2">
                    <a:lumMod val="60000"/>
                    <a:lumOff val="40000"/>
                  </a:schemeClr>
                </a:solidFill>
              </a:rPr>
              <a:t>/</a:t>
            </a:r>
            <a:r>
              <a:rPr lang="en-US" sz="1100" i="1" dirty="0" err="1" smtClean="0">
                <a:solidFill>
                  <a:schemeClr val="bg2">
                    <a:lumMod val="60000"/>
                    <a:lumOff val="40000"/>
                  </a:schemeClr>
                </a:solidFill>
              </a:rPr>
              <a:t>pdfiles</a:t>
            </a:r>
            <a:r>
              <a:rPr lang="en-US" sz="1100" i="1" dirty="0" smtClean="0">
                <a:solidFill>
                  <a:schemeClr val="bg2">
                    <a:lumMod val="60000"/>
                    <a:lumOff val="40000"/>
                  </a:schemeClr>
                </a:solidFill>
              </a:rPr>
              <a:t>/papers/</a:t>
            </a:r>
            <a:r>
              <a:rPr lang="en-US" sz="1100" i="1" dirty="0" err="1" smtClean="0">
                <a:solidFill>
                  <a:schemeClr val="bg2">
                    <a:lumMod val="60000"/>
                    <a:lumOff val="40000"/>
                  </a:schemeClr>
                </a:solidFill>
              </a:rPr>
              <a:t>valuesurvey.pdf</a:t>
            </a:r>
            <a:r>
              <a:rPr lang="en-US" sz="1100" i="1" dirty="0" smtClean="0">
                <a:solidFill>
                  <a:schemeClr val="bg2">
                    <a:lumMod val="60000"/>
                    <a:lumOff val="40000"/>
                  </a:schemeClr>
                </a:solidFill>
              </a:rPr>
              <a:t> </a:t>
            </a:r>
          </a:p>
          <a:p>
            <a:pPr marL="0" indent="0">
              <a:buNone/>
            </a:pPr>
            <a:r>
              <a:rPr lang="en-US" sz="1200" dirty="0" smtClean="0">
                <a:solidFill>
                  <a:srgbClr val="FFFFFF"/>
                </a:solidFill>
              </a:rPr>
              <a:t>A. </a:t>
            </a:r>
            <a:r>
              <a:rPr lang="en-US" sz="1200" dirty="0" err="1" smtClean="0">
                <a:solidFill>
                  <a:srgbClr val="FFFFFF"/>
                </a:solidFill>
              </a:rPr>
              <a:t>Damoradan</a:t>
            </a:r>
            <a:r>
              <a:rPr lang="en-US" sz="1200" dirty="0">
                <a:solidFill>
                  <a:srgbClr val="FFFFFF"/>
                </a:solidFill>
              </a:rPr>
              <a:t>, </a:t>
            </a:r>
            <a:r>
              <a:rPr lang="en-US" sz="1200" dirty="0" smtClean="0">
                <a:solidFill>
                  <a:srgbClr val="FFFFFF"/>
                </a:solidFill>
              </a:rPr>
              <a:t>“Value. Investing for grown ups?”, 2012 </a:t>
            </a:r>
            <a:r>
              <a:rPr lang="en-US" sz="1100" i="1" dirty="0" smtClean="0">
                <a:solidFill>
                  <a:schemeClr val="bg2">
                    <a:lumMod val="60000"/>
                    <a:lumOff val="40000"/>
                  </a:schemeClr>
                </a:solidFill>
              </a:rPr>
              <a:t>http</a:t>
            </a:r>
            <a:r>
              <a:rPr lang="en-US" sz="1100" i="1" dirty="0">
                <a:solidFill>
                  <a:schemeClr val="bg2">
                    <a:lumMod val="60000"/>
                    <a:lumOff val="40000"/>
                  </a:schemeClr>
                </a:solidFill>
              </a:rPr>
              <a:t>://</a:t>
            </a:r>
            <a:r>
              <a:rPr lang="en-US" sz="1100" i="1" dirty="0" err="1">
                <a:solidFill>
                  <a:schemeClr val="bg2">
                    <a:lumMod val="60000"/>
                    <a:lumOff val="40000"/>
                  </a:schemeClr>
                </a:solidFill>
              </a:rPr>
              <a:t>people.stern.nyu.edu</a:t>
            </a:r>
            <a:r>
              <a:rPr lang="en-US" sz="1100" i="1" dirty="0">
                <a:solidFill>
                  <a:schemeClr val="bg2">
                    <a:lumMod val="60000"/>
                    <a:lumOff val="40000"/>
                  </a:schemeClr>
                </a:solidFill>
              </a:rPr>
              <a:t>/</a:t>
            </a:r>
            <a:r>
              <a:rPr lang="en-US" sz="1100" i="1" dirty="0" err="1">
                <a:solidFill>
                  <a:schemeClr val="bg2">
                    <a:lumMod val="60000"/>
                    <a:lumOff val="40000"/>
                  </a:schemeClr>
                </a:solidFill>
              </a:rPr>
              <a:t>adamodar</a:t>
            </a:r>
            <a:r>
              <a:rPr lang="en-US" sz="1100" i="1" dirty="0">
                <a:solidFill>
                  <a:schemeClr val="bg2">
                    <a:lumMod val="60000"/>
                    <a:lumOff val="40000"/>
                  </a:schemeClr>
                </a:solidFill>
              </a:rPr>
              <a:t>/</a:t>
            </a:r>
            <a:r>
              <a:rPr lang="en-US" sz="1100" i="1" dirty="0" err="1">
                <a:solidFill>
                  <a:schemeClr val="bg2">
                    <a:lumMod val="60000"/>
                    <a:lumOff val="40000"/>
                  </a:schemeClr>
                </a:solidFill>
              </a:rPr>
              <a:t>pdfiles</a:t>
            </a:r>
            <a:r>
              <a:rPr lang="en-US" sz="1100" i="1" dirty="0">
                <a:solidFill>
                  <a:schemeClr val="bg2">
                    <a:lumMod val="60000"/>
                    <a:lumOff val="40000"/>
                  </a:schemeClr>
                </a:solidFill>
              </a:rPr>
              <a:t>/</a:t>
            </a:r>
            <a:r>
              <a:rPr lang="en-US" sz="1100" i="1" dirty="0" err="1">
                <a:solidFill>
                  <a:schemeClr val="bg2">
                    <a:lumMod val="60000"/>
                    <a:lumOff val="40000"/>
                  </a:schemeClr>
                </a:solidFill>
              </a:rPr>
              <a:t>invphiloh</a:t>
            </a:r>
            <a:r>
              <a:rPr lang="en-US" sz="1100" i="1" dirty="0">
                <a:solidFill>
                  <a:schemeClr val="bg2">
                    <a:lumMod val="60000"/>
                    <a:lumOff val="40000"/>
                  </a:schemeClr>
                </a:solidFill>
              </a:rPr>
              <a:t>/</a:t>
            </a:r>
            <a:r>
              <a:rPr lang="en-US" sz="1100" i="1" dirty="0" err="1">
                <a:solidFill>
                  <a:schemeClr val="bg2">
                    <a:lumMod val="60000"/>
                    <a:lumOff val="40000"/>
                  </a:schemeClr>
                </a:solidFill>
              </a:rPr>
              <a:t>valinv.pdf</a:t>
            </a:r>
            <a:endParaRPr lang="en-US" sz="1100" i="1" dirty="0" smtClean="0">
              <a:solidFill>
                <a:schemeClr val="bg2">
                  <a:lumMod val="60000"/>
                  <a:lumOff val="40000"/>
                </a:schemeClr>
              </a:solidFill>
            </a:endParaRPr>
          </a:p>
          <a:p>
            <a:pPr marL="228600" indent="-228600">
              <a:buAutoNum type="alphaUcPeriod"/>
            </a:pPr>
            <a:endParaRPr lang="en-US" sz="1200" i="1" dirty="0">
              <a:solidFill>
                <a:schemeClr val="bg2">
                  <a:lumMod val="60000"/>
                  <a:lumOff val="40000"/>
                </a:schemeClr>
              </a:solidFill>
            </a:endParaRPr>
          </a:p>
        </p:txBody>
      </p:sp>
    </p:spTree>
    <p:extLst>
      <p:ext uri="{BB962C8B-B14F-4D97-AF65-F5344CB8AC3E}">
        <p14:creationId xmlns:p14="http://schemas.microsoft.com/office/powerpoint/2010/main" val="3356089832"/>
      </p:ext>
    </p:extLst>
  </p:cSld>
  <p:clrMapOvr>
    <a:masterClrMapping/>
  </p:clrMapOvr>
  <p:transition xmlns:p14="http://schemas.microsoft.com/office/powerpoint/2010/main" advTm="1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Other Factors: Current Value</a:t>
            </a:r>
            <a:r>
              <a:rPr lang="en-US" sz="2000" dirty="0"/>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pic>
        <p:nvPicPr>
          <p:cNvPr id="3" name="Picture 2"/>
          <p:cNvPicPr>
            <a:picLocks noChangeAspect="1"/>
          </p:cNvPicPr>
          <p:nvPr/>
        </p:nvPicPr>
        <p:blipFill>
          <a:blip r:embed="rId2"/>
          <a:stretch>
            <a:fillRect/>
          </a:stretch>
        </p:blipFill>
        <p:spPr>
          <a:xfrm>
            <a:off x="800100" y="5143500"/>
            <a:ext cx="6958953" cy="1358900"/>
          </a:xfrm>
          <a:prstGeom prst="rect">
            <a:avLst/>
          </a:prstGeom>
        </p:spPr>
      </p:pic>
      <p:sp>
        <p:nvSpPr>
          <p:cNvPr id="5" name="Rectangle 4"/>
          <p:cNvSpPr/>
          <p:nvPr/>
        </p:nvSpPr>
        <p:spPr>
          <a:xfrm>
            <a:off x="228600" y="1371600"/>
            <a:ext cx="8572500" cy="3554819"/>
          </a:xfrm>
          <a:prstGeom prst="rect">
            <a:avLst/>
          </a:prstGeom>
        </p:spPr>
        <p:txBody>
          <a:bodyPr wrap="square">
            <a:spAutoFit/>
          </a:bodyPr>
          <a:lstStyle/>
          <a:p>
            <a:pPr marL="285750" indent="-285750">
              <a:spcBef>
                <a:spcPts val="600"/>
              </a:spcBef>
              <a:buClr>
                <a:srgbClr val="005566"/>
              </a:buClr>
              <a:buFont typeface="Wingdings" charset="2"/>
              <a:buChar char="Ø"/>
            </a:pPr>
            <a:r>
              <a:rPr lang="en-US" sz="1800" dirty="0" smtClean="0"/>
              <a:t>P </a:t>
            </a:r>
            <a:r>
              <a:rPr lang="en-US" sz="1800" dirty="0"/>
              <a:t>/ E, P / Cash Flow Multiples</a:t>
            </a:r>
          </a:p>
          <a:p>
            <a:pPr marL="742950" lvl="1" indent="-285750">
              <a:spcBef>
                <a:spcPts val="600"/>
              </a:spcBef>
              <a:buClr>
                <a:srgbClr val="005566"/>
              </a:buClr>
              <a:buFont typeface="Wingdings" charset="2"/>
              <a:buChar char="§"/>
            </a:pPr>
            <a:r>
              <a:rPr lang="en-US" sz="1600" dirty="0" smtClean="0"/>
              <a:t>Go </a:t>
            </a:r>
            <a:r>
              <a:rPr lang="en-US" sz="1600" dirty="0"/>
              <a:t>long firms with cheapest P / E multiples</a:t>
            </a:r>
          </a:p>
          <a:p>
            <a:pPr marL="742950" lvl="1" indent="-285750">
              <a:spcBef>
                <a:spcPts val="600"/>
              </a:spcBef>
              <a:buClr>
                <a:srgbClr val="005566"/>
              </a:buClr>
              <a:buFont typeface="Wingdings" charset="2"/>
              <a:buChar char="§"/>
            </a:pPr>
            <a:r>
              <a:rPr lang="en-US" sz="1600" dirty="0" smtClean="0"/>
              <a:t>Initiate </a:t>
            </a:r>
            <a:r>
              <a:rPr lang="en-US" sz="1600" dirty="0"/>
              <a:t>short in firms with the highest P / E multiples, within the same sector</a:t>
            </a:r>
          </a:p>
          <a:p>
            <a:pPr marL="742950" lvl="1" indent="-285750">
              <a:spcBef>
                <a:spcPts val="600"/>
              </a:spcBef>
              <a:buClr>
                <a:srgbClr val="005566"/>
              </a:buClr>
              <a:buFont typeface="Wingdings" charset="2"/>
              <a:buChar char="§"/>
            </a:pPr>
            <a:r>
              <a:rPr lang="en-US" sz="1600" dirty="0" smtClean="0"/>
              <a:t>Fundamentally </a:t>
            </a:r>
            <a:r>
              <a:rPr lang="en-US" sz="1600" dirty="0"/>
              <a:t>mean reversion strategy</a:t>
            </a:r>
          </a:p>
          <a:p>
            <a:pPr marL="742950" lvl="1" indent="-285750">
              <a:spcBef>
                <a:spcPts val="600"/>
              </a:spcBef>
              <a:buClr>
                <a:srgbClr val="005566"/>
              </a:buClr>
              <a:buFont typeface="Wingdings" charset="2"/>
              <a:buChar char="§"/>
            </a:pPr>
            <a:r>
              <a:rPr lang="en-US" sz="1600" dirty="0" smtClean="0"/>
              <a:t>Not </a:t>
            </a:r>
            <a:r>
              <a:rPr lang="en-US" sz="1600" dirty="0"/>
              <a:t>applicable to all sectors: companies with lumpy earnings, or unpredictable cash flows or cash </a:t>
            </a:r>
            <a:r>
              <a:rPr lang="en-US" sz="1600" dirty="0" smtClean="0"/>
              <a:t>flows are </a:t>
            </a:r>
            <a:r>
              <a:rPr lang="en-US" sz="1600" dirty="0"/>
              <a:t>ill-defined such as banks;</a:t>
            </a:r>
          </a:p>
          <a:p>
            <a:pPr marL="285750" indent="-285750">
              <a:spcBef>
                <a:spcPts val="600"/>
              </a:spcBef>
              <a:buClr>
                <a:srgbClr val="005566"/>
              </a:buClr>
              <a:buFont typeface="Wingdings" charset="2"/>
              <a:buChar char="Ø"/>
            </a:pPr>
            <a:r>
              <a:rPr lang="en-US" sz="1800" dirty="0" smtClean="0"/>
              <a:t>Effectiveness</a:t>
            </a:r>
            <a:endParaRPr lang="en-US" sz="1800" dirty="0"/>
          </a:p>
          <a:p>
            <a:pPr marL="742950" lvl="1" indent="-285750">
              <a:spcBef>
                <a:spcPts val="600"/>
              </a:spcBef>
              <a:buClr>
                <a:srgbClr val="005566"/>
              </a:buClr>
              <a:buFont typeface="Wingdings" charset="2"/>
              <a:buChar char="§"/>
            </a:pPr>
            <a:r>
              <a:rPr lang="en-US" sz="1600" dirty="0" smtClean="0"/>
              <a:t>Annual </a:t>
            </a:r>
            <a:r>
              <a:rPr lang="en-US" sz="1600" dirty="0"/>
              <a:t>Excess Return: 5%</a:t>
            </a:r>
          </a:p>
          <a:p>
            <a:pPr marL="742950" lvl="1" indent="-285750">
              <a:spcBef>
                <a:spcPts val="600"/>
              </a:spcBef>
              <a:buClr>
                <a:srgbClr val="005566"/>
              </a:buClr>
              <a:buFont typeface="Wingdings" charset="2"/>
              <a:buChar char="§"/>
            </a:pPr>
            <a:r>
              <a:rPr lang="en-US" sz="1600" dirty="0" smtClean="0"/>
              <a:t>Tracking </a:t>
            </a:r>
            <a:r>
              <a:rPr lang="en-US" sz="1600" dirty="0"/>
              <a:t>Error: 5%</a:t>
            </a:r>
          </a:p>
          <a:p>
            <a:pPr marL="742950" lvl="1" indent="-285750">
              <a:spcBef>
                <a:spcPts val="600"/>
              </a:spcBef>
              <a:buClr>
                <a:srgbClr val="005566"/>
              </a:buClr>
              <a:buFont typeface="Wingdings" charset="2"/>
              <a:buChar char="§"/>
            </a:pPr>
            <a:r>
              <a:rPr lang="en-US" sz="1600" dirty="0" smtClean="0"/>
              <a:t>Information </a:t>
            </a:r>
            <a:r>
              <a:rPr lang="en-US" sz="1600" dirty="0"/>
              <a:t>Ratio: </a:t>
            </a:r>
            <a:r>
              <a:rPr lang="en-US" sz="1600" dirty="0" smtClean="0"/>
              <a:t>1.0</a:t>
            </a:r>
          </a:p>
          <a:p>
            <a:pPr marL="742950" lvl="1" indent="-285750">
              <a:spcBef>
                <a:spcPts val="600"/>
              </a:spcBef>
              <a:buClr>
                <a:srgbClr val="005566"/>
              </a:buClr>
              <a:buFont typeface="Wingdings" charset="2"/>
              <a:buChar char="§"/>
            </a:pPr>
            <a:r>
              <a:rPr lang="en-US" sz="1600" dirty="0" smtClean="0"/>
              <a:t>Cyclicality</a:t>
            </a:r>
            <a:r>
              <a:rPr lang="en-US" sz="1600" dirty="0"/>
              <a:t>: late expansion strategy</a:t>
            </a:r>
          </a:p>
        </p:txBody>
      </p:sp>
    </p:spTree>
    <p:extLst>
      <p:ext uri="{BB962C8B-B14F-4D97-AF65-F5344CB8AC3E}">
        <p14:creationId xmlns:p14="http://schemas.microsoft.com/office/powerpoint/2010/main" val="1504433300"/>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Other Factors: Current Value</a:t>
            </a:r>
            <a:r>
              <a:rPr lang="en-US" sz="2000" dirty="0"/>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pic>
        <p:nvPicPr>
          <p:cNvPr id="2" name="Picture 1"/>
          <p:cNvPicPr>
            <a:picLocks noChangeAspect="1"/>
          </p:cNvPicPr>
          <p:nvPr/>
        </p:nvPicPr>
        <p:blipFill>
          <a:blip r:embed="rId2"/>
          <a:stretch>
            <a:fillRect/>
          </a:stretch>
        </p:blipFill>
        <p:spPr>
          <a:xfrm>
            <a:off x="1342571" y="1313542"/>
            <a:ext cx="6286500" cy="5170742"/>
          </a:xfrm>
          <a:prstGeom prst="rect">
            <a:avLst/>
          </a:prstGeom>
        </p:spPr>
      </p:pic>
    </p:spTree>
    <p:extLst>
      <p:ext uri="{BB962C8B-B14F-4D97-AF65-F5344CB8AC3E}">
        <p14:creationId xmlns:p14="http://schemas.microsoft.com/office/powerpoint/2010/main" val="4080426817"/>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1" y="1371600"/>
            <a:ext cx="8572500" cy="4896723"/>
          </a:xfrm>
        </p:spPr>
        <p:txBody>
          <a:bodyPr/>
          <a:lstStyle/>
          <a:p>
            <a:r>
              <a:rPr lang="en-US" dirty="0" smtClean="0"/>
              <a:t>Empirically, stocks exhibit short-to-medium term (2-12mos) momentum followed by long-term reversals (3-5years)</a:t>
            </a:r>
          </a:p>
          <a:p>
            <a:pPr lvl="1"/>
            <a:r>
              <a:rPr lang="en-US" dirty="0" err="1" smtClean="0"/>
              <a:t>DeBondt</a:t>
            </a:r>
            <a:r>
              <a:rPr lang="en-US" dirty="0" smtClean="0"/>
              <a:t>, </a:t>
            </a:r>
            <a:r>
              <a:rPr lang="en-US" dirty="0" err="1" smtClean="0"/>
              <a:t>Thaler</a:t>
            </a:r>
            <a:r>
              <a:rPr lang="en-US" dirty="0" smtClean="0"/>
              <a:t> (1987) – 3y/3y, 5y/5y returns are negatively </a:t>
            </a:r>
            <a:r>
              <a:rPr lang="en-US" dirty="0" err="1" smtClean="0"/>
              <a:t>autocorrelated</a:t>
            </a:r>
            <a:endParaRPr lang="en-US" dirty="0" smtClean="0"/>
          </a:p>
          <a:p>
            <a:pPr lvl="1"/>
            <a:r>
              <a:rPr lang="en-US" dirty="0" err="1" smtClean="0"/>
              <a:t>Jegadeesh</a:t>
            </a:r>
            <a:r>
              <a:rPr lang="en-US" dirty="0" smtClean="0"/>
              <a:t>, Titman (1993) – any combination of J/</a:t>
            </a:r>
            <a:r>
              <a:rPr lang="en-US" dirty="0"/>
              <a:t>K</a:t>
            </a:r>
            <a:r>
              <a:rPr lang="en-US" dirty="0" smtClean="0"/>
              <a:t>, J,K=[2,12]</a:t>
            </a:r>
            <a:r>
              <a:rPr lang="en-US" dirty="0" err="1" smtClean="0"/>
              <a:t>mos</a:t>
            </a:r>
            <a:r>
              <a:rPr lang="en-US" dirty="0" smtClean="0"/>
              <a:t> is positively </a:t>
            </a:r>
            <a:r>
              <a:rPr lang="en-US" dirty="0" err="1" smtClean="0"/>
              <a:t>autocorrelated</a:t>
            </a:r>
            <a:endParaRPr lang="en-US" dirty="0" smtClean="0"/>
          </a:p>
          <a:p>
            <a:pPr lvl="1"/>
            <a:r>
              <a:rPr lang="en-US" dirty="0" err="1" smtClean="0"/>
              <a:t>Jegadeesh</a:t>
            </a:r>
            <a:r>
              <a:rPr lang="en-US" dirty="0" smtClean="0"/>
              <a:t>, Lehmann (1990) – weekly and monthly returns are negatively correlated.</a:t>
            </a:r>
          </a:p>
          <a:p>
            <a:pPr lvl="1"/>
            <a:r>
              <a:rPr lang="en-US" dirty="0" err="1" smtClean="0"/>
              <a:t>Fama</a:t>
            </a:r>
            <a:r>
              <a:rPr lang="en-US" dirty="0" smtClean="0"/>
              <a:t>, French (1996) – momentum is profitable on risk-adjusted basis.</a:t>
            </a:r>
          </a:p>
          <a:p>
            <a:r>
              <a:rPr lang="en-US" dirty="0" smtClean="0"/>
              <a:t>Economically significant price momentum (~1%/</a:t>
            </a:r>
            <a:r>
              <a:rPr lang="en-US" dirty="0" err="1" smtClean="0"/>
              <a:t>mos</a:t>
            </a:r>
            <a:r>
              <a:rPr lang="en-US" dirty="0" smtClean="0"/>
              <a:t>) is concentrated in top &amp; bottom </a:t>
            </a:r>
            <a:r>
              <a:rPr lang="en-US" dirty="0" err="1" smtClean="0"/>
              <a:t>deciles</a:t>
            </a:r>
            <a:r>
              <a:rPr lang="en-US" dirty="0" smtClean="0"/>
              <a:t>. The middle is relatively flat, outperformance mostly comes from longs side.</a:t>
            </a:r>
          </a:p>
          <a:p>
            <a:r>
              <a:rPr lang="en-US" dirty="0" smtClean="0"/>
              <a:t>Explanations, Improvements</a:t>
            </a:r>
          </a:p>
          <a:p>
            <a:pPr lvl="1"/>
            <a:r>
              <a:rPr lang="en-US" dirty="0" smtClean="0"/>
              <a:t>Arena, Haggard, Yan (2008) – double sort by momentum &amp; idiosyncratic volatility) = higher returns</a:t>
            </a:r>
          </a:p>
          <a:p>
            <a:pPr lvl="1"/>
            <a:r>
              <a:rPr lang="en-US" dirty="0" err="1" smtClean="0"/>
              <a:t>Vassalou</a:t>
            </a:r>
            <a:r>
              <a:rPr lang="en-US" dirty="0" smtClean="0"/>
              <a:t>, </a:t>
            </a:r>
            <a:r>
              <a:rPr lang="en-US" dirty="0" err="1" smtClean="0"/>
              <a:t>Apeddjinou</a:t>
            </a:r>
            <a:r>
              <a:rPr lang="en-US" dirty="0" smtClean="0"/>
              <a:t> (2004) - explains momentum by corporate innovation (change in gross margin, that is not explained by change in labor and capital it utilizes)</a:t>
            </a:r>
          </a:p>
          <a:p>
            <a:pPr lvl="1"/>
            <a:r>
              <a:rPr lang="en-US" dirty="0" smtClean="0"/>
              <a:t>Park (2010) – uses of 50/200 days moving averages ratio to improve </a:t>
            </a:r>
            <a:r>
              <a:rPr lang="en-US" dirty="0" err="1" smtClean="0"/>
              <a:t>Jegadeesh</a:t>
            </a:r>
            <a:r>
              <a:rPr lang="en-US" dirty="0" smtClean="0"/>
              <a:t>, Titman</a:t>
            </a:r>
          </a:p>
          <a:p>
            <a:pPr lvl="1"/>
            <a:r>
              <a:rPr lang="en-US" dirty="0" err="1" smtClean="0"/>
              <a:t>Moskowitz</a:t>
            </a:r>
            <a:r>
              <a:rPr lang="en-US" dirty="0" smtClean="0"/>
              <a:t>, </a:t>
            </a:r>
            <a:r>
              <a:rPr lang="en-US" dirty="0" err="1" smtClean="0"/>
              <a:t>Grinblatt</a:t>
            </a:r>
            <a:r>
              <a:rPr lang="en-US" dirty="0" smtClean="0"/>
              <a:t> (1999) – cross-industry momentum subsumes stock momentum.</a:t>
            </a:r>
          </a:p>
          <a:p>
            <a:pPr lvl="1"/>
            <a:r>
              <a:rPr lang="en-US" dirty="0" smtClean="0"/>
              <a:t>Number of authors conclude that a typical momentum strategy has very low capacity</a:t>
            </a:r>
          </a:p>
          <a:p>
            <a:pPr lvl="1"/>
            <a:r>
              <a:rPr lang="en-US" dirty="0" smtClean="0"/>
              <a:t>Disposition effect (sell winners, hold on losers) = under-reaction to new information</a:t>
            </a:r>
          </a:p>
          <a:p>
            <a:pPr lvl="1"/>
            <a:r>
              <a:rPr lang="en-US" dirty="0" smtClean="0"/>
              <a:t>Confirmation bias = in a medium term ignore new information if it contradicts prior belief.</a:t>
            </a:r>
          </a:p>
          <a:p>
            <a:pPr lvl="1"/>
            <a:r>
              <a:rPr lang="en-US" dirty="0" smtClean="0"/>
              <a:t>Hong, Stein (1999) “news-watchers” set the trend, “momentum traders” follow.   </a:t>
            </a:r>
            <a:endParaRPr lang="en-US" dirty="0"/>
          </a:p>
        </p:txBody>
      </p:sp>
      <p:sp>
        <p:nvSpPr>
          <p:cNvPr id="3" name="Title 3"/>
          <p:cNvSpPr txBox="1">
            <a:spLocks/>
          </p:cNvSpPr>
          <p:nvPr/>
        </p:nvSpPr>
        <p:spPr bwMode="auto">
          <a:xfrm>
            <a:off x="114300" y="0"/>
            <a:ext cx="8458200" cy="889000"/>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lvl1pPr algn="l" defTabSz="949325" rtl="0" eaLnBrk="0" fontAlgn="base" hangingPunct="0">
              <a:lnSpc>
                <a:spcPct val="90000"/>
              </a:lnSpc>
              <a:spcBef>
                <a:spcPct val="0"/>
              </a:spcBef>
              <a:spcAft>
                <a:spcPct val="0"/>
              </a:spcAft>
              <a:defRPr sz="2400" b="1">
                <a:solidFill>
                  <a:schemeClr val="bg1"/>
                </a:solidFill>
                <a:latin typeface="+mj-lt"/>
                <a:ea typeface="+mj-ea"/>
                <a:cs typeface="+mj-cs"/>
              </a:defRPr>
            </a:lvl1pPr>
            <a:lvl2pPr algn="l" defTabSz="949325" rtl="0" eaLnBrk="0" fontAlgn="base" hangingPunct="0">
              <a:lnSpc>
                <a:spcPct val="90000"/>
              </a:lnSpc>
              <a:spcBef>
                <a:spcPct val="0"/>
              </a:spcBef>
              <a:spcAft>
                <a:spcPct val="0"/>
              </a:spcAft>
              <a:defRPr sz="2400" b="1">
                <a:solidFill>
                  <a:schemeClr val="bg1"/>
                </a:solidFill>
                <a:latin typeface="Arial" charset="0"/>
              </a:defRPr>
            </a:lvl2pPr>
            <a:lvl3pPr algn="l" defTabSz="949325" rtl="0" eaLnBrk="0" fontAlgn="base" hangingPunct="0">
              <a:lnSpc>
                <a:spcPct val="90000"/>
              </a:lnSpc>
              <a:spcBef>
                <a:spcPct val="0"/>
              </a:spcBef>
              <a:spcAft>
                <a:spcPct val="0"/>
              </a:spcAft>
              <a:defRPr sz="2400" b="1">
                <a:solidFill>
                  <a:schemeClr val="bg1"/>
                </a:solidFill>
                <a:latin typeface="Arial" charset="0"/>
              </a:defRPr>
            </a:lvl3pPr>
            <a:lvl4pPr algn="l" defTabSz="949325" rtl="0" eaLnBrk="0" fontAlgn="base" hangingPunct="0">
              <a:lnSpc>
                <a:spcPct val="90000"/>
              </a:lnSpc>
              <a:spcBef>
                <a:spcPct val="0"/>
              </a:spcBef>
              <a:spcAft>
                <a:spcPct val="0"/>
              </a:spcAft>
              <a:defRPr sz="2400" b="1">
                <a:solidFill>
                  <a:schemeClr val="bg1"/>
                </a:solidFill>
                <a:latin typeface="Arial" charset="0"/>
              </a:defRPr>
            </a:lvl4pPr>
            <a:lvl5pPr algn="l" defTabSz="949325" rtl="0" eaLnBrk="0" fontAlgn="base" hangingPunct="0">
              <a:lnSpc>
                <a:spcPct val="90000"/>
              </a:lnSpc>
              <a:spcBef>
                <a:spcPct val="0"/>
              </a:spcBef>
              <a:spcAft>
                <a:spcPct val="0"/>
              </a:spcAft>
              <a:defRPr sz="2400" b="1">
                <a:solidFill>
                  <a:schemeClr val="bg1"/>
                </a:solidFill>
                <a:latin typeface="Arial" charset="0"/>
              </a:defRPr>
            </a:lvl5pPr>
            <a:lvl6pPr marL="457200" algn="l" defTabSz="949325" rtl="0" eaLnBrk="0" fontAlgn="base" hangingPunct="0">
              <a:lnSpc>
                <a:spcPct val="90000"/>
              </a:lnSpc>
              <a:spcBef>
                <a:spcPct val="0"/>
              </a:spcBef>
              <a:spcAft>
                <a:spcPct val="0"/>
              </a:spcAft>
              <a:defRPr sz="2800" b="1">
                <a:solidFill>
                  <a:schemeClr val="tx1"/>
                </a:solidFill>
                <a:latin typeface="Arial" charset="0"/>
              </a:defRPr>
            </a:lvl6pPr>
            <a:lvl7pPr marL="914400" algn="l" defTabSz="949325" rtl="0" eaLnBrk="0" fontAlgn="base" hangingPunct="0">
              <a:lnSpc>
                <a:spcPct val="90000"/>
              </a:lnSpc>
              <a:spcBef>
                <a:spcPct val="0"/>
              </a:spcBef>
              <a:spcAft>
                <a:spcPct val="0"/>
              </a:spcAft>
              <a:defRPr sz="2800" b="1">
                <a:solidFill>
                  <a:schemeClr val="tx1"/>
                </a:solidFill>
                <a:latin typeface="Arial" charset="0"/>
              </a:defRPr>
            </a:lvl7pPr>
            <a:lvl8pPr marL="1371600" algn="l" defTabSz="949325" rtl="0" eaLnBrk="0" fontAlgn="base" hangingPunct="0">
              <a:lnSpc>
                <a:spcPct val="90000"/>
              </a:lnSpc>
              <a:spcBef>
                <a:spcPct val="0"/>
              </a:spcBef>
              <a:spcAft>
                <a:spcPct val="0"/>
              </a:spcAft>
              <a:defRPr sz="2800" b="1">
                <a:solidFill>
                  <a:schemeClr val="tx1"/>
                </a:solidFill>
                <a:latin typeface="Arial" charset="0"/>
              </a:defRPr>
            </a:lvl8pPr>
            <a:lvl9pPr marL="1828800" algn="l" defTabSz="949325" rtl="0" eaLnBrk="0" fontAlgn="base" hangingPunct="0">
              <a:lnSpc>
                <a:spcPct val="90000"/>
              </a:lnSpc>
              <a:spcBef>
                <a:spcPct val="0"/>
              </a:spcBef>
              <a:spcAft>
                <a:spcPct val="0"/>
              </a:spcAft>
              <a:defRPr sz="2800" b="1">
                <a:solidFill>
                  <a:schemeClr val="tx1"/>
                </a:solidFill>
                <a:latin typeface="Arial" charset="0"/>
              </a:defRPr>
            </a:lvl9pPr>
          </a:lstStyle>
          <a:p>
            <a:pPr>
              <a:defRPr/>
            </a:pPr>
            <a:r>
              <a:rPr lang="en-US" sz="2000" dirty="0"/>
              <a:t>Other Factors: </a:t>
            </a:r>
            <a:r>
              <a:rPr lang="en-US" sz="2000" dirty="0" smtClean="0"/>
              <a:t>Momentum</a:t>
            </a:r>
            <a:endParaRPr lang="en-US" sz="2000" cap="small" dirty="0"/>
          </a:p>
        </p:txBody>
      </p:sp>
    </p:spTree>
    <p:extLst>
      <p:ext uri="{BB962C8B-B14F-4D97-AF65-F5344CB8AC3E}">
        <p14:creationId xmlns:p14="http://schemas.microsoft.com/office/powerpoint/2010/main" val="984728479"/>
      </p:ext>
    </p:extLst>
  </p:cSld>
  <p:clrMapOvr>
    <a:masterClrMapping/>
  </p:clrMapOvr>
  <p:transition xmlns:p14="http://schemas.microsoft.com/office/powerpoint/2010/main" advTm="1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title" idx="4294967295"/>
          </p:nvPr>
        </p:nvSpPr>
        <p:spPr>
          <a:xfrm>
            <a:off x="114300" y="0"/>
            <a:ext cx="8458200" cy="889000"/>
          </a:xfrm>
        </p:spPr>
        <p:txBody>
          <a:bodyPr/>
          <a:lstStyle/>
          <a:p>
            <a:pPr>
              <a:defRPr/>
            </a:pPr>
            <a:r>
              <a:rPr lang="en-US" sz="2000" dirty="0" smtClean="0"/>
              <a:t>Other Factors: Momentum</a:t>
            </a:r>
            <a:r>
              <a:rPr lang="en-US" sz="2000" dirty="0"/>
              <a:t/>
            </a:r>
            <a:br>
              <a:rPr lang="en-US" sz="2000" dirty="0"/>
            </a:br>
            <a:endParaRPr lang="en-US" sz="2000" cap="small" dirty="0"/>
          </a:p>
        </p:txBody>
      </p:sp>
      <p:sp>
        <p:nvSpPr>
          <p:cNvPr id="6" name="Title 3"/>
          <p:cNvSpPr txBox="1">
            <a:spLocks/>
          </p:cNvSpPr>
          <p:nvPr/>
        </p:nvSpPr>
        <p:spPr bwMode="auto">
          <a:xfrm>
            <a:off x="0" y="800100"/>
            <a:ext cx="9144000" cy="419100"/>
          </a:xfrm>
          <a:prstGeom prst="rect">
            <a:avLst/>
          </a:prstGeom>
          <a:noFill/>
          <a:ln w="12700">
            <a:noFill/>
            <a:miter lim="800000"/>
            <a:headEnd/>
            <a:tailEnd/>
          </a:ln>
        </p:spPr>
        <p:txBody>
          <a:bodyPr lIns="182880" tIns="0" rIns="182880" bIns="0" anchor="ctr"/>
          <a:lstStyle/>
          <a:p>
            <a:pPr defTabSz="949325" eaLnBrk="0" hangingPunct="0">
              <a:lnSpc>
                <a:spcPct val="90000"/>
              </a:lnSpc>
              <a:defRPr/>
            </a:pPr>
            <a:endParaRPr lang="en-US" sz="1400" b="1" kern="0" cap="small" dirty="0">
              <a:solidFill>
                <a:schemeClr val="bg1">
                  <a:lumMod val="85000"/>
                </a:schemeClr>
              </a:solidFill>
              <a:latin typeface="Times New Roman" pitchFamily="18" charset="0"/>
              <a:ea typeface="+mj-ea"/>
              <a:cs typeface="Times New Roman" pitchFamily="18" charset="0"/>
            </a:endParaRPr>
          </a:p>
        </p:txBody>
      </p:sp>
      <p:pic>
        <p:nvPicPr>
          <p:cNvPr id="3" name="Picture 2"/>
          <p:cNvPicPr>
            <a:picLocks noChangeAspect="1"/>
          </p:cNvPicPr>
          <p:nvPr/>
        </p:nvPicPr>
        <p:blipFill>
          <a:blip r:embed="rId2"/>
          <a:stretch>
            <a:fillRect/>
          </a:stretch>
        </p:blipFill>
        <p:spPr>
          <a:xfrm>
            <a:off x="914400" y="5317904"/>
            <a:ext cx="6972300" cy="1222111"/>
          </a:xfrm>
          <a:prstGeom prst="rect">
            <a:avLst/>
          </a:prstGeom>
        </p:spPr>
      </p:pic>
      <p:sp>
        <p:nvSpPr>
          <p:cNvPr id="4" name="Rectangle 3"/>
          <p:cNvSpPr/>
          <p:nvPr/>
        </p:nvSpPr>
        <p:spPr>
          <a:xfrm>
            <a:off x="114300" y="1371600"/>
            <a:ext cx="8915400" cy="3939540"/>
          </a:xfrm>
          <a:prstGeom prst="rect">
            <a:avLst/>
          </a:prstGeom>
        </p:spPr>
        <p:txBody>
          <a:bodyPr wrap="square">
            <a:spAutoFit/>
          </a:bodyPr>
          <a:lstStyle/>
          <a:p>
            <a:pPr marL="342900" indent="-342900">
              <a:spcBef>
                <a:spcPts val="600"/>
              </a:spcBef>
              <a:buClr>
                <a:srgbClr val="005566"/>
              </a:buClr>
              <a:buFont typeface="Wingdings" charset="2"/>
              <a:buChar char="Ø"/>
            </a:pPr>
            <a:r>
              <a:rPr lang="en-US" dirty="0"/>
              <a:t>Price Momentum, Analysts </a:t>
            </a:r>
            <a:r>
              <a:rPr lang="en-US" dirty="0" smtClean="0"/>
              <a:t>Sentiments</a:t>
            </a:r>
          </a:p>
          <a:p>
            <a:pPr marL="800100" lvl="1" indent="-342900">
              <a:spcBef>
                <a:spcPts val="600"/>
              </a:spcBef>
              <a:buClr>
                <a:srgbClr val="005566"/>
              </a:buClr>
              <a:buFont typeface="Wingdings" charset="2"/>
              <a:buChar char="§"/>
            </a:pPr>
            <a:r>
              <a:rPr lang="en-US" sz="1600" dirty="0" smtClean="0"/>
              <a:t>Price </a:t>
            </a:r>
            <a:r>
              <a:rPr lang="en-US" sz="1600" dirty="0"/>
              <a:t>Momentum: long relative winners, short relative losers</a:t>
            </a:r>
            <a:r>
              <a:rPr lang="en-US" sz="1600" dirty="0" smtClean="0"/>
              <a:t>;</a:t>
            </a:r>
          </a:p>
          <a:p>
            <a:pPr marL="800100" lvl="1" indent="-342900">
              <a:spcBef>
                <a:spcPts val="600"/>
              </a:spcBef>
              <a:buClr>
                <a:srgbClr val="005566"/>
              </a:buClr>
              <a:buFont typeface="Wingdings" charset="2"/>
              <a:buChar char="§"/>
            </a:pPr>
            <a:r>
              <a:rPr lang="en-US" sz="1600" dirty="0" smtClean="0"/>
              <a:t>Earnings Surprise Momentum: </a:t>
            </a:r>
            <a:r>
              <a:rPr lang="en-US" sz="1600" dirty="0"/>
              <a:t>long relative winners, short relative losers</a:t>
            </a:r>
          </a:p>
          <a:p>
            <a:pPr marL="800100" lvl="1" indent="-342900">
              <a:spcBef>
                <a:spcPts val="600"/>
              </a:spcBef>
              <a:buClr>
                <a:srgbClr val="005566"/>
              </a:buClr>
              <a:buFont typeface="Wingdings" charset="2"/>
              <a:buChar char="§"/>
            </a:pPr>
            <a:r>
              <a:rPr lang="en-US" sz="1600" dirty="0" smtClean="0"/>
              <a:t>Sentiments</a:t>
            </a:r>
            <a:r>
              <a:rPr lang="en-US" sz="1600" dirty="0"/>
              <a:t>: long analyst upgrades, short analyst downgrades;</a:t>
            </a:r>
          </a:p>
          <a:p>
            <a:pPr marL="800100" lvl="1" indent="-342900">
              <a:spcBef>
                <a:spcPts val="600"/>
              </a:spcBef>
              <a:buClr>
                <a:srgbClr val="005566"/>
              </a:buClr>
              <a:buFont typeface="Wingdings" charset="2"/>
              <a:buChar char="§"/>
            </a:pPr>
            <a:r>
              <a:rPr lang="en-US" sz="1600" dirty="0" smtClean="0"/>
              <a:t>Significant </a:t>
            </a:r>
            <a:r>
              <a:rPr lang="en-US" sz="1600" dirty="0"/>
              <a:t>drawdown risk around turning point;</a:t>
            </a:r>
          </a:p>
          <a:p>
            <a:pPr marL="800100" lvl="1" indent="-342900">
              <a:spcBef>
                <a:spcPts val="600"/>
              </a:spcBef>
              <a:buClr>
                <a:srgbClr val="005566"/>
              </a:buClr>
              <a:buFont typeface="Wingdings" charset="2"/>
              <a:buChar char="§"/>
            </a:pPr>
            <a:r>
              <a:rPr lang="en-US" sz="1600" dirty="0" smtClean="0"/>
              <a:t>Not </a:t>
            </a:r>
            <a:r>
              <a:rPr lang="en-US" sz="1600" dirty="0"/>
              <a:t>applicable to all sectors: mature industries such as food products are inherently valuation driven;</a:t>
            </a:r>
          </a:p>
          <a:p>
            <a:pPr marL="342900" indent="-342900">
              <a:spcBef>
                <a:spcPts val="600"/>
              </a:spcBef>
              <a:buClr>
                <a:srgbClr val="005566"/>
              </a:buClr>
              <a:buFont typeface="Wingdings" charset="2"/>
              <a:buChar char="Ø"/>
            </a:pPr>
            <a:r>
              <a:rPr lang="en-US" dirty="0" smtClean="0"/>
              <a:t>Effectiveness</a:t>
            </a:r>
            <a:endParaRPr lang="en-US" dirty="0"/>
          </a:p>
          <a:p>
            <a:pPr marL="800100" lvl="1" indent="-342900">
              <a:spcBef>
                <a:spcPts val="600"/>
              </a:spcBef>
              <a:buClr>
                <a:srgbClr val="005566"/>
              </a:buClr>
              <a:buFont typeface="Wingdings" charset="2"/>
              <a:buChar char="§"/>
            </a:pPr>
            <a:r>
              <a:rPr lang="en-US" sz="1600" dirty="0" smtClean="0"/>
              <a:t>Annual </a:t>
            </a:r>
            <a:r>
              <a:rPr lang="en-US" sz="1600" dirty="0"/>
              <a:t>Excess Return: 5.3%</a:t>
            </a:r>
          </a:p>
          <a:p>
            <a:pPr marL="800100" lvl="1" indent="-342900">
              <a:spcBef>
                <a:spcPts val="600"/>
              </a:spcBef>
              <a:buClr>
                <a:srgbClr val="005566"/>
              </a:buClr>
              <a:buFont typeface="Wingdings" charset="2"/>
              <a:buChar char="§"/>
            </a:pPr>
            <a:r>
              <a:rPr lang="en-US" sz="1600" dirty="0" smtClean="0"/>
              <a:t>Tracking </a:t>
            </a:r>
            <a:r>
              <a:rPr lang="en-US" sz="1600" dirty="0"/>
              <a:t>Error: 5.8%</a:t>
            </a:r>
          </a:p>
          <a:p>
            <a:pPr marL="800100" lvl="1" indent="-342900">
              <a:spcBef>
                <a:spcPts val="600"/>
              </a:spcBef>
              <a:buClr>
                <a:srgbClr val="005566"/>
              </a:buClr>
              <a:buFont typeface="Wingdings" charset="2"/>
              <a:buChar char="§"/>
            </a:pPr>
            <a:r>
              <a:rPr lang="en-US" sz="1600" dirty="0" smtClean="0"/>
              <a:t>Information </a:t>
            </a:r>
            <a:r>
              <a:rPr lang="en-US" sz="1600" dirty="0"/>
              <a:t>Ratio: 0.9</a:t>
            </a:r>
          </a:p>
          <a:p>
            <a:pPr marL="800100" lvl="1" indent="-342900">
              <a:spcBef>
                <a:spcPts val="600"/>
              </a:spcBef>
              <a:buClr>
                <a:srgbClr val="005566"/>
              </a:buClr>
              <a:buFont typeface="Wingdings" charset="2"/>
              <a:buChar char="§"/>
            </a:pPr>
            <a:r>
              <a:rPr lang="en-US" sz="1600" dirty="0" smtClean="0"/>
              <a:t>Cyclicality</a:t>
            </a:r>
            <a:r>
              <a:rPr lang="en-US" sz="1600" dirty="0"/>
              <a:t>: works well during recession</a:t>
            </a:r>
          </a:p>
        </p:txBody>
      </p:sp>
    </p:spTree>
    <p:extLst>
      <p:ext uri="{BB962C8B-B14F-4D97-AF65-F5344CB8AC3E}">
        <p14:creationId xmlns:p14="http://schemas.microsoft.com/office/powerpoint/2010/main" val="3922848530"/>
      </p:ext>
    </p:extLst>
  </p:cSld>
  <p:clrMapOvr>
    <a:masterClrMapping/>
  </p:clrMapOvr>
  <p:transition xmlns:p14="http://schemas.microsoft.com/office/powerpoint/2010/main" advTm="15000"/>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Selected"/>
</p:tagLst>
</file>

<file path=ppt/theme/theme1.xml><?xml version="1.0" encoding="utf-8"?>
<a:theme xmlns:a="http://schemas.openxmlformats.org/drawingml/2006/main" name="1_Slide Master--Electronic">
  <a:themeElements>
    <a:clrScheme name="Slide Master--Screen  2">
      <a:dk1>
        <a:srgbClr val="000000"/>
      </a:dk1>
      <a:lt1>
        <a:srgbClr val="FFFFFF"/>
      </a:lt1>
      <a:dk2>
        <a:srgbClr val="A7A9AC"/>
      </a:dk2>
      <a:lt2>
        <a:srgbClr val="D95C05"/>
      </a:lt2>
      <a:accent1>
        <a:srgbClr val="8C0031"/>
      </a:accent1>
      <a:accent2>
        <a:srgbClr val="005480"/>
      </a:accent2>
      <a:accent3>
        <a:srgbClr val="FFFFFF"/>
      </a:accent3>
      <a:accent4>
        <a:srgbClr val="000000"/>
      </a:accent4>
      <a:accent5>
        <a:srgbClr val="C5AAAD"/>
      </a:accent5>
      <a:accent6>
        <a:srgbClr val="004B73"/>
      </a:accent6>
      <a:hlink>
        <a:srgbClr val="4A62A8"/>
      </a:hlink>
      <a:folHlink>
        <a:srgbClr val="2F523D"/>
      </a:folHlink>
    </a:clrScheme>
    <a:fontScheme name="Slide Master--Screen ">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dirty="0"/>
        </a:defPPr>
      </a:lstStyle>
    </a:txDef>
  </a:objectDefaults>
  <a:extraClrSchemeLst>
    <a:extraClrScheme>
      <a:clrScheme name="Slide Master--Screen  1">
        <a:dk1>
          <a:srgbClr val="EFBF0D"/>
        </a:dk1>
        <a:lt1>
          <a:srgbClr val="FFFFFF"/>
        </a:lt1>
        <a:dk2>
          <a:srgbClr val="000000"/>
        </a:dk2>
        <a:lt2>
          <a:srgbClr val="969696"/>
        </a:lt2>
        <a:accent1>
          <a:srgbClr val="C41245"/>
        </a:accent1>
        <a:accent2>
          <a:srgbClr val="5275CC"/>
        </a:accent2>
        <a:accent3>
          <a:srgbClr val="AAAAAA"/>
        </a:accent3>
        <a:accent4>
          <a:srgbClr val="DADADA"/>
        </a:accent4>
        <a:accent5>
          <a:srgbClr val="DEAAB0"/>
        </a:accent5>
        <a:accent6>
          <a:srgbClr val="4969B9"/>
        </a:accent6>
        <a:hlink>
          <a:srgbClr val="68B1DA"/>
        </a:hlink>
        <a:folHlink>
          <a:srgbClr val="5FBC02"/>
        </a:folHlink>
      </a:clrScheme>
      <a:clrMap bg1="dk2" tx1="lt1" bg2="dk1" tx2="lt2" accent1="accent1" accent2="accent2" accent3="accent3" accent4="accent4" accent5="accent5" accent6="accent6" hlink="hlink" folHlink="folHlink"/>
    </a:extraClrScheme>
    <a:extraClrScheme>
      <a:clrScheme name="Slide Master--Screen  2">
        <a:dk1>
          <a:srgbClr val="000000"/>
        </a:dk1>
        <a:lt1>
          <a:srgbClr val="FFFFFF"/>
        </a:lt1>
        <a:dk2>
          <a:srgbClr val="A7A9AC"/>
        </a:dk2>
        <a:lt2>
          <a:srgbClr val="D95C05"/>
        </a:lt2>
        <a:accent1>
          <a:srgbClr val="8C0031"/>
        </a:accent1>
        <a:accent2>
          <a:srgbClr val="005480"/>
        </a:accent2>
        <a:accent3>
          <a:srgbClr val="FFFFFF"/>
        </a:accent3>
        <a:accent4>
          <a:srgbClr val="000000"/>
        </a:accent4>
        <a:accent5>
          <a:srgbClr val="C5AAAD"/>
        </a:accent5>
        <a:accent6>
          <a:srgbClr val="004B73"/>
        </a:accent6>
        <a:hlink>
          <a:srgbClr val="4A62A8"/>
        </a:hlink>
        <a:folHlink>
          <a:srgbClr val="2F523D"/>
        </a:folHlink>
      </a:clrScheme>
      <a:clrMap bg1="lt1" tx1="dk1" bg2="lt2" tx2="dk2" accent1="accent1" accent2="accent2" accent3="accent3" accent4="accent4" accent5="accent5" accent6="accent6" hlink="hlink" folHlink="folHlink"/>
    </a:extraClrScheme>
    <a:extraClrScheme>
      <a:clrScheme name="Slide Master--Screen  3">
        <a:dk1>
          <a:srgbClr val="9F7F09"/>
        </a:dk1>
        <a:lt1>
          <a:srgbClr val="FFFFFF"/>
        </a:lt1>
        <a:dk2>
          <a:srgbClr val="000000"/>
        </a:dk2>
        <a:lt2>
          <a:srgbClr val="969696"/>
        </a:lt2>
        <a:accent1>
          <a:srgbClr val="C41245"/>
        </a:accent1>
        <a:accent2>
          <a:srgbClr val="5275CC"/>
        </a:accent2>
        <a:accent3>
          <a:srgbClr val="AAAAAA"/>
        </a:accent3>
        <a:accent4>
          <a:srgbClr val="DADADA"/>
        </a:accent4>
        <a:accent5>
          <a:srgbClr val="DEAAB0"/>
        </a:accent5>
        <a:accent6>
          <a:srgbClr val="4969B9"/>
        </a:accent6>
        <a:hlink>
          <a:srgbClr val="68B1DA"/>
        </a:hlink>
        <a:folHlink>
          <a:srgbClr val="5FBC02"/>
        </a:folHlink>
      </a:clrScheme>
      <a:clrMap bg1="dk2" tx1="lt1" bg2="dk1" tx2="lt2" accent1="accent1" accent2="accent2" accent3="accent3" accent4="accent4" accent5="accent5" accent6="accent6" hlink="hlink" folHlink="folHlink"/>
    </a:extraClrScheme>
    <a:extraClrScheme>
      <a:clrScheme name="Slide Master--Screen  4">
        <a:dk1>
          <a:srgbClr val="9F7F09"/>
        </a:dk1>
        <a:lt1>
          <a:srgbClr val="FFFFFF"/>
        </a:lt1>
        <a:dk2>
          <a:srgbClr val="000000"/>
        </a:dk2>
        <a:lt2>
          <a:srgbClr val="786006"/>
        </a:lt2>
        <a:accent1>
          <a:srgbClr val="E4B60C"/>
        </a:accent1>
        <a:accent2>
          <a:srgbClr val="5275CC"/>
        </a:accent2>
        <a:accent3>
          <a:srgbClr val="AAAAAA"/>
        </a:accent3>
        <a:accent4>
          <a:srgbClr val="DADADA"/>
        </a:accent4>
        <a:accent5>
          <a:srgbClr val="EFD7AA"/>
        </a:accent5>
        <a:accent6>
          <a:srgbClr val="4969B9"/>
        </a:accent6>
        <a:hlink>
          <a:srgbClr val="68B1DA"/>
        </a:hlink>
        <a:folHlink>
          <a:srgbClr val="5FBC02"/>
        </a:folHlink>
      </a:clrScheme>
      <a:clrMap bg1="dk2" tx1="lt1" bg2="dk1" tx2="lt2" accent1="accent1" accent2="accent2" accent3="accent3" accent4="accent4" accent5="accent5" accent6="accent6" hlink="hlink" folHlink="folHlink"/>
    </a:extraClrScheme>
    <a:extraClrScheme>
      <a:clrScheme name="Slide Master--Screen  5">
        <a:dk1>
          <a:srgbClr val="9F7F09"/>
        </a:dk1>
        <a:lt1>
          <a:srgbClr val="FFFFFF"/>
        </a:lt1>
        <a:dk2>
          <a:srgbClr val="000000"/>
        </a:dk2>
        <a:lt2>
          <a:srgbClr val="786006"/>
        </a:lt2>
        <a:accent1>
          <a:srgbClr val="E4B60C"/>
        </a:accent1>
        <a:accent2>
          <a:srgbClr val="E7CA51"/>
        </a:accent2>
        <a:accent3>
          <a:srgbClr val="AAAAAA"/>
        </a:accent3>
        <a:accent4>
          <a:srgbClr val="DADADA"/>
        </a:accent4>
        <a:accent5>
          <a:srgbClr val="EFD7AA"/>
        </a:accent5>
        <a:accent6>
          <a:srgbClr val="D1B749"/>
        </a:accent6>
        <a:hlink>
          <a:srgbClr val="68B1DA"/>
        </a:hlink>
        <a:folHlink>
          <a:srgbClr val="5FBC02"/>
        </a:folHlink>
      </a:clrScheme>
      <a:clrMap bg1="dk2" tx1="lt1" bg2="dk1" tx2="lt2" accent1="accent1" accent2="accent2" accent3="accent3" accent4="accent4" accent5="accent5" accent6="accent6" hlink="hlink" folHlink="folHlink"/>
    </a:extraClrScheme>
    <a:extraClrScheme>
      <a:clrScheme name="Slide Master--Screen  6">
        <a:dk1>
          <a:srgbClr val="9F7F09"/>
        </a:dk1>
        <a:lt1>
          <a:srgbClr val="FFFFFF"/>
        </a:lt1>
        <a:dk2>
          <a:srgbClr val="000000"/>
        </a:dk2>
        <a:lt2>
          <a:srgbClr val="695405"/>
        </a:lt2>
        <a:accent1>
          <a:srgbClr val="E4B60C"/>
        </a:accent1>
        <a:accent2>
          <a:srgbClr val="E7CA51"/>
        </a:accent2>
        <a:accent3>
          <a:srgbClr val="AAAAAA"/>
        </a:accent3>
        <a:accent4>
          <a:srgbClr val="DADADA"/>
        </a:accent4>
        <a:accent5>
          <a:srgbClr val="EFD7AA"/>
        </a:accent5>
        <a:accent6>
          <a:srgbClr val="D1B749"/>
        </a:accent6>
        <a:hlink>
          <a:srgbClr val="68B1DA"/>
        </a:hlink>
        <a:folHlink>
          <a:srgbClr val="5FBC02"/>
        </a:folHlink>
      </a:clrScheme>
      <a:clrMap bg1="dk2" tx1="lt1" bg2="dk1" tx2="lt2" accent1="accent1" accent2="accent2" accent3="accent3" accent4="accent4" accent5="accent5" accent6="accent6" hlink="hlink" folHlink="folHlink"/>
    </a:extraClrScheme>
    <a:extraClrScheme>
      <a:clrScheme name="Slide Master--Screen  7">
        <a:dk1>
          <a:srgbClr val="AC890A"/>
        </a:dk1>
        <a:lt1>
          <a:srgbClr val="FFFFFF"/>
        </a:lt1>
        <a:dk2>
          <a:srgbClr val="000000"/>
        </a:dk2>
        <a:lt2>
          <a:srgbClr val="695405"/>
        </a:lt2>
        <a:accent1>
          <a:srgbClr val="E4B60C"/>
        </a:accent1>
        <a:accent2>
          <a:srgbClr val="E7CA51"/>
        </a:accent2>
        <a:accent3>
          <a:srgbClr val="AAAAAA"/>
        </a:accent3>
        <a:accent4>
          <a:srgbClr val="DADADA"/>
        </a:accent4>
        <a:accent5>
          <a:srgbClr val="EFD7AA"/>
        </a:accent5>
        <a:accent6>
          <a:srgbClr val="D1B749"/>
        </a:accent6>
        <a:hlink>
          <a:srgbClr val="68B1DA"/>
        </a:hlink>
        <a:folHlink>
          <a:srgbClr val="5FBC02"/>
        </a:folHlink>
      </a:clrScheme>
      <a:clrMap bg1="dk2" tx1="lt1" bg2="dk1" tx2="lt2" accent1="accent1" accent2="accent2" accent3="accent3" accent4="accent4" accent5="accent5" accent6="accent6" hlink="hlink" folHlink="folHlink"/>
    </a:extraClrScheme>
    <a:extraClrScheme>
      <a:clrScheme name="Slide Master--Screen  8">
        <a:dk1>
          <a:srgbClr val="AC890A"/>
        </a:dk1>
        <a:lt1>
          <a:srgbClr val="FFFFFF"/>
        </a:lt1>
        <a:dk2>
          <a:srgbClr val="000000"/>
        </a:dk2>
        <a:lt2>
          <a:srgbClr val="846906"/>
        </a:lt2>
        <a:accent1>
          <a:srgbClr val="E4B60C"/>
        </a:accent1>
        <a:accent2>
          <a:srgbClr val="E7CA51"/>
        </a:accent2>
        <a:accent3>
          <a:srgbClr val="AAAAAA"/>
        </a:accent3>
        <a:accent4>
          <a:srgbClr val="DADADA"/>
        </a:accent4>
        <a:accent5>
          <a:srgbClr val="EFD7AA"/>
        </a:accent5>
        <a:accent6>
          <a:srgbClr val="D1B749"/>
        </a:accent6>
        <a:hlink>
          <a:srgbClr val="68B1DA"/>
        </a:hlink>
        <a:folHlink>
          <a:srgbClr val="5FBC02"/>
        </a:folHlink>
      </a:clrScheme>
      <a:clrMap bg1="dk2" tx1="lt1" bg2="dk1" tx2="lt2" accent1="accent1" accent2="accent2" accent3="accent3" accent4="accent4" accent5="accent5" accent6="accent6" hlink="hlink" folHlink="folHlink"/>
    </a:extraClrScheme>
    <a:extraClrScheme>
      <a:clrScheme name="Slide Master--Screen  9">
        <a:dk1>
          <a:srgbClr val="CAA10C"/>
        </a:dk1>
        <a:lt1>
          <a:srgbClr val="FFFFFF"/>
        </a:lt1>
        <a:dk2>
          <a:srgbClr val="000000"/>
        </a:dk2>
        <a:lt2>
          <a:srgbClr val="846906"/>
        </a:lt2>
        <a:accent1>
          <a:srgbClr val="E4B60C"/>
        </a:accent1>
        <a:accent2>
          <a:srgbClr val="EAD064"/>
        </a:accent2>
        <a:accent3>
          <a:srgbClr val="AAAAAA"/>
        </a:accent3>
        <a:accent4>
          <a:srgbClr val="DADADA"/>
        </a:accent4>
        <a:accent5>
          <a:srgbClr val="EFD7AA"/>
        </a:accent5>
        <a:accent6>
          <a:srgbClr val="D4BC5A"/>
        </a:accent6>
        <a:hlink>
          <a:srgbClr val="68B1DA"/>
        </a:hlink>
        <a:folHlink>
          <a:srgbClr val="5FBC0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AC_mar2012</Template>
  <TotalTime>51258</TotalTime>
  <Words>4627</Words>
  <Application>Microsoft Macintosh PowerPoint</Application>
  <PresentationFormat>On-screen Show (4:3)</PresentationFormat>
  <Paragraphs>568</Paragraphs>
  <Slides>38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1_Slide Master--Electronic</vt:lpstr>
      <vt:lpstr>Microsoft Equation</vt:lpstr>
      <vt:lpstr>ALGORITHMIC TRADING. MTH9894</vt:lpstr>
      <vt:lpstr>PowerPoint Presentation</vt:lpstr>
      <vt:lpstr>PowerPoint Presentation</vt:lpstr>
      <vt:lpstr>PowerPoint Presentation</vt:lpstr>
      <vt:lpstr>PowerPoint Presentation</vt:lpstr>
      <vt:lpstr>Other Factors: Current Value </vt:lpstr>
      <vt:lpstr>Other Factors: Current Value </vt:lpstr>
      <vt:lpstr>PowerPoint Presentation</vt:lpstr>
      <vt:lpstr>Other Factors: Momentum </vt:lpstr>
      <vt:lpstr>Other Factors: Momentum </vt:lpstr>
      <vt:lpstr>PowerPoint Presentation</vt:lpstr>
      <vt:lpstr>Other Factors: Profitability </vt:lpstr>
      <vt:lpstr>Other Factors: Profitability </vt:lpstr>
      <vt:lpstr>Other Factors: Quality </vt:lpstr>
      <vt:lpstr>PowerPoint Presentation</vt:lpstr>
      <vt:lpstr>Other Factors: Quality </vt:lpstr>
      <vt:lpstr>Other Factors: Capital Use </vt:lpstr>
      <vt:lpstr>Other Factors: Capital Use </vt:lpstr>
      <vt:lpstr>PowerPoint Presentation</vt:lpstr>
      <vt:lpstr>PowerPoint Presentation</vt:lpstr>
      <vt:lpstr>PowerPoint Presentation</vt:lpstr>
      <vt:lpstr>PowerPoint Presentation</vt:lpstr>
      <vt:lpstr>PowerPoint Presentation</vt:lpstr>
      <vt:lpstr>PowerPoint Presentation</vt:lpstr>
      <vt:lpstr>How To Assess Factors </vt:lpstr>
      <vt:lpstr>PowerPoint Presentation</vt:lpstr>
      <vt:lpstr>Time Horizon – Another Form of Diversification </vt:lpstr>
      <vt:lpstr>Combining Strategies</vt:lpstr>
      <vt:lpstr>Combining Strategies</vt:lpstr>
      <vt:lpstr>Portfolio Construction</vt:lpstr>
      <vt:lpstr>Performance Attributions – Risk Analysis   </vt:lpstr>
      <vt:lpstr>Performance Attributions – Factor Attributions  </vt:lpstr>
      <vt:lpstr>PowerPoint Presentation</vt:lpstr>
      <vt:lpstr>PowerPoint Presentation</vt:lpstr>
      <vt:lpstr>Course Projects: Literature</vt:lpstr>
      <vt:lpstr>PowerPoint Presentation</vt:lpstr>
      <vt:lpstr>PowerPoint Presentation</vt:lpstr>
      <vt:lpstr>PowerPoint Presentation</vt:lpstr>
    </vt:vector>
  </TitlesOfParts>
  <Company>AllianceBernstein 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Trading Update</dc:title>
  <dc:creator>Liles, Dave A</dc:creator>
  <cp:lastModifiedBy>Office 2004 Test Drive User</cp:lastModifiedBy>
  <cp:revision>2035</cp:revision>
  <cp:lastPrinted>2015-03-29T15:11:45Z</cp:lastPrinted>
  <dcterms:created xsi:type="dcterms:W3CDTF">2012-03-14T20:46:15Z</dcterms:created>
  <dcterms:modified xsi:type="dcterms:W3CDTF">2016-04-20T13:14:03Z</dcterms:modified>
</cp:coreProperties>
</file>