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Risk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Market Risk </a:t>
            </a:r>
          </a:p>
          <a:p>
            <a:r>
              <a:rPr lang="en-IN" dirty="0" smtClean="0"/>
              <a:t>Liquidity Risk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3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Stocks, Bonds and Options in our Portfolio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68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50" dirty="0" smtClean="0"/>
              <a:t>		Apple				Microsoft</a:t>
            </a:r>
          </a:p>
          <a:p>
            <a:pPr marL="0" indent="0">
              <a:buNone/>
            </a:pPr>
            <a:r>
              <a:rPr lang="en-IN" sz="1850" dirty="0" smtClean="0"/>
              <a:t>American Airlines</a:t>
            </a:r>
          </a:p>
          <a:p>
            <a:pPr marL="0" indent="0">
              <a:buNone/>
            </a:pPr>
            <a:r>
              <a:rPr lang="en-IN" sz="1850" dirty="0" smtClean="0"/>
              <a:t>			Visa					Amazon</a:t>
            </a:r>
          </a:p>
          <a:p>
            <a:pPr marL="0" indent="0">
              <a:buNone/>
            </a:pPr>
            <a:r>
              <a:rPr lang="en-IN" sz="1850" dirty="0" smtClean="0"/>
              <a:t>	Citi Group</a:t>
            </a:r>
          </a:p>
          <a:p>
            <a:pPr marL="0" indent="0">
              <a:buNone/>
            </a:pPr>
            <a:r>
              <a:rPr lang="en-IN" sz="1850" dirty="0" smtClean="0"/>
              <a:t>						General Electric</a:t>
            </a:r>
          </a:p>
          <a:p>
            <a:pPr marL="0" indent="0">
              <a:buNone/>
            </a:pPr>
            <a:r>
              <a:rPr lang="en-IN" sz="1850" dirty="0" smtClean="0"/>
              <a:t>				GOOGLE</a:t>
            </a:r>
          </a:p>
          <a:p>
            <a:pPr marL="0" indent="0">
              <a:buNone/>
            </a:pPr>
            <a:r>
              <a:rPr lang="en-IN" sz="1850" dirty="0" smtClean="0"/>
              <a:t>STRIPS		Honda Motors</a:t>
            </a:r>
          </a:p>
          <a:p>
            <a:pPr marL="0" indent="0">
              <a:buNone/>
            </a:pPr>
            <a:r>
              <a:rPr lang="en-IN" sz="1850" dirty="0" smtClean="0"/>
              <a:t>						HSBC</a:t>
            </a:r>
          </a:p>
          <a:p>
            <a:pPr marL="0" indent="0">
              <a:buNone/>
            </a:pPr>
            <a:r>
              <a:rPr lang="en-IN" sz="1850" dirty="0" smtClean="0"/>
              <a:t>			JPMorgan</a:t>
            </a:r>
          </a:p>
          <a:p>
            <a:pPr marL="0" indent="0">
              <a:buNone/>
            </a:pPr>
            <a:r>
              <a:rPr lang="en-IN" sz="1850" dirty="0" smtClean="0"/>
              <a:t>	Coca Cola</a:t>
            </a:r>
          </a:p>
          <a:p>
            <a:pPr marL="0" indent="0">
              <a:buNone/>
            </a:pPr>
            <a:r>
              <a:rPr lang="en-IN" sz="1850" dirty="0" smtClean="0"/>
              <a:t>					Morgan Stanley</a:t>
            </a:r>
          </a:p>
          <a:p>
            <a:pPr marL="0" indent="0">
              <a:buNone/>
            </a:pPr>
            <a:r>
              <a:rPr lang="en-IN" sz="1850" dirty="0" err="1" smtClean="0"/>
              <a:t>WellsFargo</a:t>
            </a:r>
            <a:r>
              <a:rPr lang="en-IN" sz="1850" dirty="0" smtClean="0"/>
              <a:t>						Royal Bank of Canada				</a:t>
            </a:r>
          </a:p>
          <a:p>
            <a:endParaRPr lang="en-IN" sz="1850" dirty="0" smtClean="0"/>
          </a:p>
          <a:p>
            <a:endParaRPr lang="en-IN" sz="1850" dirty="0" smtClean="0"/>
          </a:p>
        </p:txBody>
      </p:sp>
    </p:spTree>
    <p:extLst>
      <p:ext uri="{BB962C8B-B14F-4D97-AF65-F5344CB8AC3E}">
        <p14:creationId xmlns:p14="http://schemas.microsoft.com/office/powerpoint/2010/main" val="772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Risk Metrics	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Value at Risk (</a:t>
                </a:r>
                <a:r>
                  <a:rPr lang="en-IN" dirty="0" err="1" smtClean="0"/>
                  <a:t>VaR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pPr marL="0" indent="0" algn="just">
                  <a:buNone/>
                </a:pPr>
                <a:r>
                  <a:rPr lang="en-IN" dirty="0" smtClean="0"/>
                  <a:t>The value at risk of our portfolio at confidence level alpha (0,1) is </a:t>
                </a:r>
                <a:r>
                  <a:rPr lang="en-IN" dirty="0"/>
                  <a:t>smallest value </a:t>
                </a:r>
                <a:r>
                  <a:rPr lang="en-IN" i="1" dirty="0"/>
                  <a:t>‘l’</a:t>
                </a:r>
                <a:r>
                  <a:rPr lang="en-IN" dirty="0"/>
                  <a:t> such that probability of loss exceeding L is </a:t>
                </a:r>
                <a:r>
                  <a:rPr lang="en-IN" dirty="0" smtClean="0"/>
                  <a:t>(1-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𝑉𝑎𝑅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:r>
                  <a:rPr lang="en-IN" dirty="0" err="1" smtClean="0"/>
                  <a:t>inf</a:t>
                </a:r>
                <a:r>
                  <a:rPr lang="en-IN" dirty="0" smtClean="0"/>
                  <a:t>{ 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 smtClean="0"/>
                  <a:t> R : P(L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dirty="0" smtClean="0"/>
                  <a:t>l) = 1 -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}</a:t>
                </a:r>
              </a:p>
              <a:p>
                <a:pPr marL="0" indent="0" algn="ctr">
                  <a:buNone/>
                </a:pPr>
                <a:endParaRPr lang="en-IN" dirty="0" smtClean="0"/>
              </a:p>
              <a:p>
                <a:r>
                  <a:rPr lang="en-IN" dirty="0" smtClean="0"/>
                  <a:t>Expected Shortfall (</a:t>
                </a:r>
                <a:r>
                  <a:rPr lang="en-IN" dirty="0" err="1" smtClean="0"/>
                  <a:t>CVaR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): </a:t>
                </a:r>
              </a:p>
              <a:p>
                <a:pPr marL="0" indent="0">
                  <a:buNone/>
                </a:pPr>
                <a:r>
                  <a:rPr lang="en-IN" dirty="0" smtClean="0"/>
                  <a:t>Expected shortfall is conditional value-at-risk </a:t>
                </a:r>
                <a:r>
                  <a:rPr lang="en-IN" dirty="0" err="1" smtClean="0"/>
                  <a:t>i.e</a:t>
                </a:r>
                <a:r>
                  <a:rPr lang="en-IN" dirty="0" smtClean="0"/>
                  <a:t> value at risk normalized for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 values between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 and 1.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endParaRPr lang="en-I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𝑉𝑎𝑅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IN" i="1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IN" dirty="0" smtClean="0"/>
                  <a:t>u</a:t>
                </a:r>
              </a:p>
              <a:p>
                <a:pPr marL="0" indent="0">
                  <a:buNone/>
                </a:pPr>
                <a:r>
                  <a:rPr lang="en-IN" dirty="0" smtClean="0"/>
                  <a:t> </a:t>
                </a:r>
                <a:endParaRPr lang="en-IN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8" t="-3384" r="-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9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Unconditional Risk Management </a:t>
            </a:r>
            <a:br>
              <a:rPr lang="en-IN" dirty="0" smtClean="0"/>
            </a:br>
            <a:r>
              <a:rPr lang="en-IN" dirty="0" smtClean="0"/>
              <a:t>(Parametric Models)	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𝑉𝑎𝑅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𝑃𝐷𝐹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𝑛𝑜𝑟𝑚𝑎𝑙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𝐶𝐷𝐹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𝑛𝑜𝑟𝑚𝑎𝑙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𝑑𝑖𝑠𝑡𝑟𝑖𝑏𝑢𝑡𝑖𝑜𝑛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0" indent="0" algn="ctr">
                  <a:buNone/>
                </a:pPr>
                <a:r>
                  <a:rPr lang="en-I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𝑉𝑎𝑅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IN" dirty="0" smtClean="0"/>
                  <a:t>)</a:t>
                </a:r>
              </a:p>
              <a:p>
                <a:pPr marL="0" indent="0" algn="ctr">
                  <a:buNone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IN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IN" dirty="0" smtClean="0"/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IN" dirty="0" smtClean="0"/>
                  <a:t> and </a:t>
                </a:r>
              </a:p>
              <a:p>
                <a:pPr marL="0" indent="0" algn="ctr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𝑝𝑑𝑓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𝑐𝑑𝑓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7" t="-1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(Semi-Parametric Model) Polynomial Tail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45582"/>
                <a:ext cx="9613861" cy="35993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This method is called semi-parametric because we first use </a:t>
                </a:r>
              </a:p>
              <a:p>
                <a:pPr marL="0" indent="0">
                  <a:buNone/>
                </a:pPr>
                <a:r>
                  <a:rPr lang="en-IN" dirty="0" smtClean="0"/>
                  <a:t>1) non-parametric method to calculate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𝑉𝑎𝑅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and then </a:t>
                </a:r>
              </a:p>
              <a:p>
                <a:pPr marL="0" indent="0">
                  <a:buNone/>
                </a:pPr>
                <a:r>
                  <a:rPr lang="en-IN" dirty="0" smtClean="0"/>
                  <a:t>2) use this tail to calculate risk measures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𝑉𝑎𝑅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We consider the tail of the loss density. The density of this polynomial tail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where A &gt;0 and a &gt; 0 is the tail index.</a:t>
                </a:r>
              </a:p>
              <a:p>
                <a:r>
                  <a:rPr lang="en-IN" dirty="0" smtClean="0"/>
                  <a:t>To estimate the tail index we first construct the historical time series of weekly losses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,……..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. After solving the above density function, we get: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				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𝑽𝒂𝑹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𝑉𝑎𝑅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  <m:sup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≥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𝑉𝑎𝑅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dirty="0" smtClean="0"/>
                  <a:t>		</a:t>
                </a:r>
                <a:r>
                  <a:rPr lang="en-IN" dirty="0"/>
                  <a:t>				</a:t>
                </a: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45582"/>
                <a:ext cx="9613861" cy="3599316"/>
              </a:xfrm>
              <a:blipFill>
                <a:blip r:embed="rId2"/>
                <a:stretch>
                  <a:fillRect l="-634" t="-3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 to estimate tail index parameter ‘a’</a:t>
            </a:r>
            <a:br>
              <a:rPr lang="en-IN" dirty="0" smtClean="0"/>
            </a:br>
            <a:r>
              <a:rPr lang="en-IN" dirty="0"/>
              <a:t>Regression Estimator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10747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 smtClean="0"/>
                  <a:t>First we identify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 smtClean="0"/>
                  <a:t> from order statistics of weekly losses</a:t>
                </a:r>
                <a:r>
                  <a:rPr lang="en-IN" dirty="0"/>
                  <a:t> </a:t>
                </a:r>
                <a:r>
                  <a:rPr lang="en-IN" dirty="0" smtClean="0"/>
                  <a:t>obtained    from historical time series. There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losses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 smtClean="0"/>
                  <a:t>. 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We can compare the above equation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and see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Then we plot points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𝑐h𝑜𝑜𝑠𝑒𝑛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𝑎𝑟𝑏𝑖𝑡𝑟𝑎𝑟𝑖𝑙𝑦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𝑙𝑖𝑘𝑒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20%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107470"/>
              </a:xfrm>
              <a:blipFill>
                <a:blip r:embed="rId2"/>
                <a:stretch>
                  <a:fillRect l="-761" t="-1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7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to estimate tail index parameter ‘a’</a:t>
            </a:r>
            <a:br>
              <a:rPr lang="en-IN" dirty="0"/>
            </a:br>
            <a:r>
              <a:rPr lang="en-IN" dirty="0" smtClean="0"/>
              <a:t>Hill </a:t>
            </a:r>
            <a:r>
              <a:rPr lang="en-IN" dirty="0"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This method is nothing but the maximum likelihood estimator (MLE) </a:t>
                </a:r>
              </a:p>
              <a:p>
                <a:r>
                  <a:rPr lang="en-IN" dirty="0" smtClean="0"/>
                  <a:t>Weekly loss ordered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3, 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………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Maximize L(a)</a:t>
                </a:r>
              </a:p>
              <a:p>
                <a:r>
                  <a:rPr lang="en-IN" dirty="0" smtClean="0"/>
                  <a:t>ln(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𝑙𝑛𝑎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𝑎𝑙𝑛𝑐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−(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Hill plot: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𝑟𝑒𝑙𝑎𝑡𝑖𝑣𝑒𝑙𝑦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If n(c) too large, model error and if n(c) too small there will be few data points </a:t>
                </a:r>
                <a:r>
                  <a:rPr lang="en-IN" dirty="0" err="1"/>
                  <a:t>excedding</a:t>
                </a:r>
                <a:r>
                  <a:rPr lang="en-IN" dirty="0"/>
                  <a:t> c.</a:t>
                </a:r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1" t="-3723" r="-1078" b="-1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0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Risk Management (ARMA-GARCH)	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54291"/>
                <a:ext cx="9613861" cy="35993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Fit ARMA (1,1)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We get the conditional mean for the above  equation.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∅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𝑆𝑊𝑁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 Fir GARCH(1,1) to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and we get the conditional variance in our model.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54291"/>
                <a:ext cx="9613861" cy="3599316"/>
              </a:xfrm>
              <a:blipFill>
                <a:blip r:embed="rId2"/>
                <a:stretch>
                  <a:fillRect l="-888" r="-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94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667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319</TotalTime>
  <Words>124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Trebuchet MS</vt:lpstr>
      <vt:lpstr>Berlin</vt:lpstr>
      <vt:lpstr>Risk Management</vt:lpstr>
      <vt:lpstr>Stocks, Bonds and Options in our Portfolio    </vt:lpstr>
      <vt:lpstr>Market Risk Metrics </vt:lpstr>
      <vt:lpstr>Unconditional Risk Management  (Parametric Models) </vt:lpstr>
      <vt:lpstr>(Semi-Parametric Model) Polynomial Tail Method</vt:lpstr>
      <vt:lpstr>Method to estimate tail index parameter ‘a’ Regression Estimator </vt:lpstr>
      <vt:lpstr>Methods to estimate tail index parameter ‘a’ Hill Estimator</vt:lpstr>
      <vt:lpstr>Conditional Risk Management (ARMA-GARCH) 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</dc:title>
  <dc:creator>Sahil Shahani</dc:creator>
  <cp:lastModifiedBy>Sahil Shahani</cp:lastModifiedBy>
  <cp:revision>35</cp:revision>
  <dcterms:created xsi:type="dcterms:W3CDTF">2018-04-29T17:53:15Z</dcterms:created>
  <dcterms:modified xsi:type="dcterms:W3CDTF">2018-04-29T23:12:20Z</dcterms:modified>
</cp:coreProperties>
</file>