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>
        <p:scale>
          <a:sx n="174" d="100"/>
          <a:sy n="174" d="100"/>
        </p:scale>
        <p:origin x="176" y="-2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900" y="759433"/>
            <a:ext cx="6861048" cy="135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135" y="2343593"/>
            <a:ext cx="6864578" cy="3117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1.xml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7301" y="825436"/>
            <a:ext cx="1831975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sz="800" spc="50" dirty="0">
                <a:latin typeface="Times New Roman"/>
                <a:cs typeface="Times New Roman"/>
              </a:rPr>
              <a:t>Operations, Planning, </a:t>
            </a:r>
            <a:r>
              <a:rPr sz="800" spc="40" dirty="0">
                <a:latin typeface="Times New Roman"/>
                <a:cs typeface="Times New Roman"/>
              </a:rPr>
              <a:t>Accounting </a:t>
            </a:r>
            <a:r>
              <a:rPr sz="800" spc="65" dirty="0">
                <a:latin typeface="Times New Roman"/>
                <a:cs typeface="Times New Roman"/>
              </a:rPr>
              <a:t>and  </a:t>
            </a:r>
            <a:r>
              <a:rPr sz="800" spc="45" dirty="0">
                <a:latin typeface="Times New Roman"/>
                <a:cs typeface="Times New Roman"/>
              </a:rPr>
              <a:t>Control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Group,</a:t>
            </a:r>
            <a:endParaRPr sz="800">
              <a:latin typeface="Times New Roman"/>
              <a:cs typeface="Times New Roman"/>
            </a:endParaRPr>
          </a:p>
          <a:p>
            <a:pPr marL="12700" marR="9525">
              <a:lnSpc>
                <a:spcPct val="124500"/>
              </a:lnSpc>
            </a:pPr>
            <a:r>
              <a:rPr sz="800" spc="60" dirty="0">
                <a:latin typeface="Times New Roman"/>
                <a:cs typeface="Times New Roman"/>
              </a:rPr>
              <a:t>Department </a:t>
            </a:r>
            <a:r>
              <a:rPr sz="800" spc="5" dirty="0">
                <a:latin typeface="Times New Roman"/>
                <a:cs typeface="Times New Roman"/>
              </a:rPr>
              <a:t>of </a:t>
            </a:r>
            <a:r>
              <a:rPr sz="800" spc="45" dirty="0">
                <a:latin typeface="Times New Roman"/>
                <a:cs typeface="Times New Roman"/>
              </a:rPr>
              <a:t>Industrial </a:t>
            </a:r>
            <a:r>
              <a:rPr sz="800" spc="40" dirty="0">
                <a:latin typeface="Times New Roman"/>
                <a:cs typeface="Times New Roman"/>
              </a:rPr>
              <a:t>Engineering,  </a:t>
            </a:r>
            <a:r>
              <a:rPr sz="800" spc="45" dirty="0">
                <a:latin typeface="Times New Roman"/>
                <a:cs typeface="Times New Roman"/>
              </a:rPr>
              <a:t>Eindhoven </a:t>
            </a:r>
            <a:r>
              <a:rPr sz="800" spc="35" dirty="0">
                <a:latin typeface="Times New Roman"/>
                <a:cs typeface="Times New Roman"/>
              </a:rPr>
              <a:t>University </a:t>
            </a:r>
            <a:r>
              <a:rPr sz="800" spc="5" dirty="0">
                <a:latin typeface="Times New Roman"/>
                <a:cs typeface="Times New Roman"/>
              </a:rPr>
              <a:t>of </a:t>
            </a:r>
            <a:r>
              <a:rPr sz="800" spc="25" dirty="0">
                <a:latin typeface="Times New Roman"/>
                <a:cs typeface="Times New Roman"/>
              </a:rPr>
              <a:t>Technology, 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Netherlands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002" y="755878"/>
            <a:ext cx="5162550" cy="1404620"/>
          </a:xfrm>
          <a:custGeom>
            <a:avLst/>
            <a:gdLst/>
            <a:ahLst/>
            <a:cxnLst/>
            <a:rect l="l" t="t" r="r" b="b"/>
            <a:pathLst>
              <a:path w="5162550" h="1404620">
                <a:moveTo>
                  <a:pt x="5162468" y="0"/>
                </a:moveTo>
                <a:lnTo>
                  <a:pt x="0" y="0"/>
                </a:lnTo>
                <a:lnTo>
                  <a:pt x="0" y="1404010"/>
                </a:lnTo>
                <a:lnTo>
                  <a:pt x="4759256" y="1404010"/>
                </a:lnTo>
                <a:lnTo>
                  <a:pt x="516246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002" y="756774"/>
            <a:ext cx="7200265" cy="0"/>
          </a:xfrm>
          <a:custGeom>
            <a:avLst/>
            <a:gdLst/>
            <a:ahLst/>
            <a:cxnLst/>
            <a:rect l="l" t="t" r="r" b="b"/>
            <a:pathLst>
              <a:path w="7200265">
                <a:moveTo>
                  <a:pt x="0" y="0"/>
                </a:moveTo>
                <a:lnTo>
                  <a:pt x="7200094" y="0"/>
                </a:lnTo>
              </a:path>
            </a:pathLst>
          </a:custGeom>
          <a:ln w="3175">
            <a:solidFill>
              <a:srgbClr val="D500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5200" y="276041"/>
            <a:ext cx="296545" cy="384175"/>
          </a:xfrm>
          <a:custGeom>
            <a:avLst/>
            <a:gdLst/>
            <a:ahLst/>
            <a:cxnLst/>
            <a:rect l="l" t="t" r="r" b="b"/>
            <a:pathLst>
              <a:path w="296545" h="384175">
                <a:moveTo>
                  <a:pt x="181443" y="68958"/>
                </a:moveTo>
                <a:lnTo>
                  <a:pt x="92493" y="68958"/>
                </a:lnTo>
                <a:lnTo>
                  <a:pt x="92493" y="383976"/>
                </a:lnTo>
                <a:lnTo>
                  <a:pt x="181443" y="383976"/>
                </a:lnTo>
                <a:lnTo>
                  <a:pt x="181443" y="68958"/>
                </a:lnTo>
                <a:close/>
              </a:path>
              <a:path w="296545" h="384175">
                <a:moveTo>
                  <a:pt x="295930" y="0"/>
                </a:moveTo>
                <a:lnTo>
                  <a:pt x="0" y="0"/>
                </a:lnTo>
                <a:lnTo>
                  <a:pt x="0" y="68958"/>
                </a:lnTo>
                <a:lnTo>
                  <a:pt x="276157" y="68958"/>
                </a:lnTo>
                <a:lnTo>
                  <a:pt x="295930" y="0"/>
                </a:lnTo>
                <a:close/>
              </a:path>
            </a:pathLst>
          </a:custGeom>
          <a:solidFill>
            <a:srgbClr val="333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3827" y="276041"/>
            <a:ext cx="272415" cy="385445"/>
          </a:xfrm>
          <a:custGeom>
            <a:avLst/>
            <a:gdLst/>
            <a:ahLst/>
            <a:cxnLst/>
            <a:rect l="l" t="t" r="r" b="b"/>
            <a:pathLst>
              <a:path w="272414" h="385445">
                <a:moveTo>
                  <a:pt x="83710" y="0"/>
                </a:moveTo>
                <a:lnTo>
                  <a:pt x="0" y="0"/>
                </a:lnTo>
                <a:lnTo>
                  <a:pt x="0" y="269207"/>
                </a:lnTo>
                <a:lnTo>
                  <a:pt x="17270" y="336068"/>
                </a:lnTo>
                <a:lnTo>
                  <a:pt x="81102" y="378910"/>
                </a:lnTo>
                <a:lnTo>
                  <a:pt x="136115" y="385187"/>
                </a:lnTo>
                <a:lnTo>
                  <a:pt x="191130" y="378910"/>
                </a:lnTo>
                <a:lnTo>
                  <a:pt x="229995" y="361719"/>
                </a:lnTo>
                <a:lnTo>
                  <a:pt x="254964" y="336068"/>
                </a:lnTo>
                <a:lnTo>
                  <a:pt x="264218" y="314090"/>
                </a:lnTo>
                <a:lnTo>
                  <a:pt x="136115" y="314090"/>
                </a:lnTo>
                <a:lnTo>
                  <a:pt x="112404" y="310040"/>
                </a:lnTo>
                <a:lnTo>
                  <a:pt x="96114" y="297949"/>
                </a:lnTo>
                <a:lnTo>
                  <a:pt x="86724" y="277909"/>
                </a:lnTo>
                <a:lnTo>
                  <a:pt x="83710" y="250010"/>
                </a:lnTo>
                <a:lnTo>
                  <a:pt x="83710" y="0"/>
                </a:lnTo>
                <a:close/>
              </a:path>
              <a:path w="272414" h="385445">
                <a:moveTo>
                  <a:pt x="272235" y="0"/>
                </a:moveTo>
                <a:lnTo>
                  <a:pt x="188525" y="0"/>
                </a:lnTo>
                <a:lnTo>
                  <a:pt x="188525" y="250010"/>
                </a:lnTo>
                <a:lnTo>
                  <a:pt x="185511" y="277909"/>
                </a:lnTo>
                <a:lnTo>
                  <a:pt x="176121" y="297949"/>
                </a:lnTo>
                <a:lnTo>
                  <a:pt x="159830" y="310040"/>
                </a:lnTo>
                <a:lnTo>
                  <a:pt x="136115" y="314090"/>
                </a:lnTo>
                <a:lnTo>
                  <a:pt x="264218" y="314090"/>
                </a:lnTo>
                <a:lnTo>
                  <a:pt x="268293" y="304412"/>
                </a:lnTo>
                <a:lnTo>
                  <a:pt x="272235" y="269207"/>
                </a:lnTo>
                <a:lnTo>
                  <a:pt x="272235" y="0"/>
                </a:lnTo>
                <a:close/>
              </a:path>
            </a:pathLst>
          </a:custGeom>
          <a:solidFill>
            <a:srgbClr val="333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5605" y="398300"/>
            <a:ext cx="216535" cy="263525"/>
          </a:xfrm>
          <a:custGeom>
            <a:avLst/>
            <a:gdLst/>
            <a:ahLst/>
            <a:cxnLst/>
            <a:rect l="l" t="t" r="r" b="b"/>
            <a:pathLst>
              <a:path w="216535" h="263525">
                <a:moveTo>
                  <a:pt x="109972" y="0"/>
                </a:moveTo>
                <a:lnTo>
                  <a:pt x="62499" y="9865"/>
                </a:lnTo>
                <a:lnTo>
                  <a:pt x="28061" y="37384"/>
                </a:lnTo>
                <a:lnTo>
                  <a:pt x="7086" y="79441"/>
                </a:lnTo>
                <a:lnTo>
                  <a:pt x="0" y="132922"/>
                </a:lnTo>
                <a:lnTo>
                  <a:pt x="2897" y="164739"/>
                </a:lnTo>
                <a:lnTo>
                  <a:pt x="13604" y="199276"/>
                </a:lnTo>
                <a:lnTo>
                  <a:pt x="35147" y="230908"/>
                </a:lnTo>
                <a:lnTo>
                  <a:pt x="70551" y="254012"/>
                </a:lnTo>
                <a:lnTo>
                  <a:pt x="122839" y="262963"/>
                </a:lnTo>
                <a:lnTo>
                  <a:pt x="152334" y="259320"/>
                </a:lnTo>
                <a:lnTo>
                  <a:pt x="177710" y="250350"/>
                </a:lnTo>
                <a:lnTo>
                  <a:pt x="198197" y="238995"/>
                </a:lnTo>
                <a:lnTo>
                  <a:pt x="213024" y="228194"/>
                </a:lnTo>
                <a:lnTo>
                  <a:pt x="203818" y="213990"/>
                </a:lnTo>
                <a:lnTo>
                  <a:pt x="123095" y="213990"/>
                </a:lnTo>
                <a:lnTo>
                  <a:pt x="99551" y="209283"/>
                </a:lnTo>
                <a:lnTo>
                  <a:pt x="83363" y="196181"/>
                </a:lnTo>
                <a:lnTo>
                  <a:pt x="74022" y="176217"/>
                </a:lnTo>
                <a:lnTo>
                  <a:pt x="71022" y="150921"/>
                </a:lnTo>
                <a:lnTo>
                  <a:pt x="215932" y="150921"/>
                </a:lnTo>
                <a:lnTo>
                  <a:pt x="215932" y="132922"/>
                </a:lnTo>
                <a:lnTo>
                  <a:pt x="212756" y="103330"/>
                </a:lnTo>
                <a:lnTo>
                  <a:pt x="71999" y="103330"/>
                </a:lnTo>
                <a:lnTo>
                  <a:pt x="71999" y="102349"/>
                </a:lnTo>
                <a:lnTo>
                  <a:pt x="73198" y="86958"/>
                </a:lnTo>
                <a:lnTo>
                  <a:pt x="78361" y="69051"/>
                </a:lnTo>
                <a:lnTo>
                  <a:pt x="89836" y="54211"/>
                </a:lnTo>
                <a:lnTo>
                  <a:pt x="109972" y="48024"/>
                </a:lnTo>
                <a:lnTo>
                  <a:pt x="196611" y="48024"/>
                </a:lnTo>
                <a:lnTo>
                  <a:pt x="191527" y="36535"/>
                </a:lnTo>
                <a:lnTo>
                  <a:pt x="158675" y="9547"/>
                </a:lnTo>
                <a:lnTo>
                  <a:pt x="109972" y="0"/>
                </a:lnTo>
                <a:close/>
              </a:path>
              <a:path w="216535" h="263525">
                <a:moveTo>
                  <a:pt x="187494" y="188800"/>
                </a:moveTo>
                <a:lnTo>
                  <a:pt x="172170" y="203363"/>
                </a:lnTo>
                <a:lnTo>
                  <a:pt x="160353" y="210841"/>
                </a:lnTo>
                <a:lnTo>
                  <a:pt x="146008" y="213596"/>
                </a:lnTo>
                <a:lnTo>
                  <a:pt x="123095" y="213990"/>
                </a:lnTo>
                <a:lnTo>
                  <a:pt x="203818" y="213990"/>
                </a:lnTo>
                <a:lnTo>
                  <a:pt x="187494" y="188800"/>
                </a:lnTo>
                <a:close/>
              </a:path>
              <a:path w="216535" h="263525">
                <a:moveTo>
                  <a:pt x="196611" y="48024"/>
                </a:moveTo>
                <a:lnTo>
                  <a:pt x="109972" y="48024"/>
                </a:lnTo>
                <a:lnTo>
                  <a:pt x="119637" y="48745"/>
                </a:lnTo>
                <a:lnTo>
                  <a:pt x="132254" y="54098"/>
                </a:lnTo>
                <a:lnTo>
                  <a:pt x="143209" y="68867"/>
                </a:lnTo>
                <a:lnTo>
                  <a:pt x="147886" y="97837"/>
                </a:lnTo>
                <a:lnTo>
                  <a:pt x="147886" y="103330"/>
                </a:lnTo>
                <a:lnTo>
                  <a:pt x="212756" y="103330"/>
                </a:lnTo>
                <a:lnTo>
                  <a:pt x="210091" y="78486"/>
                </a:lnTo>
                <a:lnTo>
                  <a:pt x="196611" y="48024"/>
                </a:lnTo>
                <a:close/>
              </a:path>
            </a:pathLst>
          </a:custGeom>
          <a:solidFill>
            <a:srgbClr val="333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1668" y="180048"/>
            <a:ext cx="226695" cy="576580"/>
          </a:xfrm>
          <a:custGeom>
            <a:avLst/>
            <a:gdLst/>
            <a:ahLst/>
            <a:cxnLst/>
            <a:rect l="l" t="t" r="r" b="b"/>
            <a:pathLst>
              <a:path w="226695" h="576580">
                <a:moveTo>
                  <a:pt x="226593" y="0"/>
                </a:moveTo>
                <a:lnTo>
                  <a:pt x="165156" y="0"/>
                </a:lnTo>
                <a:lnTo>
                  <a:pt x="0" y="575957"/>
                </a:lnTo>
                <a:lnTo>
                  <a:pt x="61431" y="575957"/>
                </a:lnTo>
                <a:lnTo>
                  <a:pt x="226593" y="0"/>
                </a:lnTo>
                <a:close/>
              </a:path>
            </a:pathLst>
          </a:custGeom>
          <a:solidFill>
            <a:srgbClr val="D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1997" y="269942"/>
            <a:ext cx="1399949" cy="246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1829" y="561013"/>
            <a:ext cx="1458191" cy="126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002" y="10054795"/>
            <a:ext cx="7200265" cy="457200"/>
          </a:xfrm>
          <a:prstGeom prst="rect">
            <a:avLst/>
          </a:prstGeom>
          <a:solidFill>
            <a:srgbClr val="10107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1000" spc="25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1000" spc="-20" dirty="0">
                <a:solidFill>
                  <a:srgbClr val="FFFFFF"/>
                </a:solidFill>
                <a:latin typeface="Georgia"/>
                <a:cs typeface="Georgia"/>
              </a:rPr>
              <a:t>department </a:t>
            </a:r>
            <a:r>
              <a:rPr sz="1000" spc="-3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000" spc="-20" dirty="0">
                <a:solidFill>
                  <a:srgbClr val="FFFFFF"/>
                </a:solidFill>
                <a:latin typeface="Georgia"/>
                <a:cs typeface="Georgia"/>
              </a:rPr>
              <a:t>industrial </a:t>
            </a:r>
            <a:r>
              <a:rPr sz="1000" spc="-30" dirty="0">
                <a:solidFill>
                  <a:srgbClr val="FFFFFF"/>
                </a:solidFill>
                <a:latin typeface="Georgia"/>
                <a:cs typeface="Georgia"/>
              </a:rPr>
              <a:t>engineering </a:t>
            </a:r>
            <a:r>
              <a:rPr sz="10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000" spc="-30" dirty="0">
                <a:solidFill>
                  <a:srgbClr val="FFFFFF"/>
                </a:solidFill>
                <a:latin typeface="Georgia"/>
                <a:cs typeface="Georgia"/>
              </a:rPr>
              <a:t>innovation</a:t>
            </a:r>
            <a:r>
              <a:rPr sz="10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Georgia"/>
                <a:cs typeface="Georgia"/>
              </a:rPr>
              <a:t>sciences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343593"/>
            <a:ext cx="332041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Georgia"/>
                <a:cs typeface="Georgia"/>
              </a:rPr>
              <a:t>A </a:t>
            </a:r>
            <a:r>
              <a:rPr sz="1100" spc="-45" dirty="0">
                <a:latin typeface="Georgia"/>
                <a:cs typeface="Georgia"/>
              </a:rPr>
              <a:t>new </a:t>
            </a:r>
            <a:r>
              <a:rPr sz="1100" spc="-30" dirty="0">
                <a:latin typeface="Georgia"/>
                <a:cs typeface="Georgia"/>
              </a:rPr>
              <a:t>semiparametric </a:t>
            </a:r>
            <a:r>
              <a:rPr sz="1100" spc="-25" dirty="0">
                <a:latin typeface="Georgia"/>
                <a:cs typeface="Georgia"/>
              </a:rPr>
              <a:t>multivariate </a:t>
            </a:r>
            <a:r>
              <a:rPr sz="1100" spc="-10" dirty="0">
                <a:latin typeface="Georgia"/>
                <a:cs typeface="Georgia"/>
              </a:rPr>
              <a:t>volatility </a:t>
            </a:r>
            <a:r>
              <a:rPr sz="1100" spc="-40" dirty="0">
                <a:latin typeface="Georgia"/>
                <a:cs typeface="Georgia"/>
              </a:rPr>
              <a:t>model  </a:t>
            </a:r>
            <a:r>
              <a:rPr sz="1100" spc="-35" dirty="0">
                <a:latin typeface="Georgia"/>
                <a:cs typeface="Georgia"/>
              </a:rPr>
              <a:t>is proposed, </a:t>
            </a:r>
            <a:r>
              <a:rPr sz="1100" spc="-40" dirty="0">
                <a:latin typeface="Georgia"/>
                <a:cs typeface="Georgia"/>
              </a:rPr>
              <a:t>which </a:t>
            </a:r>
            <a:r>
              <a:rPr sz="1100" spc="-30" dirty="0">
                <a:latin typeface="Georgia"/>
                <a:cs typeface="Georgia"/>
              </a:rPr>
              <a:t>integrates </a:t>
            </a:r>
            <a:r>
              <a:rPr sz="1100" spc="-25" dirty="0">
                <a:latin typeface="Georgia"/>
                <a:cs typeface="Georgia"/>
              </a:rPr>
              <a:t>parametric univariate  </a:t>
            </a:r>
            <a:r>
              <a:rPr sz="1100" spc="20" dirty="0">
                <a:latin typeface="Georgia"/>
                <a:cs typeface="Georgia"/>
              </a:rPr>
              <a:t>GARCH </a:t>
            </a:r>
            <a:r>
              <a:rPr sz="1100" spc="-30" dirty="0">
                <a:latin typeface="Georgia"/>
                <a:cs typeface="Georgia"/>
              </a:rPr>
              <a:t>specifications </a:t>
            </a:r>
            <a:r>
              <a:rPr sz="1100" spc="-40" dirty="0">
                <a:latin typeface="Georgia"/>
                <a:cs typeface="Georgia"/>
              </a:rPr>
              <a:t>for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conditional </a:t>
            </a:r>
            <a:r>
              <a:rPr sz="1100" spc="-15" dirty="0">
                <a:latin typeface="Georgia"/>
                <a:cs typeface="Georgia"/>
              </a:rPr>
              <a:t>volatilities  with </a:t>
            </a:r>
            <a:r>
              <a:rPr sz="1100" spc="-30" dirty="0">
                <a:latin typeface="Georgia"/>
                <a:cs typeface="Georgia"/>
              </a:rPr>
              <a:t>nonparametric </a:t>
            </a:r>
            <a:r>
              <a:rPr sz="1100" spc="-45" dirty="0">
                <a:latin typeface="Georgia"/>
                <a:cs typeface="Georgia"/>
              </a:rPr>
              <a:t>machine </a:t>
            </a:r>
            <a:r>
              <a:rPr sz="1100" spc="-35" dirty="0">
                <a:latin typeface="Georgia"/>
                <a:cs typeface="Georgia"/>
              </a:rPr>
              <a:t>learning </a:t>
            </a:r>
            <a:r>
              <a:rPr sz="1100" spc="-25" dirty="0">
                <a:latin typeface="Georgia"/>
                <a:cs typeface="Georgia"/>
              </a:rPr>
              <a:t>estimators </a:t>
            </a:r>
            <a:r>
              <a:rPr sz="1100" spc="-40" dirty="0">
                <a:latin typeface="Georgia"/>
                <a:cs typeface="Georgia"/>
              </a:rPr>
              <a:t>for </a:t>
            </a:r>
            <a:r>
              <a:rPr sz="1100" spc="-25" dirty="0">
                <a:latin typeface="Georgia"/>
                <a:cs typeface="Georgia"/>
              </a:rPr>
              <a:t>the  conditional correlations. Consider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i="1" spc="-35" dirty="0">
                <a:latin typeface="Times New Roman"/>
                <a:cs typeface="Times New Roman"/>
              </a:rPr>
              <a:t>k</a:t>
            </a:r>
            <a:r>
              <a:rPr sz="1100" spc="-35" dirty="0">
                <a:latin typeface="Georgia"/>
                <a:cs typeface="Georgia"/>
              </a:rPr>
              <a:t>-dimensional </a:t>
            </a:r>
            <a:r>
              <a:rPr sz="1100" spc="-50" dirty="0">
                <a:latin typeface="Georgia"/>
                <a:cs typeface="Georgia"/>
              </a:rPr>
              <a:t>fi-  </a:t>
            </a:r>
            <a:r>
              <a:rPr sz="1100" spc="-25" dirty="0">
                <a:latin typeface="Georgia"/>
                <a:cs typeface="Georgia"/>
              </a:rPr>
              <a:t>nancial </a:t>
            </a:r>
            <a:r>
              <a:rPr sz="1100" spc="-30" dirty="0">
                <a:latin typeface="Georgia"/>
                <a:cs typeface="Georgia"/>
              </a:rPr>
              <a:t>log return </a:t>
            </a:r>
            <a:r>
              <a:rPr sz="1100" spc="-45" dirty="0">
                <a:latin typeface="Georgia"/>
                <a:cs typeface="Georgia"/>
              </a:rPr>
              <a:t>series </a:t>
            </a:r>
            <a:r>
              <a:rPr sz="1100" i="1" spc="70" dirty="0">
                <a:latin typeface="Times New Roman"/>
                <a:cs typeface="Times New Roman"/>
              </a:rPr>
              <a:t>r</a:t>
            </a:r>
            <a:r>
              <a:rPr sz="1200" i="1" spc="104" baseline="-25000" dirty="0">
                <a:latin typeface="Arial"/>
                <a:cs typeface="Arial"/>
              </a:rPr>
              <a:t>t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 smtClean="0">
                <a:latin typeface="Times New Roman"/>
                <a:cs typeface="Times New Roman"/>
              </a:rPr>
              <a:t>r</a:t>
            </a:r>
            <a:r>
              <a:rPr sz="1200" spc="67" baseline="-25000" dirty="0" smtClean="0">
                <a:latin typeface="Trebuchet MS"/>
                <a:cs typeface="Trebuchet MS"/>
              </a:rPr>
              <a:t>1</a:t>
            </a:r>
            <a:r>
              <a:rPr sz="1200" i="1" spc="67" baseline="-25000" dirty="0" smtClean="0">
                <a:latin typeface="Arial"/>
                <a:cs typeface="Arial"/>
              </a:rPr>
              <a:t>,t</a:t>
            </a:r>
            <a:r>
              <a:rPr lang="en-US" sz="1200" i="1" spc="67" baseline="-25000" dirty="0" smtClean="0">
                <a:latin typeface="Arial"/>
                <a:cs typeface="Arial"/>
              </a:rPr>
              <a:t> </a:t>
            </a:r>
            <a:r>
              <a:rPr sz="1100" i="1" spc="45" dirty="0" smtClean="0">
                <a:latin typeface="Times New Roman"/>
                <a:cs typeface="Times New Roman"/>
              </a:rPr>
              <a:t>,</a:t>
            </a:r>
            <a:r>
              <a:rPr sz="1100" i="1" spc="-220" dirty="0" smtClean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40" dirty="0">
                <a:latin typeface="Times New Roman"/>
                <a:cs typeface="Times New Roman"/>
              </a:rPr>
              <a:t>r</a:t>
            </a:r>
            <a:r>
              <a:rPr sz="1200" i="1" spc="60" baseline="-25000" dirty="0">
                <a:latin typeface="Arial"/>
                <a:cs typeface="Arial"/>
              </a:rPr>
              <a:t>k,t</a:t>
            </a:r>
            <a:r>
              <a:rPr sz="1100" spc="40" dirty="0" smtClean="0">
                <a:latin typeface="Arial"/>
                <a:cs typeface="Arial"/>
              </a:rPr>
              <a:t>)</a:t>
            </a:r>
            <a:r>
              <a:rPr lang="en-US" sz="1100" spc="40" dirty="0" smtClean="0">
                <a:latin typeface="Arial"/>
                <a:cs typeface="Arial"/>
              </a:rPr>
              <a:t>'</a:t>
            </a:r>
            <a:r>
              <a:rPr sz="1100" spc="40" dirty="0" smtClean="0">
                <a:latin typeface="Georgia"/>
                <a:cs typeface="Georgia"/>
              </a:rPr>
              <a:t>: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590" y="3614279"/>
            <a:ext cx="647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7022" y="3540250"/>
            <a:ext cx="7600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0" dirty="0">
                <a:latin typeface="Times New Roman"/>
                <a:cs typeface="Times New Roman"/>
              </a:rPr>
              <a:t>r</a:t>
            </a:r>
            <a:r>
              <a:rPr sz="1200" i="1" spc="104" baseline="-25000" dirty="0">
                <a:latin typeface="Arial"/>
                <a:cs typeface="Arial"/>
              </a:rPr>
              <a:t>t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95" dirty="0">
                <a:latin typeface="Times New Roman"/>
                <a:cs typeface="Times New Roman"/>
              </a:rPr>
              <a:t>H</a:t>
            </a:r>
            <a:r>
              <a:rPr sz="1200" spc="142" baseline="38194" dirty="0">
                <a:latin typeface="Trebuchet MS"/>
                <a:cs typeface="Trebuchet MS"/>
              </a:rPr>
              <a:t>1</a:t>
            </a:r>
            <a:r>
              <a:rPr sz="1200" i="1" spc="142" baseline="38194" dirty="0">
                <a:latin typeface="Arial"/>
                <a:cs typeface="Arial"/>
              </a:rPr>
              <a:t>/</a:t>
            </a:r>
            <a:r>
              <a:rPr sz="1200" spc="142" baseline="38194" dirty="0">
                <a:latin typeface="Trebuchet MS"/>
                <a:cs typeface="Trebuchet MS"/>
              </a:rPr>
              <a:t>2</a:t>
            </a:r>
            <a:r>
              <a:rPr sz="1100" i="1" spc="95" dirty="0">
                <a:latin typeface="Times New Roman"/>
                <a:cs typeface="Times New Roman"/>
              </a:rPr>
              <a:t>z</a:t>
            </a:r>
            <a:r>
              <a:rPr sz="1200" i="1" spc="142" baseline="-25000" dirty="0">
                <a:latin typeface="Arial"/>
                <a:cs typeface="Arial"/>
              </a:rPr>
              <a:t>t</a:t>
            </a:r>
            <a:r>
              <a:rPr sz="1100" i="1" spc="95" dirty="0">
                <a:latin typeface="Times New Roman"/>
                <a:cs typeface="Times New Roman"/>
              </a:rPr>
              <a:t>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3844758"/>
            <a:ext cx="3313429" cy="299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265"/>
              </a:lnSpc>
              <a:spcBef>
                <a:spcPts val="90"/>
              </a:spcBef>
            </a:pPr>
            <a:r>
              <a:rPr sz="1100" spc="-40" smtClean="0">
                <a:latin typeface="Georgia"/>
                <a:cs typeface="Georgia"/>
              </a:rPr>
              <a:t>where  </a:t>
            </a:r>
            <a:r>
              <a:rPr sz="1100" spc="-25" smtClean="0">
                <a:latin typeface="Georgia"/>
                <a:cs typeface="Georgia"/>
              </a:rPr>
              <a:t>conditional </a:t>
            </a:r>
            <a:r>
              <a:rPr sz="1100" spc="-35" smtClean="0">
                <a:latin typeface="Georgia"/>
                <a:cs typeface="Georgia"/>
              </a:rPr>
              <a:t>variance-covariances </a:t>
            </a:r>
            <a:r>
              <a:rPr sz="1100" spc="-40" smtClean="0">
                <a:latin typeface="Georgia"/>
                <a:cs typeface="Georgia"/>
              </a:rPr>
              <a:t>of</a:t>
            </a:r>
            <a:r>
              <a:rPr sz="1100" spc="185" smtClean="0">
                <a:latin typeface="Georgia"/>
                <a:cs typeface="Georgia"/>
              </a:rPr>
              <a:t> </a:t>
            </a:r>
            <a:r>
              <a:rPr sz="1100" spc="-30" smtClean="0">
                <a:latin typeface="Georgia"/>
                <a:cs typeface="Georgia"/>
              </a:rPr>
              <a:t>log </a:t>
            </a:r>
            <a:r>
              <a:rPr sz="1100" spc="-35" smtClean="0">
                <a:latin typeface="Georgia"/>
                <a:cs typeface="Georgia"/>
              </a:rPr>
              <a:t>returns</a:t>
            </a:r>
            <a:r>
              <a:rPr sz="1100" spc="-10" smtClean="0">
                <a:latin typeface="Georgia"/>
                <a:cs typeface="Georgia"/>
              </a:rPr>
              <a:t> </a:t>
            </a:r>
            <a:r>
              <a:rPr sz="1100" i="1" spc="70" smtClean="0">
                <a:latin typeface="Times New Roman"/>
                <a:cs typeface="Times New Roman"/>
              </a:rPr>
              <a:t>r</a:t>
            </a:r>
            <a:r>
              <a:rPr sz="1200" i="1" spc="104" baseline="-10416" smtClean="0">
                <a:latin typeface="Arial"/>
                <a:cs typeface="Arial"/>
              </a:rPr>
              <a:t>t</a:t>
            </a:r>
            <a:endParaRPr sz="1200" baseline="-10416" smtClean="0">
              <a:latin typeface="Arial"/>
              <a:cs typeface="Arial"/>
            </a:endParaRPr>
          </a:p>
          <a:p>
            <a:pPr marR="5080" algn="r">
              <a:lnSpc>
                <a:spcPts val="905"/>
              </a:lnSpc>
            </a:pPr>
            <a:endParaRPr sz="8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4205362"/>
            <a:ext cx="331977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Georgia"/>
                <a:cs typeface="Georgia"/>
              </a:rPr>
              <a:t>its </a:t>
            </a:r>
            <a:r>
              <a:rPr sz="1100" spc="-15" dirty="0">
                <a:latin typeface="Georgia"/>
                <a:cs typeface="Georgia"/>
              </a:rPr>
              <a:t>Cholesky </a:t>
            </a:r>
            <a:r>
              <a:rPr sz="1100" spc="-30" dirty="0">
                <a:latin typeface="Georgia"/>
                <a:cs typeface="Georgia"/>
              </a:rPr>
              <a:t>decomposition, and </a:t>
            </a:r>
            <a:r>
              <a:rPr sz="1100" i="1" spc="80" dirty="0">
                <a:latin typeface="Times New Roman"/>
                <a:cs typeface="Times New Roman"/>
              </a:rPr>
              <a:t>z</a:t>
            </a:r>
            <a:r>
              <a:rPr sz="1200" i="1" spc="120" baseline="-25000" dirty="0">
                <a:latin typeface="Arial"/>
                <a:cs typeface="Arial"/>
              </a:rPr>
              <a:t>t</a:t>
            </a:r>
            <a:r>
              <a:rPr sz="1200" i="1" spc="12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denotes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i="1" spc="75" dirty="0">
                <a:latin typeface="Times New Roman"/>
                <a:cs typeface="Times New Roman"/>
              </a:rPr>
              <a:t>k </a:t>
            </a:r>
            <a:r>
              <a:rPr sz="1100" spc="-75" dirty="0">
                <a:latin typeface="DejaVu Sans"/>
                <a:cs typeface="DejaVu Sans"/>
              </a:rPr>
              <a:t>× 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vec-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4377435"/>
            <a:ext cx="332041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Georgia"/>
                <a:cs typeface="Georgia"/>
              </a:rPr>
              <a:t>tor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0" dirty="0">
                <a:latin typeface="Georgia"/>
                <a:cs typeface="Georgia"/>
              </a:rPr>
              <a:t>i.i.d. </a:t>
            </a:r>
            <a:r>
              <a:rPr sz="1100" spc="-25" dirty="0">
                <a:latin typeface="Georgia"/>
                <a:cs typeface="Georgia"/>
              </a:rPr>
              <a:t>standard </a:t>
            </a:r>
            <a:r>
              <a:rPr sz="1100" spc="-40" dirty="0">
                <a:latin typeface="Georgia"/>
                <a:cs typeface="Georgia"/>
              </a:rPr>
              <a:t>normal </a:t>
            </a:r>
            <a:r>
              <a:rPr sz="1100" spc="-45" dirty="0">
                <a:latin typeface="Georgia"/>
                <a:cs typeface="Georgia"/>
              </a:rPr>
              <a:t>random </a:t>
            </a:r>
            <a:r>
              <a:rPr sz="1100" spc="-25" dirty="0">
                <a:latin typeface="Georgia"/>
                <a:cs typeface="Georgia"/>
              </a:rPr>
              <a:t>variables. </a:t>
            </a:r>
            <a:r>
              <a:rPr sz="1100" spc="-55" dirty="0">
                <a:latin typeface="Georgia"/>
                <a:cs typeface="Georgia"/>
              </a:rPr>
              <a:t>We  </a:t>
            </a:r>
            <a:r>
              <a:rPr sz="1100" spc="-40" dirty="0">
                <a:latin typeface="Georgia"/>
                <a:cs typeface="Georgia"/>
              </a:rPr>
              <a:t>consider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reparameterization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i="1" spc="80" dirty="0">
                <a:latin typeface="Times New Roman"/>
                <a:cs typeface="Times New Roman"/>
              </a:rPr>
              <a:t>H</a:t>
            </a:r>
            <a:r>
              <a:rPr sz="1200" i="1" spc="120" baseline="-25000" dirty="0">
                <a:latin typeface="Arial"/>
                <a:cs typeface="Arial"/>
              </a:rPr>
              <a:t>t</a:t>
            </a:r>
            <a:r>
              <a:rPr sz="1100" spc="80" dirty="0">
                <a:latin typeface="Georgia"/>
                <a:cs typeface="Georgia"/>
              </a:rPr>
              <a:t>, </a:t>
            </a:r>
            <a:r>
              <a:rPr sz="1100" spc="-20" dirty="0">
                <a:latin typeface="Georgia"/>
                <a:cs typeface="Georgia"/>
              </a:rPr>
              <a:t>i.e. </a:t>
            </a:r>
            <a:r>
              <a:rPr sz="1100" i="1" spc="95" dirty="0">
                <a:latin typeface="Times New Roman"/>
                <a:cs typeface="Times New Roman"/>
              </a:rPr>
              <a:t>H</a:t>
            </a:r>
            <a:r>
              <a:rPr sz="1200" i="1" spc="142" baseline="-25000" dirty="0">
                <a:latin typeface="Arial"/>
                <a:cs typeface="Arial"/>
              </a:rPr>
              <a:t>t</a:t>
            </a:r>
            <a:r>
              <a:rPr sz="1200" i="1" spc="142" baseline="-10416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110" dirty="0">
                <a:latin typeface="Times New Roman"/>
                <a:cs typeface="Times New Roman"/>
              </a:rPr>
              <a:t>D</a:t>
            </a:r>
            <a:r>
              <a:rPr sz="1200" i="1" spc="165" baseline="-25000" dirty="0">
                <a:latin typeface="Arial"/>
                <a:cs typeface="Arial"/>
              </a:rPr>
              <a:t>t</a:t>
            </a:r>
            <a:r>
              <a:rPr sz="1100" i="1" spc="110" dirty="0">
                <a:latin typeface="Times New Roman"/>
                <a:cs typeface="Times New Roman"/>
              </a:rPr>
              <a:t>R</a:t>
            </a:r>
            <a:r>
              <a:rPr sz="1200" i="1" spc="165" baseline="-25000" dirty="0">
                <a:latin typeface="Arial"/>
                <a:cs typeface="Arial"/>
              </a:rPr>
              <a:t>t</a:t>
            </a:r>
            <a:r>
              <a:rPr sz="1100" i="1" spc="110" dirty="0">
                <a:latin typeface="Times New Roman"/>
                <a:cs typeface="Times New Roman"/>
              </a:rPr>
              <a:t>D</a:t>
            </a:r>
            <a:r>
              <a:rPr sz="1200" i="1" spc="165" baseline="-25000" dirty="0">
                <a:latin typeface="Arial"/>
                <a:cs typeface="Arial"/>
              </a:rPr>
              <a:t>t</a:t>
            </a:r>
            <a:r>
              <a:rPr sz="1100" spc="110" dirty="0">
                <a:latin typeface="Georgia"/>
                <a:cs typeface="Georgia"/>
              </a:rPr>
              <a:t>,  </a:t>
            </a:r>
            <a:r>
              <a:rPr sz="1100" spc="-40" dirty="0">
                <a:latin typeface="Georgia"/>
                <a:cs typeface="Georgia"/>
              </a:rPr>
              <a:t>where </a:t>
            </a:r>
            <a:r>
              <a:rPr sz="1100" i="1" spc="95" dirty="0">
                <a:latin typeface="Times New Roman"/>
                <a:cs typeface="Times New Roman"/>
              </a:rPr>
              <a:t>D</a:t>
            </a:r>
            <a:r>
              <a:rPr sz="1200" i="1" spc="142" baseline="-25000" dirty="0">
                <a:latin typeface="Arial"/>
                <a:cs typeface="Arial"/>
              </a:rPr>
              <a:t>t</a:t>
            </a:r>
            <a:r>
              <a:rPr sz="1200" i="1" spc="14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diagonal </a:t>
            </a:r>
            <a:r>
              <a:rPr sz="1100" spc="-15" dirty="0">
                <a:latin typeface="Georgia"/>
                <a:cs typeface="Georgia"/>
              </a:rPr>
              <a:t>matrix with </a:t>
            </a:r>
            <a:r>
              <a:rPr sz="1100" spc="-25" dirty="0">
                <a:latin typeface="Georgia"/>
                <a:cs typeface="Georgia"/>
              </a:rPr>
              <a:t>conditional </a:t>
            </a:r>
            <a:r>
              <a:rPr sz="1100" spc="-20" dirty="0">
                <a:latin typeface="Georgia"/>
                <a:cs typeface="Georgia"/>
              </a:rPr>
              <a:t>volatil-  </a:t>
            </a:r>
            <a:r>
              <a:rPr sz="1100" spc="5" dirty="0">
                <a:latin typeface="Georgia"/>
                <a:cs typeface="Georgia"/>
              </a:rPr>
              <a:t>ity </a:t>
            </a:r>
            <a:r>
              <a:rPr sz="1100" spc="-40" dirty="0">
                <a:latin typeface="Georgia"/>
                <a:cs typeface="Georgia"/>
              </a:rPr>
              <a:t>of each </a:t>
            </a:r>
            <a:r>
              <a:rPr sz="1100" spc="-30" dirty="0">
                <a:latin typeface="Georgia"/>
                <a:cs typeface="Georgia"/>
              </a:rPr>
              <a:t>marginal log return </a:t>
            </a:r>
            <a:r>
              <a:rPr sz="1100" spc="-45" dirty="0">
                <a:latin typeface="Georgia"/>
                <a:cs typeface="Georgia"/>
              </a:rPr>
              <a:t>series </a:t>
            </a:r>
            <a:r>
              <a:rPr sz="1100" spc="-50" dirty="0">
                <a:latin typeface="Georgia"/>
                <a:cs typeface="Georgia"/>
              </a:rPr>
              <a:t>on </a:t>
            </a:r>
            <a:r>
              <a:rPr sz="1100" spc="-10" dirty="0">
                <a:latin typeface="Georgia"/>
                <a:cs typeface="Georgia"/>
              </a:rPr>
              <a:t>its </a:t>
            </a:r>
            <a:r>
              <a:rPr sz="1100" spc="-30" dirty="0">
                <a:latin typeface="Georgia"/>
                <a:cs typeface="Georgia"/>
              </a:rPr>
              <a:t>diagonal  and </a:t>
            </a:r>
            <a:r>
              <a:rPr sz="1100" spc="-15" dirty="0">
                <a:latin typeface="Georgia"/>
                <a:cs typeface="Georgia"/>
              </a:rPr>
              <a:t>matrix </a:t>
            </a:r>
            <a:r>
              <a:rPr sz="1100" i="1" spc="114" dirty="0">
                <a:latin typeface="Times New Roman"/>
                <a:cs typeface="Times New Roman"/>
              </a:rPr>
              <a:t>R</a:t>
            </a:r>
            <a:r>
              <a:rPr sz="1200" i="1" spc="172" baseline="-25000" dirty="0">
                <a:latin typeface="Arial"/>
                <a:cs typeface="Arial"/>
              </a:rPr>
              <a:t>t</a:t>
            </a:r>
            <a:r>
              <a:rPr sz="1200" i="1" spc="17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includes </a:t>
            </a:r>
            <a:r>
              <a:rPr sz="1100" spc="-15" dirty="0">
                <a:latin typeface="Georgia"/>
                <a:cs typeface="Georgia"/>
              </a:rPr>
              <a:t>all </a:t>
            </a:r>
            <a:r>
              <a:rPr sz="1100" spc="-30" dirty="0">
                <a:latin typeface="Georgia"/>
                <a:cs typeface="Georgia"/>
              </a:rPr>
              <a:t>pairwise correlations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ρ</a:t>
            </a:r>
            <a:r>
              <a:rPr sz="1200" i="1" spc="82" baseline="-25000" dirty="0">
                <a:latin typeface="Arial"/>
                <a:cs typeface="Arial"/>
              </a:rPr>
              <a:t>i,j,t</a:t>
            </a:r>
            <a:r>
              <a:rPr sz="1100" spc="55" dirty="0">
                <a:latin typeface="Georgia"/>
                <a:cs typeface="Georgia"/>
              </a:rPr>
              <a:t>: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7294" y="6271792"/>
            <a:ext cx="3320415" cy="26271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Georgia"/>
                <a:cs typeface="Georgia"/>
              </a:rPr>
              <a:t>Diagonal </a:t>
            </a:r>
            <a:r>
              <a:rPr sz="1100" spc="-45" dirty="0">
                <a:latin typeface="Georgia"/>
                <a:cs typeface="Georgia"/>
              </a:rPr>
              <a:t>elements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matrix </a:t>
            </a:r>
            <a:r>
              <a:rPr sz="1100" i="1" spc="95" dirty="0">
                <a:latin typeface="Times New Roman"/>
                <a:cs typeface="Times New Roman"/>
              </a:rPr>
              <a:t>D</a:t>
            </a:r>
            <a:r>
              <a:rPr sz="1200" i="1" spc="142" baseline="-25000" dirty="0">
                <a:latin typeface="Arial"/>
                <a:cs typeface="Arial"/>
              </a:rPr>
              <a:t>t</a:t>
            </a:r>
            <a:r>
              <a:rPr sz="1200" i="1" spc="142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are </a:t>
            </a:r>
            <a:r>
              <a:rPr sz="1100" spc="-40" dirty="0">
                <a:latin typeface="Georgia"/>
                <a:cs typeface="Georgia"/>
              </a:rPr>
              <a:t>modeled </a:t>
            </a:r>
            <a:r>
              <a:rPr sz="1100" spc="-30" dirty="0">
                <a:latin typeface="Georgia"/>
                <a:cs typeface="Georgia"/>
              </a:rPr>
              <a:t>para-  </a:t>
            </a:r>
            <a:r>
              <a:rPr sz="1100" spc="-15" dirty="0">
                <a:latin typeface="Georgia"/>
                <a:cs typeface="Georgia"/>
              </a:rPr>
              <a:t>metrically </a:t>
            </a:r>
            <a:r>
              <a:rPr sz="1100" spc="-35" dirty="0">
                <a:latin typeface="Georgia"/>
                <a:cs typeface="Georgia"/>
              </a:rPr>
              <a:t>using </a:t>
            </a:r>
            <a:r>
              <a:rPr sz="1100" spc="25" dirty="0">
                <a:latin typeface="Georgia"/>
                <a:cs typeface="Georgia"/>
              </a:rPr>
              <a:t>GARCH(1,1)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20" dirty="0">
                <a:latin typeface="Georgia"/>
                <a:cs typeface="Georgia"/>
              </a:rPr>
              <a:t>GJR-GARCH(1,1)  </a:t>
            </a:r>
            <a:r>
              <a:rPr sz="1100" spc="-30" dirty="0">
                <a:latin typeface="Georgia"/>
                <a:cs typeface="Georgia"/>
              </a:rPr>
              <a:t>specifications and </a:t>
            </a:r>
            <a:r>
              <a:rPr sz="1100" spc="-25" dirty="0">
                <a:latin typeface="Georgia"/>
                <a:cs typeface="Georgia"/>
              </a:rPr>
              <a:t>conditional </a:t>
            </a:r>
            <a:r>
              <a:rPr sz="1100" spc="-30" dirty="0">
                <a:latin typeface="Georgia"/>
                <a:cs typeface="Georgia"/>
              </a:rPr>
              <a:t>correlation </a:t>
            </a:r>
            <a:r>
              <a:rPr sz="1100" spc="-15" dirty="0">
                <a:latin typeface="Georgia"/>
                <a:cs typeface="Georgia"/>
              </a:rPr>
              <a:t>matrix </a:t>
            </a:r>
            <a:r>
              <a:rPr sz="1100" i="1" spc="114" dirty="0">
                <a:latin typeface="Times New Roman"/>
                <a:cs typeface="Times New Roman"/>
              </a:rPr>
              <a:t>R</a:t>
            </a:r>
            <a:r>
              <a:rPr sz="1200" i="1" spc="172" baseline="-25000" dirty="0">
                <a:latin typeface="Arial"/>
                <a:cs typeface="Arial"/>
              </a:rPr>
              <a:t>t</a:t>
            </a:r>
            <a:r>
              <a:rPr sz="1200" i="1" spc="17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Georgia"/>
                <a:cs typeface="Georgia"/>
              </a:rPr>
              <a:t>is  </a:t>
            </a:r>
            <a:r>
              <a:rPr sz="1100" spc="-25" dirty="0">
                <a:latin typeface="Georgia"/>
                <a:cs typeface="Georgia"/>
              </a:rPr>
              <a:t>estimated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nonparametric </a:t>
            </a:r>
            <a:r>
              <a:rPr sz="1100" spc="-45" dirty="0">
                <a:latin typeface="Georgia"/>
                <a:cs typeface="Georgia"/>
              </a:rPr>
              <a:t>manner </a:t>
            </a:r>
            <a:r>
              <a:rPr sz="1100" spc="-35" dirty="0">
                <a:latin typeface="Georgia"/>
                <a:cs typeface="Georgia"/>
              </a:rPr>
              <a:t>using </a:t>
            </a:r>
            <a:r>
              <a:rPr sz="1100" spc="-45" dirty="0">
                <a:latin typeface="Georgia"/>
                <a:cs typeface="Georgia"/>
              </a:rPr>
              <a:t>machine  </a:t>
            </a:r>
            <a:r>
              <a:rPr sz="1100" spc="-30" dirty="0">
                <a:latin typeface="Georgia"/>
                <a:cs typeface="Georgia"/>
              </a:rPr>
              <a:t>learning algorithms </a:t>
            </a:r>
            <a:r>
              <a:rPr sz="1100" spc="-35" dirty="0">
                <a:latin typeface="Georgia"/>
                <a:cs typeface="Georgia"/>
              </a:rPr>
              <a:t>k-nearest neighbor </a:t>
            </a:r>
            <a:r>
              <a:rPr sz="1100" dirty="0">
                <a:latin typeface="Georgia"/>
                <a:cs typeface="Georgia"/>
              </a:rPr>
              <a:t>(KNN)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40" dirty="0">
                <a:latin typeface="Georgia"/>
                <a:cs typeface="Georgia"/>
              </a:rPr>
              <a:t>ran-  </a:t>
            </a:r>
            <a:r>
              <a:rPr sz="1100" spc="-50" dirty="0">
                <a:latin typeface="Georgia"/>
                <a:cs typeface="Georgia"/>
              </a:rPr>
              <a:t>dom </a:t>
            </a:r>
            <a:r>
              <a:rPr sz="1100" spc="-30" dirty="0">
                <a:latin typeface="Georgia"/>
                <a:cs typeface="Georgia"/>
              </a:rPr>
              <a:t>forest </a:t>
            </a:r>
            <a:r>
              <a:rPr sz="1100" spc="20" dirty="0">
                <a:latin typeface="Georgia"/>
                <a:cs typeface="Georgia"/>
              </a:rPr>
              <a:t>(RF)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30" dirty="0">
                <a:latin typeface="Georgia"/>
                <a:cs typeface="Georgia"/>
              </a:rPr>
              <a:t>Breiman </a:t>
            </a:r>
            <a:r>
              <a:rPr sz="1100" spc="-40" dirty="0">
                <a:latin typeface="Georgia"/>
                <a:cs typeface="Georgia"/>
              </a:rPr>
              <a:t>[</a:t>
            </a:r>
            <a:r>
              <a:rPr sz="1100" spc="-40" dirty="0">
                <a:solidFill>
                  <a:srgbClr val="00A1DE"/>
                </a:solidFill>
                <a:latin typeface="Georgia"/>
                <a:cs typeface="Georgia"/>
                <a:hlinkClick r:id="rId4" action="ppaction://hlinksldjump"/>
              </a:rPr>
              <a:t>1</a:t>
            </a:r>
            <a:r>
              <a:rPr sz="1100" spc="-40" dirty="0">
                <a:latin typeface="Georgia"/>
                <a:cs typeface="Georgia"/>
              </a:rPr>
              <a:t>]. </a:t>
            </a:r>
            <a:r>
              <a:rPr sz="1100" spc="70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parsimonious  </a:t>
            </a:r>
            <a:r>
              <a:rPr sz="1100" spc="-35" dirty="0">
                <a:latin typeface="Georgia"/>
                <a:cs typeface="Georgia"/>
              </a:rPr>
              <a:t>learner </a:t>
            </a:r>
            <a:r>
              <a:rPr sz="1100" spc="-4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specification, </a:t>
            </a:r>
            <a:r>
              <a:rPr sz="1100" spc="-15" dirty="0">
                <a:latin typeface="Georgia"/>
                <a:cs typeface="Georgia"/>
              </a:rPr>
              <a:t>with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covariate </a:t>
            </a:r>
            <a:r>
              <a:rPr sz="1100" spc="-35" dirty="0">
                <a:latin typeface="Georgia"/>
                <a:cs typeface="Georgia"/>
              </a:rPr>
              <a:t>space  </a:t>
            </a:r>
            <a:r>
              <a:rPr sz="1100" spc="-25" dirty="0">
                <a:latin typeface="Georgia"/>
                <a:cs typeface="Georgia"/>
              </a:rPr>
              <a:t>constructed </a:t>
            </a:r>
            <a:r>
              <a:rPr sz="1100" spc="-35" dirty="0">
                <a:latin typeface="Georgia"/>
                <a:cs typeface="Georgia"/>
              </a:rPr>
              <a:t>using </a:t>
            </a:r>
            <a:r>
              <a:rPr sz="1100" spc="-30" dirty="0">
                <a:latin typeface="Georgia"/>
                <a:cs typeface="Georgia"/>
              </a:rPr>
              <a:t>Pearson and </a:t>
            </a:r>
            <a:r>
              <a:rPr sz="1100" spc="-20" dirty="0">
                <a:latin typeface="Georgia"/>
                <a:cs typeface="Georgia"/>
              </a:rPr>
              <a:t>Kendall </a:t>
            </a:r>
            <a:r>
              <a:rPr sz="1100" spc="-40" dirty="0">
                <a:latin typeface="Georgia"/>
                <a:cs typeface="Georgia"/>
              </a:rPr>
              <a:t>sample corre-  </a:t>
            </a:r>
            <a:r>
              <a:rPr sz="1100" spc="-25" dirty="0">
                <a:latin typeface="Georgia"/>
                <a:cs typeface="Georgia"/>
              </a:rPr>
              <a:t>lations </a:t>
            </a:r>
            <a:r>
              <a:rPr sz="1100" spc="-45" dirty="0">
                <a:latin typeface="Georgia"/>
                <a:cs typeface="Georgia"/>
              </a:rPr>
              <a:t>from </a:t>
            </a:r>
            <a:r>
              <a:rPr sz="1100" spc="-40" dirty="0">
                <a:latin typeface="Georgia"/>
                <a:cs typeface="Georgia"/>
              </a:rPr>
              <a:t>moving windows, </a:t>
            </a:r>
            <a:r>
              <a:rPr sz="1100" spc="-45" dirty="0">
                <a:latin typeface="Georgia"/>
                <a:cs typeface="Georgia"/>
              </a:rPr>
              <a:t>ensures </a:t>
            </a:r>
            <a:r>
              <a:rPr sz="1100" dirty="0">
                <a:latin typeface="Georgia"/>
                <a:cs typeface="Georgia"/>
              </a:rPr>
              <a:t>that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40" dirty="0">
                <a:latin typeface="Georgia"/>
                <a:cs typeface="Georgia"/>
              </a:rPr>
              <a:t>model  </a:t>
            </a:r>
            <a:r>
              <a:rPr sz="1100" spc="-45" dirty="0">
                <a:latin typeface="Georgia"/>
                <a:cs typeface="Georgia"/>
              </a:rPr>
              <a:t>remains </a:t>
            </a:r>
            <a:r>
              <a:rPr sz="1100" spc="-30" dirty="0">
                <a:latin typeface="Georgia"/>
                <a:cs typeface="Georgia"/>
              </a:rPr>
              <a:t>flexible and </a:t>
            </a:r>
            <a:r>
              <a:rPr sz="1100" spc="-20" dirty="0">
                <a:latin typeface="Georgia"/>
                <a:cs typeface="Georgia"/>
              </a:rPr>
              <a:t>easy </a:t>
            </a:r>
            <a:r>
              <a:rPr sz="1100" spc="-10" dirty="0">
                <a:latin typeface="Georgia"/>
                <a:cs typeface="Georgia"/>
              </a:rPr>
              <a:t>to </a:t>
            </a:r>
            <a:r>
              <a:rPr sz="1100" spc="-25" dirty="0">
                <a:latin typeface="Georgia"/>
                <a:cs typeface="Georgia"/>
              </a:rPr>
              <a:t>estimate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30" dirty="0">
                <a:latin typeface="Georgia"/>
                <a:cs typeface="Georgia"/>
              </a:rPr>
              <a:t>high </a:t>
            </a:r>
            <a:r>
              <a:rPr sz="1100" spc="-45" dirty="0">
                <a:latin typeface="Georgia"/>
                <a:cs typeface="Georgia"/>
              </a:rPr>
              <a:t>dimen-  </a:t>
            </a:r>
            <a:r>
              <a:rPr sz="1100" spc="-35" dirty="0">
                <a:latin typeface="Georgia"/>
                <a:cs typeface="Georgia"/>
              </a:rPr>
              <a:t>sional </a:t>
            </a:r>
            <a:r>
              <a:rPr sz="1100" spc="-25" dirty="0">
                <a:latin typeface="Georgia"/>
                <a:cs typeface="Georgia"/>
              </a:rPr>
              <a:t>systems. Proposed </a:t>
            </a:r>
            <a:r>
              <a:rPr sz="1100" spc="-30" dirty="0">
                <a:latin typeface="Georgia"/>
                <a:cs typeface="Georgia"/>
              </a:rPr>
              <a:t>semiparametric </a:t>
            </a:r>
            <a:r>
              <a:rPr sz="1100" spc="-20" dirty="0">
                <a:latin typeface="Georgia"/>
                <a:cs typeface="Georgia"/>
              </a:rPr>
              <a:t>multivariate  </a:t>
            </a:r>
            <a:r>
              <a:rPr sz="1100" spc="-10" dirty="0">
                <a:latin typeface="Georgia"/>
                <a:cs typeface="Georgia"/>
              </a:rPr>
              <a:t>volatility </a:t>
            </a:r>
            <a:r>
              <a:rPr sz="1100" spc="-40" dirty="0">
                <a:latin typeface="Georgia"/>
                <a:cs typeface="Georgia"/>
              </a:rPr>
              <a:t>model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30" dirty="0">
                <a:latin typeface="Georgia"/>
                <a:cs typeface="Georgia"/>
              </a:rPr>
              <a:t>applied </a:t>
            </a:r>
            <a:r>
              <a:rPr sz="1100" spc="-10" dirty="0">
                <a:latin typeface="Georgia"/>
                <a:cs typeface="Georgia"/>
              </a:rPr>
              <a:t>to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100" dirty="0">
                <a:latin typeface="Georgia"/>
                <a:cs typeface="Georgia"/>
              </a:rPr>
              <a:t>30 </a:t>
            </a:r>
            <a:r>
              <a:rPr sz="1100" spc="-25" dirty="0">
                <a:latin typeface="Georgia"/>
                <a:cs typeface="Georgia"/>
              </a:rPr>
              <a:t>constituents </a:t>
            </a:r>
            <a:r>
              <a:rPr sz="1100" spc="-40" dirty="0">
                <a:latin typeface="Georgia"/>
                <a:cs typeface="Georgia"/>
              </a:rPr>
              <a:t>in-  </a:t>
            </a:r>
            <a:r>
              <a:rPr sz="1100" spc="-30" dirty="0">
                <a:latin typeface="Georgia"/>
                <a:cs typeface="Georgia"/>
              </a:rPr>
              <a:t>cluded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35" dirty="0">
                <a:latin typeface="Georgia"/>
                <a:cs typeface="Georgia"/>
              </a:rPr>
              <a:t>Dow </a:t>
            </a:r>
            <a:r>
              <a:rPr sz="1100" spc="-50" dirty="0">
                <a:latin typeface="Georgia"/>
                <a:cs typeface="Georgia"/>
              </a:rPr>
              <a:t>Jones </a:t>
            </a:r>
            <a:r>
              <a:rPr sz="1100" spc="-30" dirty="0">
                <a:latin typeface="Georgia"/>
                <a:cs typeface="Georgia"/>
              </a:rPr>
              <a:t>Industrial </a:t>
            </a:r>
            <a:r>
              <a:rPr sz="1100" spc="-35" dirty="0">
                <a:latin typeface="Georgia"/>
                <a:cs typeface="Georgia"/>
              </a:rPr>
              <a:t>Average </a:t>
            </a:r>
            <a:r>
              <a:rPr sz="1100" spc="-30" dirty="0">
                <a:latin typeface="Georgia"/>
                <a:cs typeface="Georgia"/>
              </a:rPr>
              <a:t>index and  </a:t>
            </a:r>
            <a:r>
              <a:rPr sz="1100" spc="-4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adequacy </a:t>
            </a:r>
            <a:r>
              <a:rPr sz="1100" spc="-35" dirty="0">
                <a:latin typeface="Georgia"/>
                <a:cs typeface="Georgia"/>
              </a:rPr>
              <a:t>is verified in terms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55" dirty="0">
                <a:latin typeface="Georgia"/>
                <a:cs typeface="Georgia"/>
              </a:rPr>
              <a:t>common </a:t>
            </a:r>
            <a:r>
              <a:rPr sz="1100" spc="-50" dirty="0">
                <a:latin typeface="Georgia"/>
                <a:cs typeface="Georgia"/>
              </a:rPr>
              <a:t>down-  </a:t>
            </a:r>
            <a:r>
              <a:rPr sz="1100" spc="-40" dirty="0">
                <a:latin typeface="Georgia"/>
                <a:cs typeface="Georgia"/>
              </a:rPr>
              <a:t>side </a:t>
            </a:r>
            <a:r>
              <a:rPr sz="1100" spc="-30" dirty="0">
                <a:latin typeface="Georgia"/>
                <a:cs typeface="Georgia"/>
              </a:rPr>
              <a:t>market </a:t>
            </a:r>
            <a:r>
              <a:rPr sz="1100" spc="-35" dirty="0">
                <a:latin typeface="Georgia"/>
                <a:cs typeface="Georgia"/>
              </a:rPr>
              <a:t>risk </a:t>
            </a:r>
            <a:r>
              <a:rPr sz="1100" spc="-45" dirty="0">
                <a:latin typeface="Georgia"/>
                <a:cs typeface="Georgia"/>
              </a:rPr>
              <a:t>measure </a:t>
            </a:r>
            <a:r>
              <a:rPr sz="1100" spc="-20" dirty="0">
                <a:latin typeface="Georgia"/>
                <a:cs typeface="Georgia"/>
              </a:rPr>
              <a:t>Value-at-Risk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(VaR):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83678" y="9157422"/>
            <a:ext cx="24466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 smtClean="0">
                <a:latin typeface="Times New Roman"/>
                <a:cs typeface="Times New Roman"/>
              </a:rPr>
              <a:t>V</a:t>
            </a:r>
            <a:r>
              <a:rPr lang="en-US" sz="1100" i="1" spc="85" dirty="0">
                <a:latin typeface="Times New Roman"/>
                <a:cs typeface="Times New Roman"/>
              </a:rPr>
              <a:t>a</a:t>
            </a:r>
            <a:r>
              <a:rPr sz="1100" i="1" spc="85" dirty="0" smtClean="0">
                <a:latin typeface="Times New Roman"/>
                <a:cs typeface="Times New Roman"/>
              </a:rPr>
              <a:t>R</a:t>
            </a:r>
            <a:r>
              <a:rPr sz="1200" i="1" spc="127" baseline="-25000" dirty="0" smtClean="0">
                <a:latin typeface="Arial"/>
                <a:cs typeface="Arial"/>
              </a:rPr>
              <a:t>α</a:t>
            </a:r>
            <a:r>
              <a:rPr sz="1200" i="1" spc="187" baseline="-10416" dirty="0" smtClean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130" dirty="0">
                <a:latin typeface="Times New Roman"/>
                <a:cs typeface="Times New Roman"/>
              </a:rPr>
              <a:t>inf</a:t>
            </a:r>
            <a:r>
              <a:rPr sz="1100" i="1" spc="-16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DejaVu Sans"/>
                <a:cs typeface="DejaVu Sans"/>
              </a:rPr>
              <a:t>{</a:t>
            </a:r>
            <a:r>
              <a:rPr sz="1100" i="1" spc="-70" dirty="0">
                <a:latin typeface="Times New Roman"/>
                <a:cs typeface="Times New Roman"/>
              </a:rPr>
              <a:t>l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1100" spc="-235" dirty="0">
                <a:latin typeface="DejaVu Sans"/>
                <a:cs typeface="DejaVu Sans"/>
              </a:rPr>
              <a:t>∈</a:t>
            </a:r>
            <a:r>
              <a:rPr sz="1100" spc="-170" dirty="0">
                <a:latin typeface="DejaVu Sans"/>
                <a:cs typeface="DejaVu Sans"/>
              </a:rPr>
              <a:t> </a:t>
            </a:r>
            <a:r>
              <a:rPr lang="en-US" sz="1100" spc="-170" dirty="0" smtClean="0">
                <a:latin typeface="DejaVu Sans"/>
                <a:cs typeface="DejaVu Sans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650" spc="-7" baseline="2525" dirty="0">
                <a:latin typeface="Arial"/>
                <a:cs typeface="Arial"/>
              </a:rPr>
              <a:t>:</a:t>
            </a:r>
            <a:r>
              <a:rPr sz="1650" spc="-15" baseline="2525" dirty="0">
                <a:latin typeface="Arial"/>
                <a:cs typeface="Arial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P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Times New Roman"/>
                <a:cs typeface="Times New Roman"/>
              </a:rPr>
              <a:t>L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i="1" spc="105" dirty="0">
                <a:latin typeface="Times New Roman"/>
                <a:cs typeface="Times New Roman"/>
              </a:rPr>
              <a:t>&gt;</a:t>
            </a:r>
            <a:r>
              <a:rPr sz="1100" i="1" spc="20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l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≤</a:t>
            </a:r>
            <a:r>
              <a:rPr sz="1100" spc="-55" dirty="0">
                <a:latin typeface="DejaVu Sans"/>
                <a:cs typeface="DejaVu Sans"/>
              </a:rPr>
              <a:t> 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α</a:t>
            </a:r>
            <a:r>
              <a:rPr sz="1100" spc="-5" dirty="0">
                <a:latin typeface="DejaVu Sans"/>
                <a:cs typeface="DejaVu Sans"/>
              </a:rPr>
              <a:t>}</a:t>
            </a:r>
            <a:r>
              <a:rPr sz="1100" i="1" spc="-5" dirty="0">
                <a:latin typeface="Times New Roman"/>
                <a:cs typeface="Times New Roman"/>
              </a:rPr>
              <a:t>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7294" y="9461930"/>
            <a:ext cx="331977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Georgia"/>
                <a:cs typeface="Georgia"/>
              </a:rPr>
              <a:t>where </a:t>
            </a:r>
            <a:r>
              <a:rPr sz="1100" i="1" spc="114" dirty="0" smtClean="0">
                <a:latin typeface="Times New Roman"/>
                <a:cs typeface="Times New Roman"/>
              </a:rPr>
              <a:t>α </a:t>
            </a:r>
            <a:r>
              <a:rPr sz="1100" spc="-235" dirty="0" smtClean="0">
                <a:latin typeface="DejaVu Sans"/>
                <a:cs typeface="DejaVu Sans"/>
              </a:rPr>
              <a:t>∈</a:t>
            </a:r>
            <a:r>
              <a:rPr lang="en-US" sz="1100" spc="-235" dirty="0" smtClean="0">
                <a:latin typeface="DejaVu Sans"/>
                <a:cs typeface="DejaVu Sans"/>
              </a:rPr>
              <a:t>      </a:t>
            </a:r>
            <a:r>
              <a:rPr sz="1100" spc="-235" dirty="0" smtClean="0">
                <a:latin typeface="DejaVu Sans"/>
                <a:cs typeface="DejaVu Sans"/>
              </a:rPr>
              <a:t> </a:t>
            </a:r>
            <a:r>
              <a:rPr sz="1100" spc="5" dirty="0">
                <a:latin typeface="Arial"/>
                <a:cs typeface="Arial"/>
              </a:rPr>
              <a:t>(0</a:t>
            </a:r>
            <a:r>
              <a:rPr sz="1100" i="1" spc="5" dirty="0">
                <a:latin typeface="Times New Roman"/>
                <a:cs typeface="Times New Roman"/>
              </a:rPr>
              <a:t>, </a:t>
            </a:r>
            <a:r>
              <a:rPr sz="1100" spc="-5" dirty="0">
                <a:latin typeface="Arial"/>
                <a:cs typeface="Arial"/>
              </a:rPr>
              <a:t>1)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i="1" spc="70" dirty="0">
                <a:latin typeface="Times New Roman"/>
                <a:cs typeface="Times New Roman"/>
              </a:rPr>
              <a:t>F</a:t>
            </a:r>
            <a:r>
              <a:rPr sz="1200" i="1" spc="104" baseline="-10416" dirty="0">
                <a:latin typeface="Arial"/>
                <a:cs typeface="Arial"/>
              </a:rPr>
              <a:t>L</a:t>
            </a:r>
            <a:r>
              <a:rPr sz="1100" spc="70" dirty="0">
                <a:latin typeface="Arial"/>
                <a:cs typeface="Arial"/>
              </a:rPr>
              <a:t>(</a:t>
            </a:r>
            <a:r>
              <a:rPr sz="1100" i="1" spc="70" dirty="0">
                <a:latin typeface="Times New Roman"/>
                <a:cs typeface="Times New Roman"/>
              </a:rPr>
              <a:t>l</a:t>
            </a:r>
            <a:r>
              <a:rPr sz="1100" spc="70" dirty="0">
                <a:latin typeface="Arial"/>
                <a:cs typeface="Arial"/>
              </a:rPr>
              <a:t>) </a:t>
            </a:r>
            <a:r>
              <a:rPr sz="1100" spc="204" dirty="0">
                <a:latin typeface="Arial"/>
                <a:cs typeface="Arial"/>
              </a:rPr>
              <a:t>= </a:t>
            </a:r>
            <a:r>
              <a:rPr sz="1100" i="1" spc="25" dirty="0">
                <a:latin typeface="Times New Roman"/>
                <a:cs typeface="Times New Roman"/>
              </a:rPr>
              <a:t>P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Times New Roman"/>
                <a:cs typeface="Times New Roman"/>
              </a:rPr>
              <a:t>L </a:t>
            </a:r>
            <a:r>
              <a:rPr sz="1100" spc="-75" dirty="0">
                <a:latin typeface="DejaVu Sans"/>
                <a:cs typeface="DejaVu Sans"/>
              </a:rPr>
              <a:t>≤ </a:t>
            </a:r>
            <a:r>
              <a:rPr sz="1100" i="1" spc="40" dirty="0">
                <a:latin typeface="Times New Roman"/>
                <a:cs typeface="Times New Roman"/>
              </a:rPr>
              <a:t>l</a:t>
            </a:r>
            <a:r>
              <a:rPr sz="1100" spc="40" dirty="0">
                <a:latin typeface="Arial"/>
                <a:cs typeface="Arial"/>
              </a:rPr>
              <a:t>)</a:t>
            </a:r>
            <a:r>
              <a:rPr sz="1100" i="1" spc="40" dirty="0">
                <a:latin typeface="Times New Roman"/>
                <a:cs typeface="Times New Roman"/>
              </a:rPr>
              <a:t>, </a:t>
            </a:r>
            <a:r>
              <a:rPr sz="1100" spc="-35" dirty="0">
                <a:latin typeface="Georgia"/>
                <a:cs typeface="Georgia"/>
              </a:rPr>
              <a:t>denotes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7294" y="9634002"/>
            <a:ext cx="331977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Georgia"/>
                <a:cs typeface="Georgia"/>
              </a:rPr>
              <a:t>distribution </a:t>
            </a:r>
            <a:r>
              <a:rPr sz="1100" spc="-30" dirty="0">
                <a:latin typeface="Georgia"/>
                <a:cs typeface="Georgia"/>
              </a:rPr>
              <a:t>function </a:t>
            </a:r>
            <a:r>
              <a:rPr sz="1100" spc="-45" dirty="0">
                <a:latin typeface="Georgia"/>
                <a:cs typeface="Georgia"/>
              </a:rPr>
              <a:t>of </a:t>
            </a:r>
            <a:r>
              <a:rPr sz="1100" spc="-35" dirty="0">
                <a:latin typeface="Georgia"/>
                <a:cs typeface="Georgia"/>
              </a:rPr>
              <a:t>corresponding </a:t>
            </a:r>
            <a:r>
              <a:rPr sz="1100" spc="-40" dirty="0">
                <a:latin typeface="Georgia"/>
                <a:cs typeface="Georgia"/>
              </a:rPr>
              <a:t>loss </a:t>
            </a:r>
            <a:r>
              <a:rPr sz="1100" spc="-20" dirty="0">
                <a:latin typeface="Georgia"/>
                <a:cs typeface="Georgia"/>
              </a:rPr>
              <a:t>distribution.  </a:t>
            </a:r>
            <a:r>
              <a:rPr sz="1100" spc="70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failure </a:t>
            </a:r>
            <a:r>
              <a:rPr sz="1100" spc="-10" dirty="0">
                <a:latin typeface="Georgia"/>
                <a:cs typeface="Georgia"/>
              </a:rPr>
              <a:t>test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30" dirty="0">
                <a:latin typeface="Georgia"/>
                <a:cs typeface="Georgia"/>
              </a:rPr>
              <a:t>unconditional </a:t>
            </a:r>
            <a:r>
              <a:rPr sz="1100" spc="-35" dirty="0">
                <a:latin typeface="Georgia"/>
                <a:cs typeface="Georgia"/>
              </a:rPr>
              <a:t>coverage </a:t>
            </a:r>
            <a:r>
              <a:rPr sz="1100" spc="-15" dirty="0">
                <a:latin typeface="Georgia"/>
                <a:cs typeface="Georgia"/>
              </a:rPr>
              <a:t>(Kupiec)</a:t>
            </a:r>
            <a:r>
              <a:rPr sz="1100" spc="-1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93299" y="2343593"/>
            <a:ext cx="3320415" cy="31172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Georgia"/>
                <a:cs typeface="Georgia"/>
              </a:rPr>
              <a:t>an </a:t>
            </a:r>
            <a:r>
              <a:rPr sz="1100" spc="-40" dirty="0">
                <a:latin typeface="Georgia"/>
                <a:cs typeface="Georgia"/>
              </a:rPr>
              <a:t>independence </a:t>
            </a:r>
            <a:r>
              <a:rPr sz="1100" spc="-10" dirty="0">
                <a:latin typeface="Georgia"/>
                <a:cs typeface="Georgia"/>
              </a:rPr>
              <a:t>test </a:t>
            </a:r>
            <a:r>
              <a:rPr sz="1100" spc="-30" dirty="0">
                <a:latin typeface="Georgia"/>
                <a:cs typeface="Georgia"/>
              </a:rPr>
              <a:t>(Christoffersen) are </a:t>
            </a:r>
            <a:r>
              <a:rPr sz="1100" spc="-40" dirty="0">
                <a:latin typeface="Georgia"/>
                <a:cs typeface="Georgia"/>
              </a:rPr>
              <a:t>considered </a:t>
            </a:r>
            <a:r>
              <a:rPr sz="1100" spc="-10" dirty="0">
                <a:latin typeface="Georgia"/>
                <a:cs typeface="Georgia"/>
              </a:rPr>
              <a:t>to  </a:t>
            </a:r>
            <a:r>
              <a:rPr sz="1100" spc="-5" dirty="0">
                <a:latin typeface="Georgia"/>
                <a:cs typeface="Georgia"/>
              </a:rPr>
              <a:t>statistically </a:t>
            </a:r>
            <a:r>
              <a:rPr sz="1100" spc="-25" dirty="0">
                <a:latin typeface="Georgia"/>
                <a:cs typeface="Georgia"/>
              </a:rPr>
              <a:t>evaluate </a:t>
            </a:r>
            <a:r>
              <a:rPr sz="1100" spc="-40" dirty="0">
                <a:latin typeface="Georgia"/>
                <a:cs typeface="Georgia"/>
              </a:rPr>
              <a:t>proposed model </a:t>
            </a:r>
            <a:r>
              <a:rPr sz="1100" spc="-20" dirty="0">
                <a:latin typeface="Georgia"/>
                <a:cs typeface="Georgia"/>
              </a:rPr>
              <a:t>against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para-  </a:t>
            </a:r>
            <a:r>
              <a:rPr sz="1100" spc="-25" dirty="0">
                <a:latin typeface="Georgia"/>
                <a:cs typeface="Georgia"/>
              </a:rPr>
              <a:t>metric </a:t>
            </a:r>
            <a:r>
              <a:rPr sz="1100" spc="-20" dirty="0">
                <a:latin typeface="Georgia"/>
                <a:cs typeface="Georgia"/>
              </a:rPr>
              <a:t>conditionally </a:t>
            </a:r>
            <a:r>
              <a:rPr sz="1100" spc="-30" dirty="0">
                <a:latin typeface="Georgia"/>
                <a:cs typeface="Georgia"/>
              </a:rPr>
              <a:t>heteroscedastic class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35" dirty="0">
                <a:latin typeface="Georgia"/>
                <a:cs typeface="Georgia"/>
              </a:rPr>
              <a:t>models, </a:t>
            </a:r>
            <a:r>
              <a:rPr sz="1100" spc="-25" dirty="0">
                <a:latin typeface="Georgia"/>
                <a:cs typeface="Georgia"/>
              </a:rPr>
              <a:t>the  dynamic conditional </a:t>
            </a:r>
            <a:r>
              <a:rPr sz="1100" spc="-30" dirty="0">
                <a:latin typeface="Georgia"/>
                <a:cs typeface="Georgia"/>
              </a:rPr>
              <a:t>correlation </a:t>
            </a:r>
            <a:r>
              <a:rPr sz="1100" spc="-40" dirty="0">
                <a:latin typeface="Georgia"/>
                <a:cs typeface="Georgia"/>
              </a:rPr>
              <a:t>model of </a:t>
            </a:r>
            <a:r>
              <a:rPr sz="1100" spc="-30" dirty="0">
                <a:latin typeface="Georgia"/>
                <a:cs typeface="Georgia"/>
              </a:rPr>
              <a:t>Engke </a:t>
            </a:r>
            <a:r>
              <a:rPr sz="1100" spc="-75" dirty="0">
                <a:latin typeface="Georgia"/>
                <a:cs typeface="Georgia"/>
              </a:rPr>
              <a:t>[</a:t>
            </a:r>
            <a:r>
              <a:rPr sz="1100" spc="-75" dirty="0">
                <a:solidFill>
                  <a:srgbClr val="00A1DE"/>
                </a:solidFill>
                <a:latin typeface="Georgia"/>
                <a:cs typeface="Georgia"/>
                <a:hlinkClick r:id="rId4" action="ppaction://hlinksldjump"/>
              </a:rPr>
              <a:t>2</a:t>
            </a:r>
            <a:r>
              <a:rPr sz="1100" spc="-75" dirty="0">
                <a:latin typeface="Georgia"/>
                <a:cs typeface="Georgia"/>
              </a:rPr>
              <a:t>], </a:t>
            </a:r>
            <a:r>
              <a:rPr sz="1100" spc="-30" dirty="0">
                <a:latin typeface="Georgia"/>
                <a:cs typeface="Georgia"/>
              </a:rPr>
              <a:t>and  </a:t>
            </a:r>
            <a:r>
              <a:rPr sz="1100" spc="-10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detect </a:t>
            </a:r>
            <a:r>
              <a:rPr sz="1100" spc="-25" dirty="0">
                <a:latin typeface="Georgia"/>
                <a:cs typeface="Georgia"/>
              </a:rPr>
              <a:t>any </a:t>
            </a:r>
            <a:r>
              <a:rPr sz="1100" spc="-30" dirty="0">
                <a:latin typeface="Georgia"/>
                <a:cs typeface="Georgia"/>
              </a:rPr>
              <a:t>misspecification </a:t>
            </a:r>
            <a:r>
              <a:rPr sz="1100" spc="-45" dirty="0">
                <a:latin typeface="Georgia"/>
                <a:cs typeface="Georgia"/>
              </a:rPr>
              <a:t>of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30" dirty="0">
                <a:latin typeface="Georgia"/>
                <a:cs typeface="Georgia"/>
              </a:rPr>
              <a:t>risk model. </a:t>
            </a:r>
            <a:r>
              <a:rPr sz="1100" dirty="0">
                <a:latin typeface="Georgia"/>
                <a:cs typeface="Georgia"/>
              </a:rPr>
              <a:t>It </a:t>
            </a:r>
            <a:r>
              <a:rPr sz="1100" spc="-35" dirty="0">
                <a:latin typeface="Georgia"/>
                <a:cs typeface="Georgia"/>
              </a:rPr>
              <a:t>is  </a:t>
            </a:r>
            <a:r>
              <a:rPr sz="1100" spc="-30" dirty="0">
                <a:latin typeface="Georgia"/>
                <a:cs typeface="Georgia"/>
              </a:rPr>
              <a:t>demonstrated </a:t>
            </a:r>
            <a:r>
              <a:rPr sz="1100" dirty="0">
                <a:latin typeface="Georgia"/>
                <a:cs typeface="Georgia"/>
              </a:rPr>
              <a:t>that </a:t>
            </a:r>
            <a:r>
              <a:rPr sz="1100" spc="-40" dirty="0">
                <a:latin typeface="Georgia"/>
                <a:cs typeface="Georgia"/>
              </a:rPr>
              <a:t>proposed model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25" dirty="0">
                <a:latin typeface="Georgia"/>
                <a:cs typeface="Georgia"/>
              </a:rPr>
              <a:t>able </a:t>
            </a:r>
            <a:r>
              <a:rPr sz="1100" spc="-10" dirty="0">
                <a:latin typeface="Georgia"/>
                <a:cs typeface="Georgia"/>
              </a:rPr>
              <a:t>to </a:t>
            </a:r>
            <a:r>
              <a:rPr sz="1100" spc="-20" dirty="0">
                <a:latin typeface="Georgia"/>
                <a:cs typeface="Georgia"/>
              </a:rPr>
              <a:t>capture </a:t>
            </a:r>
            <a:r>
              <a:rPr sz="1100" spc="-40" dirty="0">
                <a:latin typeface="Georgia"/>
                <a:cs typeface="Georgia"/>
              </a:rPr>
              <a:t>in-  </a:t>
            </a:r>
            <a:r>
              <a:rPr sz="1100" spc="-25" dirty="0">
                <a:latin typeface="Georgia"/>
                <a:cs typeface="Georgia"/>
              </a:rPr>
              <a:t>teresting conditional </a:t>
            </a:r>
            <a:r>
              <a:rPr sz="1100" spc="-30" dirty="0">
                <a:latin typeface="Georgia"/>
                <a:cs typeface="Georgia"/>
              </a:rPr>
              <a:t>properties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30" dirty="0">
                <a:latin typeface="Georgia"/>
                <a:cs typeface="Georgia"/>
              </a:rPr>
              <a:t>correlations and </a:t>
            </a:r>
            <a:r>
              <a:rPr sz="1100" dirty="0">
                <a:latin typeface="Georgia"/>
                <a:cs typeface="Georgia"/>
              </a:rPr>
              <a:t>that  </a:t>
            </a:r>
            <a:r>
              <a:rPr sz="1100" spc="10" dirty="0">
                <a:latin typeface="Georgia"/>
                <a:cs typeface="Georgia"/>
              </a:rPr>
              <a:t>it </a:t>
            </a:r>
            <a:r>
              <a:rPr sz="1100" spc="-50" dirty="0">
                <a:latin typeface="Georgia"/>
                <a:cs typeface="Georgia"/>
              </a:rPr>
              <a:t>shows </a:t>
            </a:r>
            <a:r>
              <a:rPr sz="1100" spc="-20" dirty="0">
                <a:latin typeface="Georgia"/>
                <a:cs typeface="Georgia"/>
              </a:rPr>
              <a:t>competitive </a:t>
            </a:r>
            <a:r>
              <a:rPr sz="1100" spc="-35" dirty="0">
                <a:latin typeface="Georgia"/>
                <a:cs typeface="Georgia"/>
              </a:rPr>
              <a:t>performance </a:t>
            </a:r>
            <a:r>
              <a:rPr sz="1100" spc="-15" dirty="0">
                <a:latin typeface="Georgia"/>
                <a:cs typeface="Georgia"/>
              </a:rPr>
              <a:t>with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50" dirty="0">
                <a:latin typeface="Georgia"/>
                <a:cs typeface="Georgia"/>
              </a:rPr>
              <a:t>DCC </a:t>
            </a:r>
            <a:r>
              <a:rPr sz="1100" spc="-30" dirty="0">
                <a:latin typeface="Georgia"/>
                <a:cs typeface="Georgia"/>
              </a:rPr>
              <a:t>model,  </a:t>
            </a:r>
            <a:r>
              <a:rPr sz="1100" spc="-10" dirty="0">
                <a:latin typeface="Georgia"/>
                <a:cs typeface="Georgia"/>
              </a:rPr>
              <a:t>both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25" dirty="0">
                <a:latin typeface="Georgia"/>
                <a:cs typeface="Georgia"/>
              </a:rPr>
              <a:t>tranquil </a:t>
            </a:r>
            <a:r>
              <a:rPr sz="1100" spc="-30" dirty="0">
                <a:latin typeface="Georgia"/>
                <a:cs typeface="Georgia"/>
              </a:rPr>
              <a:t>market conditions </a:t>
            </a:r>
            <a:r>
              <a:rPr sz="1100" spc="-40" dirty="0">
                <a:latin typeface="Georgia"/>
                <a:cs typeface="Georgia"/>
              </a:rPr>
              <a:t>(mid-1990’s) </a:t>
            </a:r>
            <a:r>
              <a:rPr sz="1100" spc="-35" dirty="0">
                <a:latin typeface="Georgia"/>
                <a:cs typeface="Georgia"/>
              </a:rPr>
              <a:t>and  </a:t>
            </a:r>
            <a:r>
              <a:rPr sz="1100" spc="-20" dirty="0">
                <a:latin typeface="Georgia"/>
                <a:cs typeface="Georgia"/>
              </a:rPr>
              <a:t>volatile </a:t>
            </a:r>
            <a:r>
              <a:rPr sz="1100" spc="-30" dirty="0">
                <a:latin typeface="Georgia"/>
                <a:cs typeface="Georgia"/>
              </a:rPr>
              <a:t>market conditions </a:t>
            </a:r>
            <a:r>
              <a:rPr sz="1100" spc="-85" dirty="0">
                <a:latin typeface="Georgia"/>
                <a:cs typeface="Georgia"/>
              </a:rPr>
              <a:t>(2000-2001 </a:t>
            </a:r>
            <a:r>
              <a:rPr sz="1100" spc="-30" dirty="0">
                <a:latin typeface="Georgia"/>
                <a:cs typeface="Georgia"/>
              </a:rPr>
              <a:t>Dot-com </a:t>
            </a:r>
            <a:r>
              <a:rPr sz="1100" spc="-25" dirty="0">
                <a:latin typeface="Georgia"/>
                <a:cs typeface="Georgia"/>
              </a:rPr>
              <a:t>bubble); 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30" dirty="0">
                <a:latin typeface="Georgia"/>
                <a:cs typeface="Georgia"/>
              </a:rPr>
              <a:t>likelihood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5" dirty="0">
                <a:latin typeface="Georgia"/>
                <a:cs typeface="Georgia"/>
              </a:rPr>
              <a:t>VaR </a:t>
            </a:r>
            <a:r>
              <a:rPr sz="1100" spc="-35" dirty="0">
                <a:latin typeface="Georgia"/>
                <a:cs typeface="Georgia"/>
              </a:rPr>
              <a:t>exceedance </a:t>
            </a:r>
            <a:r>
              <a:rPr sz="1100" spc="-40" dirty="0">
                <a:latin typeface="Georgia"/>
                <a:cs typeface="Georgia"/>
              </a:rPr>
              <a:t>does </a:t>
            </a:r>
            <a:r>
              <a:rPr sz="1100" spc="-20" dirty="0">
                <a:latin typeface="Georgia"/>
                <a:cs typeface="Georgia"/>
              </a:rPr>
              <a:t>not </a:t>
            </a:r>
            <a:r>
              <a:rPr sz="1100" spc="-35" dirty="0">
                <a:latin typeface="Georgia"/>
                <a:cs typeface="Georgia"/>
              </a:rPr>
              <a:t>depend  </a:t>
            </a:r>
            <a:r>
              <a:rPr sz="1100" spc="-10" dirty="0">
                <a:latin typeface="Georgia"/>
                <a:cs typeface="Georgia"/>
              </a:rPr>
              <a:t>greatly </a:t>
            </a:r>
            <a:r>
              <a:rPr sz="1100" spc="-50" dirty="0">
                <a:latin typeface="Georgia"/>
                <a:cs typeface="Georgia"/>
              </a:rPr>
              <a:t>on </a:t>
            </a:r>
            <a:r>
              <a:rPr sz="1100" spc="-30" dirty="0">
                <a:latin typeface="Georgia"/>
                <a:cs typeface="Georgia"/>
              </a:rPr>
              <a:t>whether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5" dirty="0">
                <a:latin typeface="Georgia"/>
                <a:cs typeface="Georgia"/>
              </a:rPr>
              <a:t>VaR </a:t>
            </a:r>
            <a:r>
              <a:rPr sz="1100" spc="-35" dirty="0">
                <a:latin typeface="Georgia"/>
                <a:cs typeface="Georgia"/>
              </a:rPr>
              <a:t>exceedance </a:t>
            </a:r>
            <a:r>
              <a:rPr sz="1100" spc="-30" dirty="0">
                <a:latin typeface="Georgia"/>
                <a:cs typeface="Georgia"/>
              </a:rPr>
              <a:t>occurred </a:t>
            </a:r>
            <a:r>
              <a:rPr sz="1100" spc="-55" dirty="0">
                <a:latin typeface="Georgia"/>
                <a:cs typeface="Georgia"/>
              </a:rPr>
              <a:t>on </a:t>
            </a:r>
            <a:r>
              <a:rPr sz="1100" spc="-25" dirty="0">
                <a:latin typeface="Georgia"/>
                <a:cs typeface="Georgia"/>
              </a:rPr>
              <a:t>the  </a:t>
            </a:r>
            <a:r>
              <a:rPr sz="1100" spc="-30" dirty="0">
                <a:latin typeface="Georgia"/>
                <a:cs typeface="Georgia"/>
              </a:rPr>
              <a:t>previous </a:t>
            </a:r>
            <a:r>
              <a:rPr sz="1100" spc="-35" dirty="0">
                <a:latin typeface="Georgia"/>
                <a:cs typeface="Georgia"/>
              </a:rPr>
              <a:t>day. </a:t>
            </a:r>
            <a:r>
              <a:rPr sz="1100" spc="-40" dirty="0">
                <a:latin typeface="Georgia"/>
                <a:cs typeface="Georgia"/>
              </a:rPr>
              <a:t>Moreover,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spc="-40" dirty="0">
                <a:latin typeface="Georgia"/>
                <a:cs typeface="Georgia"/>
              </a:rPr>
              <a:t>null </a:t>
            </a:r>
            <a:r>
              <a:rPr sz="1100" spc="-30" dirty="0">
                <a:latin typeface="Georgia"/>
                <a:cs typeface="Georgia"/>
              </a:rPr>
              <a:t>hypothesis </a:t>
            </a:r>
            <a:r>
              <a:rPr sz="1100" dirty="0">
                <a:latin typeface="Georgia"/>
                <a:cs typeface="Georgia"/>
              </a:rPr>
              <a:t>that </a:t>
            </a:r>
            <a:r>
              <a:rPr sz="1100" spc="-25" dirty="0">
                <a:latin typeface="Georgia"/>
                <a:cs typeface="Georgia"/>
              </a:rPr>
              <a:t>the  </a:t>
            </a:r>
            <a:r>
              <a:rPr sz="1100" spc="-5" dirty="0">
                <a:latin typeface="Georgia"/>
                <a:cs typeface="Georgia"/>
              </a:rPr>
              <a:t>total </a:t>
            </a:r>
            <a:r>
              <a:rPr sz="1100" spc="-50" dirty="0">
                <a:latin typeface="Georgia"/>
                <a:cs typeface="Georgia"/>
              </a:rPr>
              <a:t>number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5" dirty="0">
                <a:latin typeface="Georgia"/>
                <a:cs typeface="Georgia"/>
              </a:rPr>
              <a:t>VaR </a:t>
            </a:r>
            <a:r>
              <a:rPr sz="1100" spc="-35" dirty="0">
                <a:latin typeface="Georgia"/>
                <a:cs typeface="Georgia"/>
              </a:rPr>
              <a:t>exceedances equals </a:t>
            </a:r>
            <a:r>
              <a:rPr sz="1100" spc="-20" dirty="0">
                <a:latin typeface="Georgia"/>
                <a:cs typeface="Georgia"/>
              </a:rPr>
              <a:t>the expected  </a:t>
            </a:r>
            <a:r>
              <a:rPr sz="1100" spc="-50" dirty="0">
                <a:latin typeface="Georgia"/>
                <a:cs typeface="Georgia"/>
              </a:rPr>
              <a:t>number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5" dirty="0">
                <a:latin typeface="Georgia"/>
                <a:cs typeface="Georgia"/>
              </a:rPr>
              <a:t>VaR </a:t>
            </a:r>
            <a:r>
              <a:rPr sz="1100" spc="-30" dirty="0">
                <a:latin typeface="Georgia"/>
                <a:cs typeface="Georgia"/>
              </a:rPr>
              <a:t>exceedances, given </a:t>
            </a:r>
            <a:r>
              <a:rPr sz="1100" spc="-35" dirty="0">
                <a:latin typeface="Georgia"/>
                <a:cs typeface="Georgia"/>
              </a:rPr>
              <a:t>independence, is </a:t>
            </a:r>
            <a:r>
              <a:rPr sz="1100" spc="-20" dirty="0">
                <a:latin typeface="Georgia"/>
                <a:cs typeface="Georgia"/>
              </a:rPr>
              <a:t>sat-  </a:t>
            </a:r>
            <a:r>
              <a:rPr sz="1100" spc="-40" dirty="0">
                <a:latin typeface="Georgia"/>
                <a:cs typeface="Georgia"/>
              </a:rPr>
              <a:t>isfied for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20" dirty="0">
                <a:latin typeface="Georgia"/>
                <a:cs typeface="Georgia"/>
              </a:rPr>
              <a:t>variety </a:t>
            </a:r>
            <a:r>
              <a:rPr sz="1100" spc="-40" dirty="0">
                <a:latin typeface="Georgia"/>
                <a:cs typeface="Georgia"/>
              </a:rPr>
              <a:t>of model </a:t>
            </a:r>
            <a:r>
              <a:rPr sz="1100" spc="-25" dirty="0">
                <a:latin typeface="Georgia"/>
                <a:cs typeface="Georgia"/>
              </a:rPr>
              <a:t>specifications. </a:t>
            </a:r>
            <a:r>
              <a:rPr sz="1100" spc="-5" dirty="0">
                <a:latin typeface="Georgia"/>
                <a:cs typeface="Georgia"/>
              </a:rPr>
              <a:t>This </a:t>
            </a:r>
            <a:r>
              <a:rPr sz="1100" spc="-30" dirty="0">
                <a:latin typeface="Georgia"/>
                <a:cs typeface="Georgia"/>
              </a:rPr>
              <a:t>can </a:t>
            </a:r>
            <a:r>
              <a:rPr sz="1100" spc="-35" dirty="0">
                <a:latin typeface="Georgia"/>
                <a:cs typeface="Georgia"/>
              </a:rPr>
              <a:t>also  </a:t>
            </a:r>
            <a:r>
              <a:rPr sz="1100" spc="-20" dirty="0">
                <a:latin typeface="Georgia"/>
                <a:cs typeface="Georgia"/>
              </a:rPr>
              <a:t>be </a:t>
            </a:r>
            <a:r>
              <a:rPr sz="1100" spc="-50" dirty="0">
                <a:latin typeface="Georgia"/>
                <a:cs typeface="Georgia"/>
              </a:rPr>
              <a:t>seen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10" dirty="0">
                <a:latin typeface="Georgia"/>
                <a:cs typeface="Georgia"/>
              </a:rPr>
              <a:t>Figure</a:t>
            </a:r>
            <a:r>
              <a:rPr sz="1100" spc="-10" dirty="0">
                <a:solidFill>
                  <a:srgbClr val="00A1DE"/>
                </a:solidFill>
                <a:latin typeface="Georgia"/>
                <a:cs typeface="Georgia"/>
              </a:rPr>
              <a:t>1</a:t>
            </a:r>
            <a:r>
              <a:rPr sz="1100" spc="-10" dirty="0">
                <a:latin typeface="Georgia"/>
                <a:cs typeface="Georgia"/>
                <a:hlinkClick r:id="rId4" action="ppaction://hlinksldjump"/>
              </a:rPr>
              <a:t>,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which </a:t>
            </a:r>
            <a:r>
              <a:rPr sz="1100" spc="-50" dirty="0">
                <a:latin typeface="Georgia"/>
                <a:cs typeface="Georgia"/>
              </a:rPr>
              <a:t>shows </a:t>
            </a:r>
            <a:r>
              <a:rPr sz="1100" spc="-20" dirty="0">
                <a:latin typeface="Georgia"/>
                <a:cs typeface="Georgia"/>
              </a:rPr>
              <a:t>the backtest </a:t>
            </a:r>
            <a:r>
              <a:rPr sz="1100" spc="-30" dirty="0">
                <a:latin typeface="Georgia"/>
                <a:cs typeface="Georgia"/>
              </a:rPr>
              <a:t>results  </a:t>
            </a:r>
            <a:r>
              <a:rPr sz="1100" spc="-40" dirty="0">
                <a:latin typeface="Georgia"/>
                <a:cs typeface="Georgia"/>
              </a:rPr>
              <a:t>for </a:t>
            </a:r>
            <a:r>
              <a:rPr sz="1100" spc="-30" dirty="0">
                <a:latin typeface="Georgia"/>
                <a:cs typeface="Georgia"/>
              </a:rPr>
              <a:t>unconditional </a:t>
            </a:r>
            <a:r>
              <a:rPr sz="1100" spc="-35" dirty="0">
                <a:latin typeface="Georgia"/>
                <a:cs typeface="Georgia"/>
              </a:rPr>
              <a:t>coverage </a:t>
            </a:r>
            <a:r>
              <a:rPr sz="1100" spc="-15" dirty="0">
                <a:latin typeface="Georgia"/>
                <a:cs typeface="Georgia"/>
              </a:rPr>
              <a:t>(Kupiec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test).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306176" y="5667045"/>
            <a:ext cx="2465704" cy="2029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893299" y="7831983"/>
            <a:ext cx="331914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Georgia"/>
                <a:cs typeface="Georgia"/>
              </a:rPr>
              <a:t>Figure </a:t>
            </a:r>
            <a:r>
              <a:rPr sz="900" spc="20" dirty="0">
                <a:latin typeface="Georgia"/>
                <a:cs typeface="Georgia"/>
              </a:rPr>
              <a:t>1: </a:t>
            </a:r>
            <a:r>
              <a:rPr sz="900" spc="5" dirty="0">
                <a:latin typeface="Georgia"/>
                <a:cs typeface="Georgia"/>
              </a:rPr>
              <a:t>Test </a:t>
            </a:r>
            <a:r>
              <a:rPr sz="900" spc="-15" dirty="0">
                <a:latin typeface="Georgia"/>
                <a:cs typeface="Georgia"/>
              </a:rPr>
              <a:t>results </a:t>
            </a:r>
            <a:r>
              <a:rPr sz="900" spc="-25" dirty="0">
                <a:latin typeface="Georgia"/>
                <a:cs typeface="Georgia"/>
              </a:rPr>
              <a:t>of </a:t>
            </a:r>
            <a:r>
              <a:rPr sz="900" spc="-10" dirty="0">
                <a:latin typeface="Georgia"/>
                <a:cs typeface="Georgia"/>
              </a:rPr>
              <a:t>unconditional </a:t>
            </a:r>
            <a:r>
              <a:rPr sz="900" spc="-15" dirty="0">
                <a:latin typeface="Georgia"/>
                <a:cs typeface="Georgia"/>
              </a:rPr>
              <a:t>coverage </a:t>
            </a:r>
            <a:r>
              <a:rPr sz="900" spc="5" dirty="0">
                <a:latin typeface="Georgia"/>
                <a:cs typeface="Georgia"/>
              </a:rPr>
              <a:t>(Kupiec test) </a:t>
            </a:r>
            <a:r>
              <a:rPr sz="900" spc="20" dirty="0">
                <a:latin typeface="Georgia"/>
                <a:cs typeface="Georgia"/>
              </a:rPr>
              <a:t>at  </a:t>
            </a:r>
            <a:r>
              <a:rPr sz="900" spc="-15" dirty="0">
                <a:latin typeface="Georgia"/>
                <a:cs typeface="Georgia"/>
              </a:rPr>
              <a:t>higher quantiles </a:t>
            </a:r>
            <a:r>
              <a:rPr sz="900" spc="-25" dirty="0">
                <a:latin typeface="Georgia"/>
                <a:cs typeface="Georgia"/>
              </a:rPr>
              <a:t>of </a:t>
            </a:r>
            <a:r>
              <a:rPr sz="900" dirty="0">
                <a:latin typeface="Georgia"/>
                <a:cs typeface="Georgia"/>
              </a:rPr>
              <a:t>the </a:t>
            </a:r>
            <a:r>
              <a:rPr sz="900" spc="-20" dirty="0">
                <a:latin typeface="Georgia"/>
                <a:cs typeface="Georgia"/>
              </a:rPr>
              <a:t>loss </a:t>
            </a:r>
            <a:r>
              <a:rPr sz="900" spc="-10" dirty="0">
                <a:latin typeface="Georgia"/>
                <a:cs typeface="Georgia"/>
              </a:rPr>
              <a:t>distribution </a:t>
            </a:r>
            <a:r>
              <a:rPr sz="900" spc="-15" dirty="0">
                <a:latin typeface="Georgia"/>
                <a:cs typeface="Georgia"/>
              </a:rPr>
              <a:t>in </a:t>
            </a:r>
            <a:r>
              <a:rPr sz="900" spc="-10" dirty="0">
                <a:latin typeface="Georgia"/>
                <a:cs typeface="Georgia"/>
              </a:rPr>
              <a:t>tranquil and </a:t>
            </a:r>
            <a:r>
              <a:rPr sz="900" spc="-5" dirty="0">
                <a:latin typeface="Georgia"/>
                <a:cs typeface="Georgia"/>
              </a:rPr>
              <a:t>volatile  market </a:t>
            </a:r>
            <a:r>
              <a:rPr sz="900" spc="-15" dirty="0">
                <a:latin typeface="Georgia"/>
                <a:cs typeface="Georgia"/>
              </a:rPr>
              <a:t>conditions. </a:t>
            </a:r>
            <a:r>
              <a:rPr sz="900" dirty="0">
                <a:latin typeface="Georgia"/>
                <a:cs typeface="Georgia"/>
              </a:rPr>
              <a:t>Bold </a:t>
            </a:r>
            <a:r>
              <a:rPr sz="900" spc="-10" dirty="0">
                <a:latin typeface="Georgia"/>
                <a:cs typeface="Georgia"/>
              </a:rPr>
              <a:t>face </a:t>
            </a:r>
            <a:r>
              <a:rPr sz="900" spc="-5" dirty="0">
                <a:latin typeface="Georgia"/>
                <a:cs typeface="Georgia"/>
              </a:rPr>
              <a:t>indicates</a:t>
            </a:r>
            <a:r>
              <a:rPr sz="900" spc="-50" dirty="0">
                <a:latin typeface="Georgia"/>
                <a:cs typeface="Georgia"/>
              </a:rPr>
              <a:t> </a:t>
            </a:r>
            <a:r>
              <a:rPr sz="900" spc="-10" dirty="0">
                <a:latin typeface="Georgia"/>
                <a:cs typeface="Georgia"/>
              </a:rPr>
              <a:t>rejection.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93299" y="8418396"/>
            <a:ext cx="3319779" cy="1579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40" dirty="0">
                <a:solidFill>
                  <a:srgbClr val="00A1DE"/>
                </a:solidFill>
                <a:latin typeface="Georgia"/>
                <a:cs typeface="Georgia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 marL="295910" marR="74930" indent="-214629">
              <a:lnSpc>
                <a:spcPct val="102600"/>
              </a:lnSpc>
              <a:spcBef>
                <a:spcPts val="240"/>
              </a:spcBef>
              <a:buSzPct val="90909"/>
              <a:buAutoNum type="arabicPlain"/>
              <a:tabLst>
                <a:tab pos="227965" algn="l"/>
              </a:tabLst>
            </a:pPr>
            <a:r>
              <a:rPr sz="1100" spc="-30" dirty="0">
                <a:latin typeface="Georgia"/>
                <a:cs typeface="Georgia"/>
              </a:rPr>
              <a:t>Leo </a:t>
            </a:r>
            <a:r>
              <a:rPr sz="1100" spc="-25" dirty="0">
                <a:latin typeface="Georgia"/>
                <a:cs typeface="Georgia"/>
              </a:rPr>
              <a:t>Breiman. </a:t>
            </a:r>
            <a:r>
              <a:rPr sz="1100" spc="-35" dirty="0">
                <a:latin typeface="Georgia"/>
                <a:cs typeface="Georgia"/>
              </a:rPr>
              <a:t>Random </a:t>
            </a:r>
            <a:r>
              <a:rPr sz="1100" spc="-30" dirty="0">
                <a:latin typeface="Georgia"/>
                <a:cs typeface="Georgia"/>
              </a:rPr>
              <a:t>forests. </a:t>
            </a:r>
            <a:r>
              <a:rPr sz="1100" spc="-40" dirty="0">
                <a:latin typeface="Georgia"/>
                <a:cs typeface="Georgia"/>
              </a:rPr>
              <a:t>Machine </a:t>
            </a:r>
            <a:r>
              <a:rPr sz="1100" spc="-25" dirty="0">
                <a:latin typeface="Georgia"/>
                <a:cs typeface="Georgia"/>
              </a:rPr>
              <a:t>Learning,  </a:t>
            </a:r>
            <a:r>
              <a:rPr sz="1100" spc="-30" dirty="0">
                <a:latin typeface="Georgia"/>
                <a:cs typeface="Georgia"/>
              </a:rPr>
              <a:t>45(1):5-32,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2001.</a:t>
            </a:r>
            <a:endParaRPr sz="1100">
              <a:latin typeface="Georgia"/>
              <a:cs typeface="Georgia"/>
            </a:endParaRPr>
          </a:p>
          <a:p>
            <a:pPr marL="295910" marR="5080" indent="-214629">
              <a:lnSpc>
                <a:spcPct val="102600"/>
              </a:lnSpc>
              <a:spcBef>
                <a:spcPts val="920"/>
              </a:spcBef>
              <a:buSzPct val="90909"/>
              <a:buAutoNum type="arabicPlain"/>
              <a:tabLst>
                <a:tab pos="227965" algn="l"/>
              </a:tabLst>
            </a:pPr>
            <a:r>
              <a:rPr sz="1100" spc="-10" dirty="0">
                <a:latin typeface="Georgia"/>
                <a:cs typeface="Georgia"/>
              </a:rPr>
              <a:t>Robert </a:t>
            </a:r>
            <a:r>
              <a:rPr sz="1100" spc="-20" dirty="0">
                <a:latin typeface="Georgia"/>
                <a:cs typeface="Georgia"/>
              </a:rPr>
              <a:t>Engle. Dynamic </a:t>
            </a:r>
            <a:r>
              <a:rPr sz="1100" spc="-25" dirty="0">
                <a:latin typeface="Georgia"/>
                <a:cs typeface="Georgia"/>
              </a:rPr>
              <a:t>conditional </a:t>
            </a:r>
            <a:r>
              <a:rPr sz="1100" spc="-30" dirty="0">
                <a:latin typeface="Georgia"/>
                <a:cs typeface="Georgia"/>
              </a:rPr>
              <a:t>correlation:  </a:t>
            </a:r>
            <a:r>
              <a:rPr sz="1100" spc="70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simple </a:t>
            </a:r>
            <a:r>
              <a:rPr sz="1100" spc="-30" dirty="0">
                <a:latin typeface="Georgia"/>
                <a:cs typeface="Georgia"/>
              </a:rPr>
              <a:t>class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20" dirty="0">
                <a:latin typeface="Georgia"/>
                <a:cs typeface="Georgia"/>
              </a:rPr>
              <a:t>multivariate </a:t>
            </a:r>
            <a:r>
              <a:rPr sz="1100" spc="-35" dirty="0">
                <a:latin typeface="Georgia"/>
                <a:cs typeface="Georgia"/>
              </a:rPr>
              <a:t>generalized </a:t>
            </a:r>
            <a:r>
              <a:rPr sz="1100" spc="-30" dirty="0">
                <a:latin typeface="Georgia"/>
                <a:cs typeface="Georgia"/>
              </a:rPr>
              <a:t>autore-  </a:t>
            </a:r>
            <a:r>
              <a:rPr sz="1100" spc="-35" dirty="0">
                <a:latin typeface="Georgia"/>
                <a:cs typeface="Georgia"/>
              </a:rPr>
              <a:t>gressive </a:t>
            </a:r>
            <a:r>
              <a:rPr sz="1100" spc="-25" dirty="0">
                <a:latin typeface="Georgia"/>
                <a:cs typeface="Georgia"/>
              </a:rPr>
              <a:t>conditional heteroskedasticity </a:t>
            </a:r>
            <a:r>
              <a:rPr sz="1100" spc="-35" dirty="0">
                <a:latin typeface="Georgia"/>
                <a:cs typeface="Georgia"/>
              </a:rPr>
              <a:t>models.  Journal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35" dirty="0">
                <a:latin typeface="Georgia"/>
                <a:cs typeface="Georgia"/>
              </a:rPr>
              <a:t>Business </a:t>
            </a:r>
            <a:r>
              <a:rPr sz="1100" spc="60" dirty="0">
                <a:latin typeface="Georgia"/>
                <a:cs typeface="Georgia"/>
              </a:rPr>
              <a:t>&amp; </a:t>
            </a:r>
            <a:r>
              <a:rPr sz="1100" spc="-35" dirty="0">
                <a:latin typeface="Georgia"/>
                <a:cs typeface="Georgia"/>
              </a:rPr>
              <a:t>Economic </a:t>
            </a:r>
            <a:r>
              <a:rPr sz="1100" spc="-5" dirty="0">
                <a:latin typeface="Georgia"/>
                <a:cs typeface="Georgia"/>
              </a:rPr>
              <a:t>Statistics, </a:t>
            </a:r>
            <a:r>
              <a:rPr sz="1100" spc="-105" dirty="0">
                <a:latin typeface="Georgia"/>
                <a:cs typeface="Georgia"/>
              </a:rPr>
              <a:t>20  </a:t>
            </a:r>
            <a:r>
              <a:rPr sz="1100" spc="-55" dirty="0">
                <a:latin typeface="Georgia"/>
                <a:cs typeface="Georgia"/>
              </a:rPr>
              <a:t>(3):339-350,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85" dirty="0">
                <a:latin typeface="Georgia"/>
                <a:cs typeface="Georgia"/>
              </a:rPr>
              <a:t>2002.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350900" y="759433"/>
            <a:ext cx="4272280" cy="13525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65"/>
              </a:spcBef>
            </a:pPr>
            <a:r>
              <a:rPr spc="-5" dirty="0"/>
              <a:t>Conditional Correlation </a:t>
            </a:r>
            <a:r>
              <a:rPr spc="-45" dirty="0"/>
              <a:t>Modeling  </a:t>
            </a:r>
            <a:r>
              <a:rPr spc="-30" dirty="0"/>
              <a:t>using </a:t>
            </a:r>
            <a:r>
              <a:rPr spc="-40" dirty="0"/>
              <a:t>Machine </a:t>
            </a:r>
            <a:r>
              <a:rPr spc="-25" dirty="0"/>
              <a:t>Learning </a:t>
            </a:r>
            <a:r>
              <a:rPr spc="30" dirty="0"/>
              <a:t>and  </a:t>
            </a:r>
            <a:r>
              <a:rPr dirty="0"/>
              <a:t>Multivariate</a:t>
            </a:r>
            <a:r>
              <a:rPr spc="135" dirty="0"/>
              <a:t> </a:t>
            </a:r>
            <a:r>
              <a:rPr spc="-40" dirty="0"/>
              <a:t>GARCH</a:t>
            </a: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000" spc="-5" dirty="0">
                <a:latin typeface="Georgia"/>
                <a:cs typeface="Georgia"/>
              </a:rPr>
              <a:t>Paul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Melkert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6" name="object 17"/>
          <p:cNvSpPr txBox="1"/>
          <p:nvPr/>
        </p:nvSpPr>
        <p:spPr>
          <a:xfrm>
            <a:off x="346659" y="4012370"/>
            <a:ext cx="3320414" cy="29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265"/>
              </a:lnSpc>
              <a:spcBef>
                <a:spcPts val="90"/>
              </a:spcBef>
            </a:pPr>
            <a:r>
              <a:rPr lang="en-US" sz="1100" dirty="0" smtClean="0">
                <a:latin typeface="Georgia" charset="0"/>
                <a:ea typeface="Georgia" charset="0"/>
                <a:cs typeface="Georgia" charset="0"/>
              </a:rPr>
              <a:t>is denoted by a k x k positive definite matrix </a:t>
            </a:r>
            <a:r>
              <a:rPr lang="en-US" sz="1100" dirty="0" err="1" smtClean="0">
                <a:latin typeface="Georgia" charset="0"/>
                <a:ea typeface="Georgia" charset="0"/>
                <a:cs typeface="Georgia" charset="0"/>
              </a:rPr>
              <a:t>H</a:t>
            </a:r>
            <a:r>
              <a:rPr lang="en-US" sz="1100" baseline="-25000" dirty="0" err="1" smtClean="0">
                <a:latin typeface="Georgia" charset="0"/>
                <a:ea typeface="Georgia" charset="0"/>
                <a:cs typeface="Georgia" charset="0"/>
              </a:rPr>
              <a:t>t</a:t>
            </a:r>
            <a:r>
              <a:rPr lang="en-US" sz="1100" baseline="-250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100" dirty="0" smtClean="0">
                <a:latin typeface="Georgia" charset="0"/>
                <a:ea typeface="Georgia" charset="0"/>
                <a:cs typeface="Georgia" charset="0"/>
              </a:rPr>
              <a:t>, H</a:t>
            </a:r>
            <a:r>
              <a:rPr lang="en-US" sz="1100" baseline="-25000" dirty="0" smtClean="0">
                <a:latin typeface="Georgia" charset="0"/>
                <a:ea typeface="Georgia" charset="0"/>
                <a:cs typeface="Georgia" charset="0"/>
              </a:rPr>
              <a:t>t</a:t>
            </a:r>
            <a:r>
              <a:rPr lang="en-US" sz="1100" baseline="30000" dirty="0" smtClean="0">
                <a:latin typeface="Georgia" charset="0"/>
                <a:ea typeface="Georgia" charset="0"/>
                <a:cs typeface="Georgia" charset="0"/>
              </a:rPr>
              <a:t>1/2</a:t>
            </a:r>
            <a:endParaRPr sz="1100" dirty="0" smtClean="0">
              <a:latin typeface="Georgia" charset="0"/>
              <a:ea typeface="Georgia" charset="0"/>
              <a:cs typeface="Georgia" charset="0"/>
            </a:endParaRPr>
          </a:p>
          <a:p>
            <a:pPr marR="5080" algn="r">
              <a:lnSpc>
                <a:spcPts val="905"/>
              </a:lnSpc>
            </a:pPr>
            <a:endParaRPr sz="11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8" y="5290690"/>
            <a:ext cx="3242292" cy="8676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602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Georgia</vt:lpstr>
      <vt:lpstr>Times New Roman</vt:lpstr>
      <vt:lpstr>Trebuchet MS</vt:lpstr>
      <vt:lpstr>Office Theme</vt:lpstr>
      <vt:lpstr>Conditional Correlation Modeling  using Machine Learning and  Multivariate GARCH Paul Melkert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Correlation Modeling  using Machine Learning and  Multivariate GARCH Paul Melkert</dc:title>
  <cp:lastModifiedBy>Paul Melkert</cp:lastModifiedBy>
  <cp:revision>3</cp:revision>
  <dcterms:created xsi:type="dcterms:W3CDTF">2018-08-06T20:51:16Z</dcterms:created>
  <dcterms:modified xsi:type="dcterms:W3CDTF">2018-08-06T21:02:53Z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2018-08-01T00:00:00Z</vt:filetime>
  </property>
  <property fmtid="{D5CDD505-2E9C-101B-9397-08002B2CF9AE}" pid="3" name="Creator">
    <vt:lpwstr>LaTeX with hyperref and pdfscreen</vt:lpwstr>
  </property>
  <property fmtid="{D5CDD505-2E9C-101B-9397-08002B2CF9AE}" pid="4" name="LastSaved">
    <vt:filetime>2018-08-06T00:00:00Z</vt:filetime>
  </property>
</Properties>
</file>