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3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4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5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6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7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8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9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20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1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2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3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4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5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6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7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8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9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30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1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2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3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4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5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6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7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8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9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40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1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2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3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4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5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6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7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8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9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50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1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2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3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4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5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diagrams/data56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ppt/diagrams/data57.xml" ContentType="application/vnd.openxmlformats-officedocument.drawingml.diagramData+xml"/>
  <Override PartName="/ppt/diagrams/layout56.xml" ContentType="application/vnd.openxmlformats-officedocument.drawingml.diagramLayout+xml"/>
  <Override PartName="/ppt/diagrams/quickStyle56.xml" ContentType="application/vnd.openxmlformats-officedocument.drawingml.diagramStyle+xml"/>
  <Override PartName="/ppt/diagrams/colors56.xml" ContentType="application/vnd.openxmlformats-officedocument.drawingml.diagramColors+xml"/>
  <Override PartName="/ppt/diagrams/drawing56.xml" ContentType="application/vnd.ms-office.drawingml.diagramDrawing+xml"/>
  <Override PartName="/ppt/diagrams/data58.xml" ContentType="application/vnd.openxmlformats-officedocument.drawingml.diagramData+xml"/>
  <Override PartName="/ppt/diagrams/layout57.xml" ContentType="application/vnd.openxmlformats-officedocument.drawingml.diagramLayout+xml"/>
  <Override PartName="/ppt/diagrams/quickStyle57.xml" ContentType="application/vnd.openxmlformats-officedocument.drawingml.diagramStyle+xml"/>
  <Override PartName="/ppt/diagrams/colors57.xml" ContentType="application/vnd.openxmlformats-officedocument.drawingml.diagramColors+xml"/>
  <Override PartName="/ppt/diagrams/drawing57.xml" ContentType="application/vnd.ms-office.drawingml.diagramDrawing+xml"/>
  <Override PartName="/ppt/diagrams/data59.xml" ContentType="application/vnd.openxmlformats-officedocument.drawingml.diagramData+xml"/>
  <Override PartName="/ppt/diagrams/layout58.xml" ContentType="application/vnd.openxmlformats-officedocument.drawingml.diagramLayout+xml"/>
  <Override PartName="/ppt/diagrams/quickStyle58.xml" ContentType="application/vnd.openxmlformats-officedocument.drawingml.diagramStyle+xml"/>
  <Override PartName="/ppt/diagrams/colors58.xml" ContentType="application/vnd.openxmlformats-officedocument.drawingml.diagramColors+xml"/>
  <Override PartName="/ppt/diagrams/drawing58.xml" ContentType="application/vnd.ms-office.drawingml.diagramDrawing+xml"/>
  <Override PartName="/ppt/diagrams/data60.xml" ContentType="application/vnd.openxmlformats-officedocument.drawingml.diagramData+xml"/>
  <Override PartName="/ppt/diagrams/layout59.xml" ContentType="application/vnd.openxmlformats-officedocument.drawingml.diagramLayout+xml"/>
  <Override PartName="/ppt/diagrams/quickStyle59.xml" ContentType="application/vnd.openxmlformats-officedocument.drawingml.diagramStyle+xml"/>
  <Override PartName="/ppt/diagrams/colors59.xml" ContentType="application/vnd.openxmlformats-officedocument.drawingml.diagramColors+xml"/>
  <Override PartName="/ppt/diagrams/drawing59.xml" ContentType="application/vnd.ms-office.drawingml.diagramDrawing+xml"/>
  <Override PartName="/ppt/diagrams/data61.xml" ContentType="application/vnd.openxmlformats-officedocument.drawingml.diagramData+xml"/>
  <Override PartName="/ppt/diagrams/layout60.xml" ContentType="application/vnd.openxmlformats-officedocument.drawingml.diagramLayout+xml"/>
  <Override PartName="/ppt/diagrams/quickStyle60.xml" ContentType="application/vnd.openxmlformats-officedocument.drawingml.diagramStyle+xml"/>
  <Override PartName="/ppt/diagrams/colors60.xml" ContentType="application/vnd.openxmlformats-officedocument.drawingml.diagramColors+xml"/>
  <Override PartName="/ppt/diagrams/drawing60.xml" ContentType="application/vnd.ms-office.drawingml.diagramDrawing+xml"/>
  <Override PartName="/ppt/diagrams/data62.xml" ContentType="application/vnd.openxmlformats-officedocument.drawingml.diagramData+xml"/>
  <Override PartName="/ppt/diagrams/layout61.xml" ContentType="application/vnd.openxmlformats-officedocument.drawingml.diagramLayout+xml"/>
  <Override PartName="/ppt/diagrams/quickStyle61.xml" ContentType="application/vnd.openxmlformats-officedocument.drawingml.diagramStyle+xml"/>
  <Override PartName="/ppt/diagrams/colors61.xml" ContentType="application/vnd.openxmlformats-officedocument.drawingml.diagramColors+xml"/>
  <Override PartName="/ppt/diagrams/drawing61.xml" ContentType="application/vnd.ms-office.drawingml.diagramDrawing+xml"/>
  <Override PartName="/ppt/diagrams/data63.xml" ContentType="application/vnd.openxmlformats-officedocument.drawingml.diagramData+xml"/>
  <Override PartName="/ppt/diagrams/layout62.xml" ContentType="application/vnd.openxmlformats-officedocument.drawingml.diagramLayout+xml"/>
  <Override PartName="/ppt/diagrams/quickStyle62.xml" ContentType="application/vnd.openxmlformats-officedocument.drawingml.diagramStyle+xml"/>
  <Override PartName="/ppt/diagrams/colors62.xml" ContentType="application/vnd.openxmlformats-officedocument.drawingml.diagramColors+xml"/>
  <Override PartName="/ppt/diagrams/drawing62.xml" ContentType="application/vnd.ms-office.drawingml.diagramDrawing+xml"/>
  <Override PartName="/ppt/diagrams/data64.xml" ContentType="application/vnd.openxmlformats-officedocument.drawingml.diagramData+xml"/>
  <Override PartName="/ppt/diagrams/layout63.xml" ContentType="application/vnd.openxmlformats-officedocument.drawingml.diagramLayout+xml"/>
  <Override PartName="/ppt/diagrams/quickStyle63.xml" ContentType="application/vnd.openxmlformats-officedocument.drawingml.diagramStyle+xml"/>
  <Override PartName="/ppt/diagrams/colors63.xml" ContentType="application/vnd.openxmlformats-officedocument.drawingml.diagramColors+xml"/>
  <Override PartName="/ppt/diagrams/drawing63.xml" ContentType="application/vnd.ms-office.drawingml.diagramDrawing+xml"/>
  <Override PartName="/ppt/diagrams/data65.xml" ContentType="application/vnd.openxmlformats-officedocument.drawingml.diagramData+xml"/>
  <Override PartName="/ppt/diagrams/layout64.xml" ContentType="application/vnd.openxmlformats-officedocument.drawingml.diagramLayout+xml"/>
  <Override PartName="/ppt/diagrams/quickStyle64.xml" ContentType="application/vnd.openxmlformats-officedocument.drawingml.diagramStyle+xml"/>
  <Override PartName="/ppt/diagrams/colors64.xml" ContentType="application/vnd.openxmlformats-officedocument.drawingml.diagramColors+xml"/>
  <Override PartName="/ppt/diagrams/drawing64.xml" ContentType="application/vnd.ms-office.drawingml.diagramDrawing+xml"/>
  <Override PartName="/ppt/diagrams/data66.xml" ContentType="application/vnd.openxmlformats-officedocument.drawingml.diagramData+xml"/>
  <Override PartName="/ppt/diagrams/layout65.xml" ContentType="application/vnd.openxmlformats-officedocument.drawingml.diagramLayout+xml"/>
  <Override PartName="/ppt/diagrams/quickStyle65.xml" ContentType="application/vnd.openxmlformats-officedocument.drawingml.diagramStyle+xml"/>
  <Override PartName="/ppt/diagrams/colors65.xml" ContentType="application/vnd.openxmlformats-officedocument.drawingml.diagramColors+xml"/>
  <Override PartName="/ppt/diagrams/drawing65.xml" ContentType="application/vnd.ms-office.drawingml.diagramDrawing+xml"/>
  <Override PartName="/ppt/diagrams/data67.xml" ContentType="application/vnd.openxmlformats-officedocument.drawingml.diagramData+xml"/>
  <Override PartName="/ppt/diagrams/layout66.xml" ContentType="application/vnd.openxmlformats-officedocument.drawingml.diagramLayout+xml"/>
  <Override PartName="/ppt/diagrams/quickStyle66.xml" ContentType="application/vnd.openxmlformats-officedocument.drawingml.diagramStyle+xml"/>
  <Override PartName="/ppt/diagrams/colors66.xml" ContentType="application/vnd.openxmlformats-officedocument.drawingml.diagramColors+xml"/>
  <Override PartName="/ppt/diagrams/drawing6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1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7" r:id="rId1"/>
  </p:sldMasterIdLst>
  <p:sldIdLst>
    <p:sldId id="256" r:id="rId2"/>
    <p:sldId id="258" r:id="rId3"/>
    <p:sldId id="259" r:id="rId4"/>
    <p:sldId id="325" r:id="rId5"/>
    <p:sldId id="326" r:id="rId6"/>
    <p:sldId id="261" r:id="rId7"/>
    <p:sldId id="260" r:id="rId8"/>
    <p:sldId id="306" r:id="rId9"/>
    <p:sldId id="327" r:id="rId10"/>
    <p:sldId id="308" r:id="rId11"/>
    <p:sldId id="307" r:id="rId12"/>
    <p:sldId id="279" r:id="rId13"/>
    <p:sldId id="309" r:id="rId14"/>
    <p:sldId id="310" r:id="rId15"/>
    <p:sldId id="328" r:id="rId16"/>
    <p:sldId id="330" r:id="rId17"/>
    <p:sldId id="314" r:id="rId18"/>
    <p:sldId id="315" r:id="rId19"/>
    <p:sldId id="282" r:id="rId20"/>
    <p:sldId id="319" r:id="rId21"/>
    <p:sldId id="320" r:id="rId22"/>
    <p:sldId id="321" r:id="rId23"/>
    <p:sldId id="322" r:id="rId24"/>
    <p:sldId id="323" r:id="rId25"/>
    <p:sldId id="275" r:id="rId26"/>
    <p:sldId id="337" r:id="rId27"/>
    <p:sldId id="335" r:id="rId28"/>
    <p:sldId id="336" r:id="rId29"/>
    <p:sldId id="333" r:id="rId30"/>
    <p:sldId id="33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260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29" autoAdjust="0"/>
    <p:restoredTop sz="94660"/>
  </p:normalViewPr>
  <p:slideViewPr>
    <p:cSldViewPr snapToGrid="0">
      <p:cViewPr varScale="1">
        <p:scale>
          <a:sx n="76" d="100"/>
          <a:sy n="76" d="100"/>
        </p:scale>
        <p:origin x="336" y="96"/>
      </p:cViewPr>
      <p:guideLst>
        <p:guide orient="horz" pos="2160"/>
        <p:guide orient="horz" pos="2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image" Target="../media/image91.PNG"/><Relationship Id="rId4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21AC25-0E93-4D14-9D0D-769BF199B0EB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8E31A0-8C8B-4517-A514-E05A4378768A}">
      <dgm:prSet phldrT="[Text]" custT="1"/>
      <dgm:spPr/>
      <dgm:t>
        <a:bodyPr/>
        <a:lstStyle/>
        <a:p>
          <a:r>
            <a:rPr lang="en-US" sz="1200" b="1" dirty="0"/>
            <a:t>Market Performance</a:t>
          </a:r>
        </a:p>
      </dgm:t>
    </dgm:pt>
    <dgm:pt modelId="{AE9ACE78-D5AE-4CD1-A5E9-F5A6F3F0531D}" type="parTrans" cxnId="{9671A136-A62D-4FE5-A21B-9BFD2FC5597F}">
      <dgm:prSet/>
      <dgm:spPr/>
      <dgm:t>
        <a:bodyPr/>
        <a:lstStyle/>
        <a:p>
          <a:endParaRPr lang="en-US"/>
        </a:p>
      </dgm:t>
    </dgm:pt>
    <dgm:pt modelId="{10521B58-F78F-4D00-BB96-29C6E3207A21}" type="sibTrans" cxnId="{9671A136-A62D-4FE5-A21B-9BFD2FC5597F}">
      <dgm:prSet/>
      <dgm:spPr/>
      <dgm:t>
        <a:bodyPr/>
        <a:lstStyle/>
        <a:p>
          <a:endParaRPr lang="en-US"/>
        </a:p>
      </dgm:t>
    </dgm:pt>
    <dgm:pt modelId="{4EFFAE1E-2CFC-40C1-8C09-66DD67017CEF}">
      <dgm:prSet phldrT="[Text]" custT="1"/>
      <dgm:spPr/>
      <dgm:t>
        <a:bodyPr/>
        <a:lstStyle/>
        <a:p>
          <a:r>
            <a:rPr lang="en-US" sz="1200" dirty="0"/>
            <a:t>Portfolio Performance</a:t>
          </a:r>
        </a:p>
      </dgm:t>
    </dgm:pt>
    <dgm:pt modelId="{05F89E9A-3EC2-4217-ACD3-5682B86A1F9C}" type="parTrans" cxnId="{0E875755-F05A-4417-8DDB-F7841DBC41E3}">
      <dgm:prSet/>
      <dgm:spPr/>
      <dgm:t>
        <a:bodyPr/>
        <a:lstStyle/>
        <a:p>
          <a:endParaRPr lang="en-US"/>
        </a:p>
      </dgm:t>
    </dgm:pt>
    <dgm:pt modelId="{0FEF439B-DE86-413D-9215-A74AB12A1609}" type="sibTrans" cxnId="{0E875755-F05A-4417-8DDB-F7841DBC41E3}">
      <dgm:prSet/>
      <dgm:spPr/>
      <dgm:t>
        <a:bodyPr/>
        <a:lstStyle/>
        <a:p>
          <a:endParaRPr lang="en-US"/>
        </a:p>
      </dgm:t>
    </dgm:pt>
    <dgm:pt modelId="{444A93CC-307C-44AB-B736-F657F7F8EF07}">
      <dgm:prSet phldrT="[Text]" custT="1"/>
      <dgm:spPr/>
      <dgm:t>
        <a:bodyPr/>
        <a:lstStyle/>
        <a:p>
          <a:r>
            <a:rPr lang="en-US" sz="1200" b="1"/>
            <a:t>Debt Market</a:t>
          </a:r>
          <a:endParaRPr lang="en-US" sz="1200" b="1" dirty="0"/>
        </a:p>
      </dgm:t>
    </dgm:pt>
    <dgm:pt modelId="{4FAF2AA8-2E41-40AA-8645-247FBBFB50DC}" type="parTrans" cxnId="{FFE5E3AE-0946-49F5-826A-8D8355948750}">
      <dgm:prSet/>
      <dgm:spPr/>
      <dgm:t>
        <a:bodyPr/>
        <a:lstStyle/>
        <a:p>
          <a:endParaRPr lang="en-US"/>
        </a:p>
      </dgm:t>
    </dgm:pt>
    <dgm:pt modelId="{65E651D6-3278-4629-8F34-1868AC547290}" type="sibTrans" cxnId="{FFE5E3AE-0946-49F5-826A-8D8355948750}">
      <dgm:prSet/>
      <dgm:spPr/>
      <dgm:t>
        <a:bodyPr/>
        <a:lstStyle/>
        <a:p>
          <a:endParaRPr lang="en-US"/>
        </a:p>
      </dgm:t>
    </dgm:pt>
    <dgm:pt modelId="{5F13DEE2-A84F-4DB3-8AB9-753B51544443}">
      <dgm:prSet phldrT="[Text]" custT="1"/>
      <dgm:spPr/>
      <dgm:t>
        <a:bodyPr/>
        <a:lstStyle/>
        <a:p>
          <a:r>
            <a:rPr lang="en-US" sz="1200" b="1"/>
            <a:t>Macroeconomic factors</a:t>
          </a:r>
          <a:endParaRPr lang="en-US" sz="1200" b="1" dirty="0"/>
        </a:p>
      </dgm:t>
    </dgm:pt>
    <dgm:pt modelId="{7AD70FC5-ED58-40EE-8CF5-2817304015DA}" type="parTrans" cxnId="{4B552636-1AE9-44BF-B1EB-492BF5D559EC}">
      <dgm:prSet/>
      <dgm:spPr/>
      <dgm:t>
        <a:bodyPr/>
        <a:lstStyle/>
        <a:p>
          <a:endParaRPr lang="en-US"/>
        </a:p>
      </dgm:t>
    </dgm:pt>
    <dgm:pt modelId="{4DCFA307-BAFB-4A23-9914-B41CFEB45B25}" type="sibTrans" cxnId="{4B552636-1AE9-44BF-B1EB-492BF5D559EC}">
      <dgm:prSet/>
      <dgm:spPr/>
      <dgm:t>
        <a:bodyPr/>
        <a:lstStyle/>
        <a:p>
          <a:endParaRPr lang="en-US"/>
        </a:p>
      </dgm:t>
    </dgm:pt>
    <dgm:pt modelId="{90523611-4B31-42AB-9E9D-1E22CF345298}" type="pres">
      <dgm:prSet presAssocID="{1521AC25-0E93-4D14-9D0D-769BF199B0EB}" presName="Name0" presStyleCnt="0">
        <dgm:presLayoutVars>
          <dgm:chMax val="4"/>
          <dgm:resizeHandles val="exact"/>
        </dgm:presLayoutVars>
      </dgm:prSet>
      <dgm:spPr/>
    </dgm:pt>
    <dgm:pt modelId="{D766D885-86DA-4B2C-A36A-50BBAB145967}" type="pres">
      <dgm:prSet presAssocID="{1521AC25-0E93-4D14-9D0D-769BF199B0EB}" presName="ellipse" presStyleLbl="trBgShp" presStyleIdx="0" presStyleCnt="1"/>
      <dgm:spPr/>
    </dgm:pt>
    <dgm:pt modelId="{4416E58E-3603-4694-8110-E39EAC092A9E}" type="pres">
      <dgm:prSet presAssocID="{1521AC25-0E93-4D14-9D0D-769BF199B0EB}" presName="arrow1" presStyleLbl="fgShp" presStyleIdx="0" presStyleCnt="1"/>
      <dgm:spPr/>
    </dgm:pt>
    <dgm:pt modelId="{4F69393A-CEA8-42D6-8E0A-534C5981FF62}" type="pres">
      <dgm:prSet presAssocID="{1521AC25-0E93-4D14-9D0D-769BF199B0EB}" presName="rectangle" presStyleLbl="revTx" presStyleIdx="0" presStyleCnt="1" custLinFactNeighborX="4255" custLinFactNeighborY="-856">
        <dgm:presLayoutVars>
          <dgm:bulletEnabled val="1"/>
        </dgm:presLayoutVars>
      </dgm:prSet>
      <dgm:spPr/>
    </dgm:pt>
    <dgm:pt modelId="{AD07BFD9-1307-4878-B066-DA09B975221A}" type="pres">
      <dgm:prSet presAssocID="{444A93CC-307C-44AB-B736-F657F7F8EF07}" presName="item1" presStyleLbl="node1" presStyleIdx="0" presStyleCnt="3">
        <dgm:presLayoutVars>
          <dgm:bulletEnabled val="1"/>
        </dgm:presLayoutVars>
      </dgm:prSet>
      <dgm:spPr/>
    </dgm:pt>
    <dgm:pt modelId="{595CA227-F8E4-47F5-BF4F-C8D90C41AC46}" type="pres">
      <dgm:prSet presAssocID="{5F13DEE2-A84F-4DB3-8AB9-753B51544443}" presName="item2" presStyleLbl="node1" presStyleIdx="1" presStyleCnt="3" custLinFactNeighborX="2490" custLinFactNeighborY="2304">
        <dgm:presLayoutVars>
          <dgm:bulletEnabled val="1"/>
        </dgm:presLayoutVars>
      </dgm:prSet>
      <dgm:spPr/>
    </dgm:pt>
    <dgm:pt modelId="{9A13DC29-DEA8-4D5B-9079-A0D01C9FB1E9}" type="pres">
      <dgm:prSet presAssocID="{4EFFAE1E-2CFC-40C1-8C09-66DD67017CEF}" presName="item3" presStyleLbl="node1" presStyleIdx="2" presStyleCnt="3" custScaleX="104615" custScaleY="109475">
        <dgm:presLayoutVars>
          <dgm:bulletEnabled val="1"/>
        </dgm:presLayoutVars>
      </dgm:prSet>
      <dgm:spPr/>
    </dgm:pt>
    <dgm:pt modelId="{DF0BE761-BFCA-43BE-B24A-67FA17C1350E}" type="pres">
      <dgm:prSet presAssocID="{1521AC25-0E93-4D14-9D0D-769BF199B0EB}" presName="funnel" presStyleLbl="trAlignAcc1" presStyleIdx="0" presStyleCnt="1"/>
      <dgm:spPr/>
    </dgm:pt>
  </dgm:ptLst>
  <dgm:cxnLst>
    <dgm:cxn modelId="{25E371D3-9143-4675-A26B-A1F31FE95348}" type="presOf" srcId="{5F13DEE2-A84F-4DB3-8AB9-753B51544443}" destId="{AD07BFD9-1307-4878-B066-DA09B975221A}" srcOrd="0" destOrd="0" presId="urn:microsoft.com/office/officeart/2005/8/layout/funnel1"/>
    <dgm:cxn modelId="{FFE5E3AE-0946-49F5-826A-8D8355948750}" srcId="{1521AC25-0E93-4D14-9D0D-769BF199B0EB}" destId="{444A93CC-307C-44AB-B736-F657F7F8EF07}" srcOrd="1" destOrd="0" parTransId="{4FAF2AA8-2E41-40AA-8645-247FBBFB50DC}" sibTransId="{65E651D6-3278-4629-8F34-1868AC547290}"/>
    <dgm:cxn modelId="{AF37175C-6CDC-4B22-BC37-ACF91E36CB33}" type="presOf" srcId="{1521AC25-0E93-4D14-9D0D-769BF199B0EB}" destId="{90523611-4B31-42AB-9E9D-1E22CF345298}" srcOrd="0" destOrd="0" presId="urn:microsoft.com/office/officeart/2005/8/layout/funnel1"/>
    <dgm:cxn modelId="{4B552636-1AE9-44BF-B1EB-492BF5D559EC}" srcId="{1521AC25-0E93-4D14-9D0D-769BF199B0EB}" destId="{5F13DEE2-A84F-4DB3-8AB9-753B51544443}" srcOrd="2" destOrd="0" parTransId="{7AD70FC5-ED58-40EE-8CF5-2817304015DA}" sibTransId="{4DCFA307-BAFB-4A23-9914-B41CFEB45B25}"/>
    <dgm:cxn modelId="{F6E88FC8-54D4-4217-AC8E-21BF00FCD295}" type="presOf" srcId="{444A93CC-307C-44AB-B736-F657F7F8EF07}" destId="{595CA227-F8E4-47F5-BF4F-C8D90C41AC46}" srcOrd="0" destOrd="0" presId="urn:microsoft.com/office/officeart/2005/8/layout/funnel1"/>
    <dgm:cxn modelId="{DA5CC69C-3BDC-4543-8B66-08FB62409CDC}" type="presOf" srcId="{228E31A0-8C8B-4517-A514-E05A4378768A}" destId="{9A13DC29-DEA8-4D5B-9079-A0D01C9FB1E9}" srcOrd="0" destOrd="0" presId="urn:microsoft.com/office/officeart/2005/8/layout/funnel1"/>
    <dgm:cxn modelId="{C4675879-5BF8-4906-96A2-57B8B1C672CB}" type="presOf" srcId="{4EFFAE1E-2CFC-40C1-8C09-66DD67017CEF}" destId="{4F69393A-CEA8-42D6-8E0A-534C5981FF62}" srcOrd="0" destOrd="0" presId="urn:microsoft.com/office/officeart/2005/8/layout/funnel1"/>
    <dgm:cxn modelId="{0E875755-F05A-4417-8DDB-F7841DBC41E3}" srcId="{1521AC25-0E93-4D14-9D0D-769BF199B0EB}" destId="{4EFFAE1E-2CFC-40C1-8C09-66DD67017CEF}" srcOrd="3" destOrd="0" parTransId="{05F89E9A-3EC2-4217-ACD3-5682B86A1F9C}" sibTransId="{0FEF439B-DE86-413D-9215-A74AB12A1609}"/>
    <dgm:cxn modelId="{9671A136-A62D-4FE5-A21B-9BFD2FC5597F}" srcId="{1521AC25-0E93-4D14-9D0D-769BF199B0EB}" destId="{228E31A0-8C8B-4517-A514-E05A4378768A}" srcOrd="0" destOrd="0" parTransId="{AE9ACE78-D5AE-4CD1-A5E9-F5A6F3F0531D}" sibTransId="{10521B58-F78F-4D00-BB96-29C6E3207A21}"/>
    <dgm:cxn modelId="{6F397556-2B22-41AD-958B-79755F90AE1A}" type="presParOf" srcId="{90523611-4B31-42AB-9E9D-1E22CF345298}" destId="{D766D885-86DA-4B2C-A36A-50BBAB145967}" srcOrd="0" destOrd="0" presId="urn:microsoft.com/office/officeart/2005/8/layout/funnel1"/>
    <dgm:cxn modelId="{6A53906C-64F6-4BF1-A737-1ECBB0F0D5CE}" type="presParOf" srcId="{90523611-4B31-42AB-9E9D-1E22CF345298}" destId="{4416E58E-3603-4694-8110-E39EAC092A9E}" srcOrd="1" destOrd="0" presId="urn:microsoft.com/office/officeart/2005/8/layout/funnel1"/>
    <dgm:cxn modelId="{CBD0AEC4-B856-4DB9-82EA-CF329B64D5E9}" type="presParOf" srcId="{90523611-4B31-42AB-9E9D-1E22CF345298}" destId="{4F69393A-CEA8-42D6-8E0A-534C5981FF62}" srcOrd="2" destOrd="0" presId="urn:microsoft.com/office/officeart/2005/8/layout/funnel1"/>
    <dgm:cxn modelId="{B799D824-7B43-43F8-8DB9-7A22D4C02FCE}" type="presParOf" srcId="{90523611-4B31-42AB-9E9D-1E22CF345298}" destId="{AD07BFD9-1307-4878-B066-DA09B975221A}" srcOrd="3" destOrd="0" presId="urn:microsoft.com/office/officeart/2005/8/layout/funnel1"/>
    <dgm:cxn modelId="{DD9C3892-1BEA-40C4-81F2-F2330F7FC565}" type="presParOf" srcId="{90523611-4B31-42AB-9E9D-1E22CF345298}" destId="{595CA227-F8E4-47F5-BF4F-C8D90C41AC46}" srcOrd="4" destOrd="0" presId="urn:microsoft.com/office/officeart/2005/8/layout/funnel1"/>
    <dgm:cxn modelId="{8BDCB46A-F3EE-4FB0-9A4E-1186FA67A1A4}" type="presParOf" srcId="{90523611-4B31-42AB-9E9D-1E22CF345298}" destId="{9A13DC29-DEA8-4D5B-9079-A0D01C9FB1E9}" srcOrd="5" destOrd="0" presId="urn:microsoft.com/office/officeart/2005/8/layout/funnel1"/>
    <dgm:cxn modelId="{D7A76B9C-7E8B-4846-B731-4CC15996EC6C}" type="presParOf" srcId="{90523611-4B31-42AB-9E9D-1E22CF345298}" destId="{DF0BE761-BFCA-43BE-B24A-67FA17C1350E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2400" dirty="0"/>
            <a:t> </a:t>
          </a:r>
          <a:r>
            <a:rPr lang="en-US" sz="1800" dirty="0">
              <a:solidFill>
                <a:schemeClr val="bg2">
                  <a:lumMod val="25000"/>
                </a:schemeClr>
              </a:solidFill>
            </a:rPr>
            <a:t>MULTIFACTOR</a:t>
          </a:r>
          <a:r>
            <a:rPr lang="en-US" sz="2400" dirty="0">
              <a:solidFill>
                <a:schemeClr val="bg2">
                  <a:lumMod val="50000"/>
                </a:schemeClr>
              </a:solidFill>
            </a:rPr>
            <a:t> </a:t>
          </a: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NeighborX="91590" custLinFactNeighborY="-21436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DE360D3-24DB-45BC-AE7E-13332A6B086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mc:AlternateContent xmlns:mc="http://schemas.openxmlformats.org/markup-compatibility/2006" xmlns:a14="http://schemas.microsoft.com/office/drawing/2010/main">
      <mc:Choice Requires="a14">
        <dgm:pt modelId="{32C0D3B2-A1BB-434D-AB5E-7E8CC5898E04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𝑷𝒓𝒐𝒋𝒆𝒄𝒕𝒊𝒐𝒏</m:t>
                    </m:r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d>
                      <m:dPr>
                        <m:begChr m:val="["/>
                        <m:endChr m:val="]"/>
                        <m:ctrlPr>
                          <a:rPr lang="es-ES_tradnl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𝑷𝑹𝑷</m:t>
                        </m:r>
                      </m:e>
                    </m:d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𝑀𝑅𝑃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m:oMathPara>
              </a14:m>
              <a:endParaRPr lang="en-US" sz="20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endParaRPr>
            </a:p>
          </dgm:t>
        </dgm:pt>
      </mc:Choice>
      <mc:Fallback xmlns="">
        <dgm:pt modelId="{32C0D3B2-A1BB-434D-AB5E-7E8CC5898E04}">
          <dgm:prSet phldrT="[Text]" custT="1"/>
          <dgm:spPr/>
          <dgm:t>
            <a:bodyPr/>
            <a:lstStyle/>
            <a:p>
              <a:pPr/>
              <a:r>
                <a:rPr lang="en-US" sz="2000" b="1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𝑷𝒓𝒐𝒋𝒆𝒄𝒕𝒊𝒐𝒏 </a:t>
              </a:r>
              <a:r>
                <a:rPr lang="en-US" sz="2000" b="0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: </a:t>
              </a:r>
              <a:r>
                <a:rPr lang="es-ES_tradnl" sz="2000" b="1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[</a:t>
              </a:r>
              <a:r>
                <a:rPr lang="en-US" sz="2000" b="1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𝑷𝑹𝑷]</a:t>
              </a:r>
              <a:r>
                <a:rPr lang="en-US" sz="2000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→</a:t>
              </a:r>
              <a:r>
                <a:rPr lang="en-US" sz="2000" b="1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[</a:t>
              </a:r>
              <a:r>
                <a:rPr lang="en-US" sz="2000" b="0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𝑀𝑅𝑃</a:t>
              </a:r>
              <a:r>
                <a:rPr lang="en-US" sz="2000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]</a:t>
              </a:r>
              <a:endParaRPr lang="en-US" sz="20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endParaRPr>
            </a:p>
          </dgm:t>
        </dgm:pt>
      </mc:Fallback>
    </mc:AlternateContent>
    <dgm:pt modelId="{34DE4AE1-669B-4A6C-BB74-FC181679C8BB}" type="parTrans" cxnId="{2C0B9039-3BD1-4FCE-AB98-52AE595C8ACB}">
      <dgm:prSet/>
      <dgm:spPr/>
      <dgm:t>
        <a:bodyPr/>
        <a:lstStyle/>
        <a:p>
          <a:endParaRPr lang="en-US"/>
        </a:p>
      </dgm:t>
    </dgm:pt>
    <dgm:pt modelId="{09438820-580D-4B5D-BEC0-A9BCD40F7128}" type="sibTrans" cxnId="{2C0B9039-3BD1-4FCE-AB98-52AE595C8AC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8A4388B-A70D-4550-A77F-E4ACC4DFEAEA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p>
                      <m:sSupPr>
                        <m:ctrlPr>
                          <a:rPr lang="es-ES_tradnl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𝑀𝑅𝑃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_tradnl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𝑷𝑹𝑷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_tradnl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𝑴𝑹𝑷</m:t>
                            </m:r>
                          </m:e>
                        </m:d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m:oMathPara>
              </a14:m>
              <a:endParaRPr lang="en-US" sz="20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endParaRPr>
            </a:p>
          </dgm:t>
        </dgm:pt>
      </mc:Choice>
      <mc:Fallback xmlns="">
        <dgm:pt modelId="{B8A4388B-A70D-4550-A77F-E4ACC4DFEAEA}">
          <dgm:prSet phldrT="[Text]" custT="1"/>
          <dgm:spPr/>
          <dgm:t>
            <a:bodyPr/>
            <a:lstStyle/>
            <a:p>
              <a:pPr/>
              <a:r>
                <a:rPr lang="es-ES_tradnl" sz="2000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〖</a:t>
              </a:r>
              <a:r>
                <a:rPr lang="en-US" sz="2000" b="1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[</a:t>
              </a:r>
              <a:r>
                <a:rPr lang="en-US" sz="2000" b="0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𝑀𝑅𝑃]</a:t>
              </a:r>
              <a:r>
                <a:rPr lang="es-ES_tradnl" sz="2000" b="0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〗^</a:t>
              </a:r>
              <a:r>
                <a:rPr lang="en-US" sz="2000" b="0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𝑡  ∗ (</a:t>
              </a:r>
              <a:r>
                <a:rPr lang="es-ES_tradnl" sz="2000" b="1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[</a:t>
              </a:r>
              <a:r>
                <a:rPr lang="en-US" sz="2000" b="1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𝑷𝑹𝑷]</a:t>
              </a:r>
              <a:r>
                <a:rPr lang="en-US" sz="2000" b="0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−</a:t>
              </a:r>
              <a:r>
                <a:rPr lang="es-ES_tradnl" sz="2000" b="1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[</a:t>
              </a:r>
              <a:r>
                <a:rPr lang="en-US" sz="2000" b="1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𝑴𝑹𝑷]  </a:t>
              </a:r>
              <a:r>
                <a:rPr lang="el-GR" sz="2000" b="1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β</a:t>
              </a:r>
              <a:r>
                <a:rPr lang="el-GR" sz="2000" b="0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r>
                <a:rPr lang="en-US" sz="2000" b="0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=0</a:t>
              </a:r>
              <a:endParaRPr lang="en-US" sz="20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endParaRPr>
            </a:p>
          </dgm:t>
        </dgm:pt>
      </mc:Fallback>
    </mc:AlternateContent>
    <dgm:pt modelId="{770A1609-C5BB-4C28-B2C4-1605B8D1EFA5}" type="parTrans" cxnId="{D9ED1017-5CE3-4DEC-B655-9F391E1C5759}">
      <dgm:prSet/>
      <dgm:spPr/>
      <dgm:t>
        <a:bodyPr/>
        <a:lstStyle/>
        <a:p>
          <a:endParaRPr lang="en-US"/>
        </a:p>
      </dgm:t>
    </dgm:pt>
    <dgm:pt modelId="{2E17C228-264F-41A2-AC52-48B9250020BD}" type="sibTrans" cxnId="{D9ED1017-5CE3-4DEC-B655-9F391E1C575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A593497-0CE6-4CD0-918C-F2A1E54AF8A4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𝑴𝑹𝑷</m:t>
                            </m:r>
                          </m:e>
                        </m:d>
                      </m:e>
                      <m:sup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𝑴𝑹𝑷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</m:d>
                    <m:r>
                      <a:rPr lang="es-ES_tradnl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𝑴𝑹𝑷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d>
                      <m:dPr>
                        <m:begChr m:val="["/>
                        <m:endChr m:val="]"/>
                        <m:ctrlPr>
                          <a:rPr lang="es-ES_tradnl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𝑷𝑹𝑷</m:t>
                        </m:r>
                      </m:e>
                    </m:d>
                    <m:r>
                      <a:rPr lang="en-U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m:oMathPara>
              </a14:m>
              <a:endParaRPr lang="en-US" sz="20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endParaRPr>
            </a:p>
          </dgm:t>
        </dgm:pt>
      </mc:Choice>
      <mc:Fallback xmlns="">
        <dgm:pt modelId="{CA593497-0CE6-4CD0-918C-F2A1E54AF8A4}">
          <dgm:prSet phldrT="[Text]" custT="1"/>
          <dgm:spPr/>
          <dgm:t>
            <a:bodyPr/>
            <a:lstStyle/>
            <a:p>
              <a:pPr/>
              <a:r>
                <a:rPr lang="en-US" sz="2000" b="1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[𝑴𝑹𝑷]^′ [𝑴𝑹𝑷]</a:t>
              </a:r>
              <a:r>
                <a:rPr lang="en-US" sz="2000" b="0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[</a:t>
              </a:r>
              <a:r>
                <a:rPr lang="el-GR" sz="2000" b="1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β</a:t>
              </a:r>
              <a:r>
                <a:rPr lang="el-GR" sz="2000" b="0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]</a:t>
              </a:r>
              <a:r>
                <a:rPr lang="es-ES_tradnl" sz="2000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=</a:t>
              </a:r>
              <a:r>
                <a:rPr lang="en-US" sz="2000" b="1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[𝑴𝑹𝑷]′</a:t>
              </a:r>
              <a:r>
                <a:rPr lang="es-ES_tradnl" sz="2000" b="1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[</a:t>
              </a:r>
              <a:r>
                <a:rPr lang="en-US" sz="2000" b="1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𝑷𝑹𝑷] </a:t>
              </a:r>
              <a:r>
                <a:rPr lang="en-US" sz="2000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endParaRPr lang="en-US" sz="20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endParaRPr>
            </a:p>
          </dgm:t>
        </dgm:pt>
      </mc:Fallback>
    </mc:AlternateContent>
    <dgm:pt modelId="{E2E56AC3-E2EE-462A-967C-156D51BD40F5}" type="parTrans" cxnId="{50711F10-76E7-47B4-AFC8-325FA282B169}">
      <dgm:prSet/>
      <dgm:spPr/>
      <dgm:t>
        <a:bodyPr/>
        <a:lstStyle/>
        <a:p>
          <a:endParaRPr lang="en-US"/>
        </a:p>
      </dgm:t>
    </dgm:pt>
    <dgm:pt modelId="{1086A63F-1C77-4B48-8695-655ADA00CFD7}" type="sibTrans" cxnId="{50711F10-76E7-47B4-AFC8-325FA282B16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976EBD9-CBBF-4E75-BA1C-44299F802071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ES_tradnl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ES_tradnl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𝑴𝑹𝑷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 (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𝑷𝑹𝑷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s-ES_tradnl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𝑴𝑹𝑷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∗(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𝑴𝑹𝑷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m:oMathPara>
              </a14:m>
              <a:endParaRPr lang="en-US" sz="20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endParaRPr>
            </a:p>
          </dgm:t>
        </dgm:pt>
      </mc:Choice>
      <mc:Fallback xmlns="">
        <dgm:pt modelId="{9976EBD9-CBBF-4E75-BA1C-44299F802071}">
          <dgm:prSet phldrT="[Text]" custT="1"/>
          <dgm:spPr/>
          <dgm:t>
            <a:bodyPr/>
            <a:lstStyle/>
            <a:p>
              <a:pPr/>
              <a:r>
                <a:rPr lang="en-US" sz="2000" b="1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𝜷= </a:t>
              </a:r>
              <a:r>
                <a:rPr lang="es-ES_tradnl" sz="2000" b="1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(</a:t>
              </a:r>
              <a:r>
                <a:rPr lang="en-US" sz="2000" b="1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(𝑴𝑹𝑷)</a:t>
              </a:r>
              <a:r>
                <a:rPr lang="es-ES_tradnl" sz="2000" b="1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^</a:t>
              </a:r>
              <a:r>
                <a:rPr lang="en-US" sz="2000" b="1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𝒕  ∗ (𝑷𝑹𝑷)</a:t>
              </a:r>
              <a:r>
                <a:rPr lang="es-ES_tradnl" sz="2000" b="1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)/(</a:t>
              </a:r>
              <a:r>
                <a:rPr lang="en-US" sz="2000" b="1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(𝑴𝑹𝑷)</a:t>
              </a:r>
              <a:r>
                <a:rPr lang="es-ES_tradnl" sz="2000" b="1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^</a:t>
              </a:r>
              <a:r>
                <a:rPr lang="en-US" sz="2000" b="1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𝒕  ∗(𝑴𝑹𝑷)</a:t>
              </a:r>
              <a:r>
                <a:rPr lang="es-ES_tradnl" sz="2000" b="1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endParaRPr lang="en-US" sz="20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endParaRPr>
            </a:p>
          </dgm:t>
        </dgm:pt>
      </mc:Fallback>
    </mc:AlternateContent>
    <dgm:pt modelId="{CF33BCCB-2CD9-4F0F-81B4-C18425205CD1}" type="parTrans" cxnId="{4081AD15-CDD1-4DC3-8E6B-7BA6B9C088F6}">
      <dgm:prSet/>
      <dgm:spPr/>
      <dgm:t>
        <a:bodyPr/>
        <a:lstStyle/>
        <a:p>
          <a:endParaRPr lang="en-US"/>
        </a:p>
      </dgm:t>
    </dgm:pt>
    <dgm:pt modelId="{189FDFE4-CF9D-423A-AE9E-0CD6D0B1B3A7}" type="sibTrans" cxnId="{4081AD15-CDD1-4DC3-8E6B-7BA6B9C088F6}">
      <dgm:prSet/>
      <dgm:spPr/>
      <dgm:t>
        <a:bodyPr/>
        <a:lstStyle/>
        <a:p>
          <a:endParaRPr lang="en-US"/>
        </a:p>
      </dgm:t>
    </dgm:pt>
    <dgm:pt modelId="{3B3AADFA-DAAD-4357-89AC-9296622A96A2}" type="pres">
      <dgm:prSet presAssocID="{6DE360D3-24DB-45BC-AE7E-13332A6B0862}" presName="linearFlow" presStyleCnt="0">
        <dgm:presLayoutVars>
          <dgm:resizeHandles val="exact"/>
        </dgm:presLayoutVars>
      </dgm:prSet>
      <dgm:spPr/>
    </dgm:pt>
    <dgm:pt modelId="{16572C1D-645D-4538-AA00-C89B3631F42D}" type="pres">
      <dgm:prSet presAssocID="{32C0D3B2-A1BB-434D-AB5E-7E8CC5898E04}" presName="node" presStyleLbl="node1" presStyleIdx="0" presStyleCnt="4" custScaleX="570038" custLinFactNeighborX="-891" custLinFactNeighborY="-12528">
        <dgm:presLayoutVars>
          <dgm:bulletEnabled val="1"/>
        </dgm:presLayoutVars>
      </dgm:prSet>
      <dgm:spPr/>
    </dgm:pt>
    <dgm:pt modelId="{BD3D7D77-5826-408B-916C-D7655B5FCD71}" type="pres">
      <dgm:prSet presAssocID="{09438820-580D-4B5D-BEC0-A9BCD40F7128}" presName="sibTrans" presStyleLbl="sibTrans2D1" presStyleIdx="0" presStyleCnt="3"/>
      <dgm:spPr/>
    </dgm:pt>
    <dgm:pt modelId="{B634A523-9CB2-4E29-858D-1EA0A7383552}" type="pres">
      <dgm:prSet presAssocID="{09438820-580D-4B5D-BEC0-A9BCD40F7128}" presName="connectorText" presStyleLbl="sibTrans2D1" presStyleIdx="0" presStyleCnt="3"/>
      <dgm:spPr/>
    </dgm:pt>
    <dgm:pt modelId="{0B356B45-710B-49C7-AF07-248FBE9FAA62}" type="pres">
      <dgm:prSet presAssocID="{B8A4388B-A70D-4550-A77F-E4ACC4DFEAEA}" presName="node" presStyleLbl="node1" presStyleIdx="1" presStyleCnt="4" custScaleX="571820">
        <dgm:presLayoutVars>
          <dgm:bulletEnabled val="1"/>
        </dgm:presLayoutVars>
      </dgm:prSet>
      <dgm:spPr/>
    </dgm:pt>
    <dgm:pt modelId="{E67BB248-8993-463F-B8C3-12CA90A5B68C}" type="pres">
      <dgm:prSet presAssocID="{2E17C228-264F-41A2-AC52-48B9250020BD}" presName="sibTrans" presStyleLbl="sibTrans2D1" presStyleIdx="1" presStyleCnt="3"/>
      <dgm:spPr/>
    </dgm:pt>
    <dgm:pt modelId="{D847A8B4-81B0-4627-B233-ADB100B836E7}" type="pres">
      <dgm:prSet presAssocID="{2E17C228-264F-41A2-AC52-48B9250020BD}" presName="connectorText" presStyleLbl="sibTrans2D1" presStyleIdx="1" presStyleCnt="3"/>
      <dgm:spPr/>
    </dgm:pt>
    <dgm:pt modelId="{52F22298-30D1-4697-B669-5C43A304D4C4}" type="pres">
      <dgm:prSet presAssocID="{CA593497-0CE6-4CD0-918C-F2A1E54AF8A4}" presName="node" presStyleLbl="node1" presStyleIdx="2" presStyleCnt="4" custScaleX="571820" custScaleY="107341" custLinFactNeighborX="-10985" custLinFactNeighborY="19835">
        <dgm:presLayoutVars>
          <dgm:bulletEnabled val="1"/>
        </dgm:presLayoutVars>
      </dgm:prSet>
      <dgm:spPr/>
    </dgm:pt>
    <dgm:pt modelId="{11FD08F6-B759-4E0A-B12C-F6ED71AE1951}" type="pres">
      <dgm:prSet presAssocID="{1086A63F-1C77-4B48-8695-655ADA00CFD7}" presName="sibTrans" presStyleLbl="sibTrans2D1" presStyleIdx="2" presStyleCnt="3"/>
      <dgm:spPr/>
    </dgm:pt>
    <dgm:pt modelId="{D684AF4B-D2FF-4F57-971C-C0C90AD1DC18}" type="pres">
      <dgm:prSet presAssocID="{1086A63F-1C77-4B48-8695-655ADA00CFD7}" presName="connectorText" presStyleLbl="sibTrans2D1" presStyleIdx="2" presStyleCnt="3"/>
      <dgm:spPr/>
    </dgm:pt>
    <dgm:pt modelId="{305D22F3-80E9-40FA-B3EF-AD284824C6D8}" type="pres">
      <dgm:prSet presAssocID="{9976EBD9-CBBF-4E75-BA1C-44299F802071}" presName="node" presStyleLbl="node1" presStyleIdx="3" presStyleCnt="4" custScaleX="570038" custScaleY="192873" custLinFactNeighborY="-13842">
        <dgm:presLayoutVars>
          <dgm:bulletEnabled val="1"/>
        </dgm:presLayoutVars>
      </dgm:prSet>
      <dgm:spPr/>
    </dgm:pt>
  </dgm:ptLst>
  <dgm:cxnLst>
    <dgm:cxn modelId="{1F5FC4B3-8C47-41F4-9B77-BA48913A3A67}" type="presOf" srcId="{CA593497-0CE6-4CD0-918C-F2A1E54AF8A4}" destId="{52F22298-30D1-4697-B669-5C43A304D4C4}" srcOrd="0" destOrd="0" presId="urn:microsoft.com/office/officeart/2005/8/layout/process2"/>
    <dgm:cxn modelId="{9F601245-CB4A-490E-8B4F-264B15093EBD}" type="presOf" srcId="{1086A63F-1C77-4B48-8695-655ADA00CFD7}" destId="{D684AF4B-D2FF-4F57-971C-C0C90AD1DC18}" srcOrd="1" destOrd="0" presId="urn:microsoft.com/office/officeart/2005/8/layout/process2"/>
    <dgm:cxn modelId="{E9B8311D-E6AE-4D25-A9E3-DFD4FF7FE1F1}" type="presOf" srcId="{2E17C228-264F-41A2-AC52-48B9250020BD}" destId="{E67BB248-8993-463F-B8C3-12CA90A5B68C}" srcOrd="0" destOrd="0" presId="urn:microsoft.com/office/officeart/2005/8/layout/process2"/>
    <dgm:cxn modelId="{D9ED1017-5CE3-4DEC-B655-9F391E1C5759}" srcId="{6DE360D3-24DB-45BC-AE7E-13332A6B0862}" destId="{B8A4388B-A70D-4550-A77F-E4ACC4DFEAEA}" srcOrd="1" destOrd="0" parTransId="{770A1609-C5BB-4C28-B2C4-1605B8D1EFA5}" sibTransId="{2E17C228-264F-41A2-AC52-48B9250020BD}"/>
    <dgm:cxn modelId="{2C0B9039-3BD1-4FCE-AB98-52AE595C8ACB}" srcId="{6DE360D3-24DB-45BC-AE7E-13332A6B0862}" destId="{32C0D3B2-A1BB-434D-AB5E-7E8CC5898E04}" srcOrd="0" destOrd="0" parTransId="{34DE4AE1-669B-4A6C-BB74-FC181679C8BB}" sibTransId="{09438820-580D-4B5D-BEC0-A9BCD40F7128}"/>
    <dgm:cxn modelId="{632EF1A7-9E3B-48B0-B69C-C4C02A6DF900}" type="presOf" srcId="{1086A63F-1C77-4B48-8695-655ADA00CFD7}" destId="{11FD08F6-B759-4E0A-B12C-F6ED71AE1951}" srcOrd="0" destOrd="0" presId="urn:microsoft.com/office/officeart/2005/8/layout/process2"/>
    <dgm:cxn modelId="{4081AD15-CDD1-4DC3-8E6B-7BA6B9C088F6}" srcId="{6DE360D3-24DB-45BC-AE7E-13332A6B0862}" destId="{9976EBD9-CBBF-4E75-BA1C-44299F802071}" srcOrd="3" destOrd="0" parTransId="{CF33BCCB-2CD9-4F0F-81B4-C18425205CD1}" sibTransId="{189FDFE4-CF9D-423A-AE9E-0CD6D0B1B3A7}"/>
    <dgm:cxn modelId="{50711F10-76E7-47B4-AFC8-325FA282B169}" srcId="{6DE360D3-24DB-45BC-AE7E-13332A6B0862}" destId="{CA593497-0CE6-4CD0-918C-F2A1E54AF8A4}" srcOrd="2" destOrd="0" parTransId="{E2E56AC3-E2EE-462A-967C-156D51BD40F5}" sibTransId="{1086A63F-1C77-4B48-8695-655ADA00CFD7}"/>
    <dgm:cxn modelId="{FE66FBD9-3299-48E5-AE57-57586D2294C1}" type="presOf" srcId="{09438820-580D-4B5D-BEC0-A9BCD40F7128}" destId="{B634A523-9CB2-4E29-858D-1EA0A7383552}" srcOrd="1" destOrd="0" presId="urn:microsoft.com/office/officeart/2005/8/layout/process2"/>
    <dgm:cxn modelId="{713E5277-B2D1-48E2-A297-E349CD7116FA}" type="presOf" srcId="{09438820-580D-4B5D-BEC0-A9BCD40F7128}" destId="{BD3D7D77-5826-408B-916C-D7655B5FCD71}" srcOrd="0" destOrd="0" presId="urn:microsoft.com/office/officeart/2005/8/layout/process2"/>
    <dgm:cxn modelId="{885E140B-D545-4295-9D15-B6FEB55C73BE}" type="presOf" srcId="{B8A4388B-A70D-4550-A77F-E4ACC4DFEAEA}" destId="{0B356B45-710B-49C7-AF07-248FBE9FAA62}" srcOrd="0" destOrd="0" presId="urn:microsoft.com/office/officeart/2005/8/layout/process2"/>
    <dgm:cxn modelId="{076D0DF2-687C-4390-916E-EBF4A989C903}" type="presOf" srcId="{2E17C228-264F-41A2-AC52-48B9250020BD}" destId="{D847A8B4-81B0-4627-B233-ADB100B836E7}" srcOrd="1" destOrd="0" presId="urn:microsoft.com/office/officeart/2005/8/layout/process2"/>
    <dgm:cxn modelId="{0247C2CA-3AFF-44A1-8A9E-92F3A00AACA2}" type="presOf" srcId="{32C0D3B2-A1BB-434D-AB5E-7E8CC5898E04}" destId="{16572C1D-645D-4538-AA00-C89B3631F42D}" srcOrd="0" destOrd="0" presId="urn:microsoft.com/office/officeart/2005/8/layout/process2"/>
    <dgm:cxn modelId="{D7D3F217-F1ED-41A4-950A-9BE262028003}" type="presOf" srcId="{6DE360D3-24DB-45BC-AE7E-13332A6B0862}" destId="{3B3AADFA-DAAD-4357-89AC-9296622A96A2}" srcOrd="0" destOrd="0" presId="urn:microsoft.com/office/officeart/2005/8/layout/process2"/>
    <dgm:cxn modelId="{1F70F3C7-ACA9-4D00-A596-8D74FDFA4878}" type="presOf" srcId="{9976EBD9-CBBF-4E75-BA1C-44299F802071}" destId="{305D22F3-80E9-40FA-B3EF-AD284824C6D8}" srcOrd="0" destOrd="0" presId="urn:microsoft.com/office/officeart/2005/8/layout/process2"/>
    <dgm:cxn modelId="{A8F65C8F-CB79-4054-8109-0B8318D5AC70}" type="presParOf" srcId="{3B3AADFA-DAAD-4357-89AC-9296622A96A2}" destId="{16572C1D-645D-4538-AA00-C89B3631F42D}" srcOrd="0" destOrd="0" presId="urn:microsoft.com/office/officeart/2005/8/layout/process2"/>
    <dgm:cxn modelId="{3BA078DB-CAA4-4481-A20A-17385A96397B}" type="presParOf" srcId="{3B3AADFA-DAAD-4357-89AC-9296622A96A2}" destId="{BD3D7D77-5826-408B-916C-D7655B5FCD71}" srcOrd="1" destOrd="0" presId="urn:microsoft.com/office/officeart/2005/8/layout/process2"/>
    <dgm:cxn modelId="{413B7FA5-0A1F-44A0-B191-AB6A0A345051}" type="presParOf" srcId="{BD3D7D77-5826-408B-916C-D7655B5FCD71}" destId="{B634A523-9CB2-4E29-858D-1EA0A7383552}" srcOrd="0" destOrd="0" presId="urn:microsoft.com/office/officeart/2005/8/layout/process2"/>
    <dgm:cxn modelId="{64A65A31-6F21-4673-B747-D77C14B234C0}" type="presParOf" srcId="{3B3AADFA-DAAD-4357-89AC-9296622A96A2}" destId="{0B356B45-710B-49C7-AF07-248FBE9FAA62}" srcOrd="2" destOrd="0" presId="urn:microsoft.com/office/officeart/2005/8/layout/process2"/>
    <dgm:cxn modelId="{A7D9B56E-3D4A-40CD-A6C3-86C01A78A301}" type="presParOf" srcId="{3B3AADFA-DAAD-4357-89AC-9296622A96A2}" destId="{E67BB248-8993-463F-B8C3-12CA90A5B68C}" srcOrd="3" destOrd="0" presId="urn:microsoft.com/office/officeart/2005/8/layout/process2"/>
    <dgm:cxn modelId="{1196C5FC-BEF3-432E-8325-53B755D56331}" type="presParOf" srcId="{E67BB248-8993-463F-B8C3-12CA90A5B68C}" destId="{D847A8B4-81B0-4627-B233-ADB100B836E7}" srcOrd="0" destOrd="0" presId="urn:microsoft.com/office/officeart/2005/8/layout/process2"/>
    <dgm:cxn modelId="{EDBE58EF-7015-4CE5-85CB-2FF45A0ED877}" type="presParOf" srcId="{3B3AADFA-DAAD-4357-89AC-9296622A96A2}" destId="{52F22298-30D1-4697-B669-5C43A304D4C4}" srcOrd="4" destOrd="0" presId="urn:microsoft.com/office/officeart/2005/8/layout/process2"/>
    <dgm:cxn modelId="{4D7ADABC-5EC8-4695-A270-E419566E5ED8}" type="presParOf" srcId="{3B3AADFA-DAAD-4357-89AC-9296622A96A2}" destId="{11FD08F6-B759-4E0A-B12C-F6ED71AE1951}" srcOrd="5" destOrd="0" presId="urn:microsoft.com/office/officeart/2005/8/layout/process2"/>
    <dgm:cxn modelId="{DBE5288A-105F-4135-837B-C75A0A8EA866}" type="presParOf" srcId="{11FD08F6-B759-4E0A-B12C-F6ED71AE1951}" destId="{D684AF4B-D2FF-4F57-971C-C0C90AD1DC18}" srcOrd="0" destOrd="0" presId="urn:microsoft.com/office/officeart/2005/8/layout/process2"/>
    <dgm:cxn modelId="{9A60CBE2-2573-49B4-BA03-0E7F464894F7}" type="presParOf" srcId="{3B3AADFA-DAAD-4357-89AC-9296622A96A2}" destId="{305D22F3-80E9-40FA-B3EF-AD284824C6D8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DE360D3-24DB-45BC-AE7E-13332A6B086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2C0D3B2-A1BB-434D-AB5E-7E8CC5898E04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4DE4AE1-669B-4A6C-BB74-FC181679C8BB}" type="parTrans" cxnId="{2C0B9039-3BD1-4FCE-AB98-52AE595C8ACB}">
      <dgm:prSet/>
      <dgm:spPr/>
      <dgm:t>
        <a:bodyPr/>
        <a:lstStyle/>
        <a:p>
          <a:endParaRPr lang="en-US"/>
        </a:p>
      </dgm:t>
    </dgm:pt>
    <dgm:pt modelId="{09438820-580D-4B5D-BEC0-A9BCD40F7128}" type="sibTrans" cxnId="{2C0B9039-3BD1-4FCE-AB98-52AE595C8ACB}">
      <dgm:prSet/>
      <dgm:spPr/>
      <dgm:t>
        <a:bodyPr/>
        <a:lstStyle/>
        <a:p>
          <a:endParaRPr lang="en-US"/>
        </a:p>
      </dgm:t>
    </dgm:pt>
    <dgm:pt modelId="{B8A4388B-A70D-4550-A77F-E4ACC4DFEAEA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70A1609-C5BB-4C28-B2C4-1605B8D1EFA5}" type="parTrans" cxnId="{D9ED1017-5CE3-4DEC-B655-9F391E1C5759}">
      <dgm:prSet/>
      <dgm:spPr/>
      <dgm:t>
        <a:bodyPr/>
        <a:lstStyle/>
        <a:p>
          <a:endParaRPr lang="en-US"/>
        </a:p>
      </dgm:t>
    </dgm:pt>
    <dgm:pt modelId="{2E17C228-264F-41A2-AC52-48B9250020BD}" type="sibTrans" cxnId="{D9ED1017-5CE3-4DEC-B655-9F391E1C5759}">
      <dgm:prSet/>
      <dgm:spPr/>
      <dgm:t>
        <a:bodyPr/>
        <a:lstStyle/>
        <a:p>
          <a:endParaRPr lang="en-US"/>
        </a:p>
      </dgm:t>
    </dgm:pt>
    <dgm:pt modelId="{CA593497-0CE6-4CD0-918C-F2A1E54AF8A4}">
      <dgm:prSet phldrT="[Text]"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2E56AC3-E2EE-462A-967C-156D51BD40F5}" type="parTrans" cxnId="{50711F10-76E7-47B4-AFC8-325FA282B169}">
      <dgm:prSet/>
      <dgm:spPr/>
      <dgm:t>
        <a:bodyPr/>
        <a:lstStyle/>
        <a:p>
          <a:endParaRPr lang="en-US"/>
        </a:p>
      </dgm:t>
    </dgm:pt>
    <dgm:pt modelId="{1086A63F-1C77-4B48-8695-655ADA00CFD7}" type="sibTrans" cxnId="{50711F10-76E7-47B4-AFC8-325FA282B169}">
      <dgm:prSet/>
      <dgm:spPr/>
      <dgm:t>
        <a:bodyPr/>
        <a:lstStyle/>
        <a:p>
          <a:endParaRPr lang="en-US"/>
        </a:p>
      </dgm:t>
    </dgm:pt>
    <dgm:pt modelId="{9976EBD9-CBBF-4E75-BA1C-44299F802071}">
      <dgm:prSet phldrT="[Text]" custT="1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F33BCCB-2CD9-4F0F-81B4-C18425205CD1}" type="parTrans" cxnId="{4081AD15-CDD1-4DC3-8E6B-7BA6B9C088F6}">
      <dgm:prSet/>
      <dgm:spPr/>
      <dgm:t>
        <a:bodyPr/>
        <a:lstStyle/>
        <a:p>
          <a:endParaRPr lang="en-US"/>
        </a:p>
      </dgm:t>
    </dgm:pt>
    <dgm:pt modelId="{189FDFE4-CF9D-423A-AE9E-0CD6D0B1B3A7}" type="sibTrans" cxnId="{4081AD15-CDD1-4DC3-8E6B-7BA6B9C088F6}">
      <dgm:prSet/>
      <dgm:spPr/>
      <dgm:t>
        <a:bodyPr/>
        <a:lstStyle/>
        <a:p>
          <a:endParaRPr lang="en-US"/>
        </a:p>
      </dgm:t>
    </dgm:pt>
    <dgm:pt modelId="{3B3AADFA-DAAD-4357-89AC-9296622A96A2}" type="pres">
      <dgm:prSet presAssocID="{6DE360D3-24DB-45BC-AE7E-13332A6B0862}" presName="linearFlow" presStyleCnt="0">
        <dgm:presLayoutVars>
          <dgm:resizeHandles val="exact"/>
        </dgm:presLayoutVars>
      </dgm:prSet>
      <dgm:spPr/>
    </dgm:pt>
    <dgm:pt modelId="{16572C1D-645D-4538-AA00-C89B3631F42D}" type="pres">
      <dgm:prSet presAssocID="{32C0D3B2-A1BB-434D-AB5E-7E8CC5898E04}" presName="node" presStyleLbl="node1" presStyleIdx="0" presStyleCnt="4" custScaleX="570038" custLinFactNeighborX="-891" custLinFactNeighborY="-12528">
        <dgm:presLayoutVars>
          <dgm:bulletEnabled val="1"/>
        </dgm:presLayoutVars>
      </dgm:prSet>
      <dgm:spPr/>
    </dgm:pt>
    <dgm:pt modelId="{BD3D7D77-5826-408B-916C-D7655B5FCD71}" type="pres">
      <dgm:prSet presAssocID="{09438820-580D-4B5D-BEC0-A9BCD40F7128}" presName="sibTrans" presStyleLbl="sibTrans2D1" presStyleIdx="0" presStyleCnt="3"/>
      <dgm:spPr/>
    </dgm:pt>
    <dgm:pt modelId="{B634A523-9CB2-4E29-858D-1EA0A7383552}" type="pres">
      <dgm:prSet presAssocID="{09438820-580D-4B5D-BEC0-A9BCD40F7128}" presName="connectorText" presStyleLbl="sibTrans2D1" presStyleIdx="0" presStyleCnt="3"/>
      <dgm:spPr/>
    </dgm:pt>
    <dgm:pt modelId="{0B356B45-710B-49C7-AF07-248FBE9FAA62}" type="pres">
      <dgm:prSet presAssocID="{B8A4388B-A70D-4550-A77F-E4ACC4DFEAEA}" presName="node" presStyleLbl="node1" presStyleIdx="1" presStyleCnt="4" custScaleX="571820">
        <dgm:presLayoutVars>
          <dgm:bulletEnabled val="1"/>
        </dgm:presLayoutVars>
      </dgm:prSet>
      <dgm:spPr/>
    </dgm:pt>
    <dgm:pt modelId="{E67BB248-8993-463F-B8C3-12CA90A5B68C}" type="pres">
      <dgm:prSet presAssocID="{2E17C228-264F-41A2-AC52-48B9250020BD}" presName="sibTrans" presStyleLbl="sibTrans2D1" presStyleIdx="1" presStyleCnt="3"/>
      <dgm:spPr/>
    </dgm:pt>
    <dgm:pt modelId="{D847A8B4-81B0-4627-B233-ADB100B836E7}" type="pres">
      <dgm:prSet presAssocID="{2E17C228-264F-41A2-AC52-48B9250020BD}" presName="connectorText" presStyleLbl="sibTrans2D1" presStyleIdx="1" presStyleCnt="3"/>
      <dgm:spPr/>
    </dgm:pt>
    <dgm:pt modelId="{52F22298-30D1-4697-B669-5C43A304D4C4}" type="pres">
      <dgm:prSet presAssocID="{CA593497-0CE6-4CD0-918C-F2A1E54AF8A4}" presName="node" presStyleLbl="node1" presStyleIdx="2" presStyleCnt="4" custScaleX="571820" custScaleY="107341" custLinFactNeighborX="-10985" custLinFactNeighborY="19835">
        <dgm:presLayoutVars>
          <dgm:bulletEnabled val="1"/>
        </dgm:presLayoutVars>
      </dgm:prSet>
      <dgm:spPr/>
    </dgm:pt>
    <dgm:pt modelId="{11FD08F6-B759-4E0A-B12C-F6ED71AE1951}" type="pres">
      <dgm:prSet presAssocID="{1086A63F-1C77-4B48-8695-655ADA00CFD7}" presName="sibTrans" presStyleLbl="sibTrans2D1" presStyleIdx="2" presStyleCnt="3"/>
      <dgm:spPr/>
    </dgm:pt>
    <dgm:pt modelId="{D684AF4B-D2FF-4F57-971C-C0C90AD1DC18}" type="pres">
      <dgm:prSet presAssocID="{1086A63F-1C77-4B48-8695-655ADA00CFD7}" presName="connectorText" presStyleLbl="sibTrans2D1" presStyleIdx="2" presStyleCnt="3"/>
      <dgm:spPr/>
    </dgm:pt>
    <dgm:pt modelId="{305D22F3-80E9-40FA-B3EF-AD284824C6D8}" type="pres">
      <dgm:prSet presAssocID="{9976EBD9-CBBF-4E75-BA1C-44299F802071}" presName="node" presStyleLbl="node1" presStyleIdx="3" presStyleCnt="4" custScaleX="570038" custScaleY="192873" custLinFactNeighborY="-13842">
        <dgm:presLayoutVars>
          <dgm:bulletEnabled val="1"/>
        </dgm:presLayoutVars>
      </dgm:prSet>
      <dgm:spPr/>
    </dgm:pt>
  </dgm:ptLst>
  <dgm:cxnLst>
    <dgm:cxn modelId="{1F5FC4B3-8C47-41F4-9B77-BA48913A3A67}" type="presOf" srcId="{CA593497-0CE6-4CD0-918C-F2A1E54AF8A4}" destId="{52F22298-30D1-4697-B669-5C43A304D4C4}" srcOrd="0" destOrd="0" presId="urn:microsoft.com/office/officeart/2005/8/layout/process2"/>
    <dgm:cxn modelId="{9F601245-CB4A-490E-8B4F-264B15093EBD}" type="presOf" srcId="{1086A63F-1C77-4B48-8695-655ADA00CFD7}" destId="{D684AF4B-D2FF-4F57-971C-C0C90AD1DC18}" srcOrd="1" destOrd="0" presId="urn:microsoft.com/office/officeart/2005/8/layout/process2"/>
    <dgm:cxn modelId="{E9B8311D-E6AE-4D25-A9E3-DFD4FF7FE1F1}" type="presOf" srcId="{2E17C228-264F-41A2-AC52-48B9250020BD}" destId="{E67BB248-8993-463F-B8C3-12CA90A5B68C}" srcOrd="0" destOrd="0" presId="urn:microsoft.com/office/officeart/2005/8/layout/process2"/>
    <dgm:cxn modelId="{D9ED1017-5CE3-4DEC-B655-9F391E1C5759}" srcId="{6DE360D3-24DB-45BC-AE7E-13332A6B0862}" destId="{B8A4388B-A70D-4550-A77F-E4ACC4DFEAEA}" srcOrd="1" destOrd="0" parTransId="{770A1609-C5BB-4C28-B2C4-1605B8D1EFA5}" sibTransId="{2E17C228-264F-41A2-AC52-48B9250020BD}"/>
    <dgm:cxn modelId="{2C0B9039-3BD1-4FCE-AB98-52AE595C8ACB}" srcId="{6DE360D3-24DB-45BC-AE7E-13332A6B0862}" destId="{32C0D3B2-A1BB-434D-AB5E-7E8CC5898E04}" srcOrd="0" destOrd="0" parTransId="{34DE4AE1-669B-4A6C-BB74-FC181679C8BB}" sibTransId="{09438820-580D-4B5D-BEC0-A9BCD40F7128}"/>
    <dgm:cxn modelId="{632EF1A7-9E3B-48B0-B69C-C4C02A6DF900}" type="presOf" srcId="{1086A63F-1C77-4B48-8695-655ADA00CFD7}" destId="{11FD08F6-B759-4E0A-B12C-F6ED71AE1951}" srcOrd="0" destOrd="0" presId="urn:microsoft.com/office/officeart/2005/8/layout/process2"/>
    <dgm:cxn modelId="{4081AD15-CDD1-4DC3-8E6B-7BA6B9C088F6}" srcId="{6DE360D3-24DB-45BC-AE7E-13332A6B0862}" destId="{9976EBD9-CBBF-4E75-BA1C-44299F802071}" srcOrd="3" destOrd="0" parTransId="{CF33BCCB-2CD9-4F0F-81B4-C18425205CD1}" sibTransId="{189FDFE4-CF9D-423A-AE9E-0CD6D0B1B3A7}"/>
    <dgm:cxn modelId="{50711F10-76E7-47B4-AFC8-325FA282B169}" srcId="{6DE360D3-24DB-45BC-AE7E-13332A6B0862}" destId="{CA593497-0CE6-4CD0-918C-F2A1E54AF8A4}" srcOrd="2" destOrd="0" parTransId="{E2E56AC3-E2EE-462A-967C-156D51BD40F5}" sibTransId="{1086A63F-1C77-4B48-8695-655ADA00CFD7}"/>
    <dgm:cxn modelId="{FE66FBD9-3299-48E5-AE57-57586D2294C1}" type="presOf" srcId="{09438820-580D-4B5D-BEC0-A9BCD40F7128}" destId="{B634A523-9CB2-4E29-858D-1EA0A7383552}" srcOrd="1" destOrd="0" presId="urn:microsoft.com/office/officeart/2005/8/layout/process2"/>
    <dgm:cxn modelId="{713E5277-B2D1-48E2-A297-E349CD7116FA}" type="presOf" srcId="{09438820-580D-4B5D-BEC0-A9BCD40F7128}" destId="{BD3D7D77-5826-408B-916C-D7655B5FCD71}" srcOrd="0" destOrd="0" presId="urn:microsoft.com/office/officeart/2005/8/layout/process2"/>
    <dgm:cxn modelId="{885E140B-D545-4295-9D15-B6FEB55C73BE}" type="presOf" srcId="{B8A4388B-A70D-4550-A77F-E4ACC4DFEAEA}" destId="{0B356B45-710B-49C7-AF07-248FBE9FAA62}" srcOrd="0" destOrd="0" presId="urn:microsoft.com/office/officeart/2005/8/layout/process2"/>
    <dgm:cxn modelId="{076D0DF2-687C-4390-916E-EBF4A989C903}" type="presOf" srcId="{2E17C228-264F-41A2-AC52-48B9250020BD}" destId="{D847A8B4-81B0-4627-B233-ADB100B836E7}" srcOrd="1" destOrd="0" presId="urn:microsoft.com/office/officeart/2005/8/layout/process2"/>
    <dgm:cxn modelId="{0247C2CA-3AFF-44A1-8A9E-92F3A00AACA2}" type="presOf" srcId="{32C0D3B2-A1BB-434D-AB5E-7E8CC5898E04}" destId="{16572C1D-645D-4538-AA00-C89B3631F42D}" srcOrd="0" destOrd="0" presId="urn:microsoft.com/office/officeart/2005/8/layout/process2"/>
    <dgm:cxn modelId="{D7D3F217-F1ED-41A4-950A-9BE262028003}" type="presOf" srcId="{6DE360D3-24DB-45BC-AE7E-13332A6B0862}" destId="{3B3AADFA-DAAD-4357-89AC-9296622A96A2}" srcOrd="0" destOrd="0" presId="urn:microsoft.com/office/officeart/2005/8/layout/process2"/>
    <dgm:cxn modelId="{1F70F3C7-ACA9-4D00-A596-8D74FDFA4878}" type="presOf" srcId="{9976EBD9-CBBF-4E75-BA1C-44299F802071}" destId="{305D22F3-80E9-40FA-B3EF-AD284824C6D8}" srcOrd="0" destOrd="0" presId="urn:microsoft.com/office/officeart/2005/8/layout/process2"/>
    <dgm:cxn modelId="{A8F65C8F-CB79-4054-8109-0B8318D5AC70}" type="presParOf" srcId="{3B3AADFA-DAAD-4357-89AC-9296622A96A2}" destId="{16572C1D-645D-4538-AA00-C89B3631F42D}" srcOrd="0" destOrd="0" presId="urn:microsoft.com/office/officeart/2005/8/layout/process2"/>
    <dgm:cxn modelId="{3BA078DB-CAA4-4481-A20A-17385A96397B}" type="presParOf" srcId="{3B3AADFA-DAAD-4357-89AC-9296622A96A2}" destId="{BD3D7D77-5826-408B-916C-D7655B5FCD71}" srcOrd="1" destOrd="0" presId="urn:microsoft.com/office/officeart/2005/8/layout/process2"/>
    <dgm:cxn modelId="{413B7FA5-0A1F-44A0-B191-AB6A0A345051}" type="presParOf" srcId="{BD3D7D77-5826-408B-916C-D7655B5FCD71}" destId="{B634A523-9CB2-4E29-858D-1EA0A7383552}" srcOrd="0" destOrd="0" presId="urn:microsoft.com/office/officeart/2005/8/layout/process2"/>
    <dgm:cxn modelId="{64A65A31-6F21-4673-B747-D77C14B234C0}" type="presParOf" srcId="{3B3AADFA-DAAD-4357-89AC-9296622A96A2}" destId="{0B356B45-710B-49C7-AF07-248FBE9FAA62}" srcOrd="2" destOrd="0" presId="urn:microsoft.com/office/officeart/2005/8/layout/process2"/>
    <dgm:cxn modelId="{A7D9B56E-3D4A-40CD-A6C3-86C01A78A301}" type="presParOf" srcId="{3B3AADFA-DAAD-4357-89AC-9296622A96A2}" destId="{E67BB248-8993-463F-B8C3-12CA90A5B68C}" srcOrd="3" destOrd="0" presId="urn:microsoft.com/office/officeart/2005/8/layout/process2"/>
    <dgm:cxn modelId="{1196C5FC-BEF3-432E-8325-53B755D56331}" type="presParOf" srcId="{E67BB248-8993-463F-B8C3-12CA90A5B68C}" destId="{D847A8B4-81B0-4627-B233-ADB100B836E7}" srcOrd="0" destOrd="0" presId="urn:microsoft.com/office/officeart/2005/8/layout/process2"/>
    <dgm:cxn modelId="{EDBE58EF-7015-4CE5-85CB-2FF45A0ED877}" type="presParOf" srcId="{3B3AADFA-DAAD-4357-89AC-9296622A96A2}" destId="{52F22298-30D1-4697-B669-5C43A304D4C4}" srcOrd="4" destOrd="0" presId="urn:microsoft.com/office/officeart/2005/8/layout/process2"/>
    <dgm:cxn modelId="{4D7ADABC-5EC8-4695-A270-E419566E5ED8}" type="presParOf" srcId="{3B3AADFA-DAAD-4357-89AC-9296622A96A2}" destId="{11FD08F6-B759-4E0A-B12C-F6ED71AE1951}" srcOrd="5" destOrd="0" presId="urn:microsoft.com/office/officeart/2005/8/layout/process2"/>
    <dgm:cxn modelId="{DBE5288A-105F-4135-837B-C75A0A8EA866}" type="presParOf" srcId="{11FD08F6-B759-4E0A-B12C-F6ED71AE1951}" destId="{D684AF4B-D2FF-4F57-971C-C0C90AD1DC18}" srcOrd="0" destOrd="0" presId="urn:microsoft.com/office/officeart/2005/8/layout/process2"/>
    <dgm:cxn modelId="{9A60CBE2-2573-49B4-BA03-0E7F464894F7}" type="presParOf" srcId="{3B3AADFA-DAAD-4357-89AC-9296622A96A2}" destId="{305D22F3-80E9-40FA-B3EF-AD284824C6D8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800" b="0" dirty="0">
              <a:solidFill>
                <a:schemeClr val="tx1"/>
              </a:solidFill>
            </a:rPr>
            <a:t>OPTIMIZATION</a:t>
          </a: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X="71688" custLinFactNeighborX="100000" custLinFactNeighborY="-23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/>
          </a:solidFill>
        </a:ln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pPr algn="ctr"/>
          <a:r>
            <a:rPr lang="en-US" sz="3200" b="1" dirty="0">
              <a:solidFill>
                <a:schemeClr val="tx1"/>
              </a:solidFill>
            </a:rPr>
            <a:t>CAPM</a:t>
          </a: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Y="-33288" custLinFactNeighborX="-38131" custLinFactNeighborY="-100000">
        <dgm:presLayoutVars>
          <dgm:chMax val="0"/>
          <dgm:bulletEnabled val="1"/>
        </dgm:presLayoutVars>
      </dgm:prSet>
      <dgm:spPr>
        <a:prstGeom prst="round2Same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2400" dirty="0"/>
            <a:t> </a:t>
          </a:r>
          <a:r>
            <a:rPr lang="en-US" sz="1800" dirty="0">
              <a:solidFill>
                <a:schemeClr val="bg2">
                  <a:lumMod val="25000"/>
                </a:schemeClr>
              </a:solidFill>
            </a:rPr>
            <a:t>MULTIFACTOR</a:t>
          </a:r>
          <a:r>
            <a:rPr lang="en-US" sz="2400" dirty="0">
              <a:solidFill>
                <a:schemeClr val="bg2">
                  <a:lumMod val="50000"/>
                </a:schemeClr>
              </a:solidFill>
            </a:rPr>
            <a:t> </a:t>
          </a: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NeighborX="91590" custLinFactNeighborY="-21436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800" b="0" dirty="0">
              <a:solidFill>
                <a:schemeClr val="tx1"/>
              </a:solidFill>
            </a:rPr>
            <a:t>OPTIMIZATION</a:t>
          </a: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X="71688" custLinFactNeighborX="100000" custLinFactNeighborY="-23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/>
          </a:solidFill>
        </a:ln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pPr algn="ctr"/>
          <a:r>
            <a:rPr lang="en-US" sz="3200" b="1" dirty="0">
              <a:solidFill>
                <a:schemeClr val="tx1"/>
              </a:solidFill>
            </a:rPr>
            <a:t>CAPM</a:t>
          </a: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Y="-33288" custLinFactNeighborX="-38131" custLinFactNeighborY="-100000">
        <dgm:presLayoutVars>
          <dgm:chMax val="0"/>
          <dgm:bulletEnabled val="1"/>
        </dgm:presLayoutVars>
      </dgm:prSet>
      <dgm:spPr>
        <a:prstGeom prst="round2Same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2400" dirty="0"/>
            <a:t> </a:t>
          </a:r>
          <a:r>
            <a:rPr lang="en-US" sz="1800" dirty="0">
              <a:solidFill>
                <a:schemeClr val="bg2">
                  <a:lumMod val="25000"/>
                </a:schemeClr>
              </a:solidFill>
            </a:rPr>
            <a:t>MULTIFACTOR</a:t>
          </a:r>
          <a:r>
            <a:rPr lang="en-US" sz="2400" dirty="0">
              <a:solidFill>
                <a:schemeClr val="bg2">
                  <a:lumMod val="50000"/>
                </a:schemeClr>
              </a:solidFill>
            </a:rPr>
            <a:t> </a:t>
          </a: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NeighborX="91590" custLinFactNeighborY="-21436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800" b="0" dirty="0">
              <a:solidFill>
                <a:schemeClr val="tx1"/>
              </a:solidFill>
            </a:rPr>
            <a:t>OPTIMIZATION</a:t>
          </a: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X="71688" custLinFactNeighborX="100000" custLinFactNeighborY="-23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0C647998-B00C-4635-9E28-0E6C174652D8}" type="presOf" srcId="{AD04C906-869E-462B-BA0A-E668D97B89D6}" destId="{309827A8-C3DF-42BF-916B-038188076FC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/>
          </a:solidFill>
        </a:ln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pPr algn="ctr"/>
          <a:r>
            <a:rPr lang="en-US" sz="3200" b="1" dirty="0">
              <a:solidFill>
                <a:schemeClr val="tx1"/>
              </a:solidFill>
            </a:rPr>
            <a:t>CAPM</a:t>
          </a: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Y="-33288" custLinFactNeighborX="-38131" custLinFactNeighborY="-100000">
        <dgm:presLayoutVars>
          <dgm:chMax val="0"/>
          <dgm:bulletEnabled val="1"/>
        </dgm:presLayoutVars>
      </dgm:prSet>
      <dgm:spPr>
        <a:prstGeom prst="round2Same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2400" dirty="0"/>
            <a:t> </a:t>
          </a:r>
          <a:r>
            <a:rPr lang="en-US" sz="1800" dirty="0">
              <a:solidFill>
                <a:schemeClr val="bg2">
                  <a:lumMod val="25000"/>
                </a:schemeClr>
              </a:solidFill>
            </a:rPr>
            <a:t>MULTIFACTOR</a:t>
          </a:r>
          <a:r>
            <a:rPr lang="en-US" sz="2400" dirty="0">
              <a:solidFill>
                <a:schemeClr val="bg2">
                  <a:lumMod val="50000"/>
                </a:schemeClr>
              </a:solidFill>
            </a:rPr>
            <a:t> </a:t>
          </a: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NeighborX="91590" custLinFactNeighborY="-21436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800" b="0" dirty="0">
              <a:solidFill>
                <a:schemeClr val="tx1"/>
              </a:solidFill>
            </a:rPr>
            <a:t>CAPM </a:t>
          </a: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NeighborX="-15201" custLinFactNeighborY="2180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/>
          </a:solidFill>
        </a:ln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pPr algn="ctr"/>
          <a:r>
            <a:rPr lang="en-US" sz="2100" b="1" dirty="0">
              <a:solidFill>
                <a:schemeClr val="tx1"/>
              </a:solidFill>
            </a:rPr>
            <a:t>PORTFOLIO</a:t>
          </a:r>
        </a:p>
        <a:p>
          <a:pPr algn="ctr"/>
          <a:r>
            <a:rPr lang="en-US" sz="2100" b="1" dirty="0">
              <a:solidFill>
                <a:schemeClr val="tx1"/>
              </a:solidFill>
            </a:rPr>
            <a:t>OPTIMIZATION</a:t>
          </a: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NeighborX="6398" custLinFactNeighborY="415">
        <dgm:presLayoutVars>
          <dgm:chMax val="0"/>
          <dgm:bulletEnabled val="1"/>
        </dgm:presLayoutVars>
      </dgm:prSet>
      <dgm:spPr>
        <a:prstGeom prst="round2Same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2400" dirty="0"/>
            <a:t> </a:t>
          </a:r>
          <a:r>
            <a:rPr lang="en-US" sz="1800" dirty="0">
              <a:solidFill>
                <a:schemeClr val="bg2">
                  <a:lumMod val="25000"/>
                </a:schemeClr>
              </a:solidFill>
            </a:rPr>
            <a:t>MULTIFACTOR</a:t>
          </a:r>
          <a:r>
            <a:rPr lang="en-US" sz="2400" dirty="0">
              <a:solidFill>
                <a:schemeClr val="bg2">
                  <a:lumMod val="50000"/>
                </a:schemeClr>
              </a:solidFill>
            </a:rPr>
            <a:t> </a:t>
          </a: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NeighborX="91590" custLinFactNeighborY="-21436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800" b="0" dirty="0">
              <a:solidFill>
                <a:schemeClr val="tx1"/>
              </a:solidFill>
            </a:rPr>
            <a:t>CAPM </a:t>
          </a: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NeighborX="-15201" custLinFactNeighborY="2180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/>
          </a:solidFill>
        </a:ln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pPr algn="ctr"/>
          <a:r>
            <a:rPr lang="en-US" sz="2100" b="1" dirty="0">
              <a:solidFill>
                <a:schemeClr val="tx1"/>
              </a:solidFill>
            </a:rPr>
            <a:t>PORTFOLIO</a:t>
          </a:r>
        </a:p>
        <a:p>
          <a:pPr algn="ctr"/>
          <a:r>
            <a:rPr lang="en-US" sz="2100" b="1" dirty="0">
              <a:solidFill>
                <a:schemeClr val="tx1"/>
              </a:solidFill>
            </a:rPr>
            <a:t>OPTIMIZATION</a:t>
          </a: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NeighborX="6398" custLinFactNeighborY="415">
        <dgm:presLayoutVars>
          <dgm:chMax val="0"/>
          <dgm:bulletEnabled val="1"/>
        </dgm:presLayoutVars>
      </dgm:prSet>
      <dgm:spPr>
        <a:prstGeom prst="round2Same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2400" dirty="0"/>
            <a:t> </a:t>
          </a:r>
          <a:r>
            <a:rPr lang="en-US" sz="1800" dirty="0">
              <a:solidFill>
                <a:schemeClr val="bg2">
                  <a:lumMod val="25000"/>
                </a:schemeClr>
              </a:solidFill>
            </a:rPr>
            <a:t>MULTIFACTOR</a:t>
          </a:r>
          <a:r>
            <a:rPr lang="en-US" sz="2400" dirty="0">
              <a:solidFill>
                <a:schemeClr val="bg2">
                  <a:lumMod val="50000"/>
                </a:schemeClr>
              </a:solidFill>
            </a:rPr>
            <a:t> </a:t>
          </a: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NeighborX="91590" custLinFactNeighborY="-21436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800" b="0" dirty="0">
              <a:solidFill>
                <a:schemeClr val="tx1"/>
              </a:solidFill>
            </a:rPr>
            <a:t>CAPM </a:t>
          </a: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NeighborX="-15201" custLinFactNeighborY="2180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/>
          </a:solidFill>
        </a:ln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pPr algn="ctr"/>
          <a:r>
            <a:rPr lang="en-US" sz="2100" b="1" dirty="0">
              <a:solidFill>
                <a:schemeClr val="tx1"/>
              </a:solidFill>
            </a:rPr>
            <a:t>PORTFOLIO</a:t>
          </a:r>
        </a:p>
        <a:p>
          <a:pPr algn="ctr"/>
          <a:r>
            <a:rPr lang="en-US" sz="2100" b="1" dirty="0">
              <a:solidFill>
                <a:schemeClr val="tx1"/>
              </a:solidFill>
            </a:rPr>
            <a:t>OPTIMIZATION</a:t>
          </a: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NeighborX="6398" custLinFactNeighborY="415">
        <dgm:presLayoutVars>
          <dgm:chMax val="0"/>
          <dgm:bulletEnabled val="1"/>
        </dgm:presLayoutVars>
      </dgm:prSet>
      <dgm:spPr>
        <a:prstGeom prst="round2Same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9828B9-2C40-4470-BAA4-36BCBF53A448}" type="doc">
      <dgm:prSet loTypeId="urn:microsoft.com/office/officeart/2005/8/layout/vList5" loCatId="list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96C30A52-F79A-4146-A9BA-E649B68A7CA5}">
      <dgm:prSet phldrT="[Text]" custT="1"/>
      <dgm:spPr/>
      <dgm:t>
        <a:bodyPr/>
        <a:lstStyle/>
        <a:p>
          <a:pPr algn="l"/>
          <a:r>
            <a:rPr lang="en-US" sz="2000" dirty="0">
              <a:solidFill>
                <a:schemeClr val="bg1"/>
              </a:solidFill>
            </a:rPr>
            <a:t>Stock Returns (Ri)</a:t>
          </a:r>
        </a:p>
      </dgm:t>
    </dgm:pt>
    <dgm:pt modelId="{1A2A7316-064A-4A4D-99CE-CD23F87E6168}" type="parTrans" cxnId="{96692821-5D0E-4B51-A19D-1EFCB115813A}">
      <dgm:prSet/>
      <dgm:spPr/>
      <dgm:t>
        <a:bodyPr/>
        <a:lstStyle/>
        <a:p>
          <a:endParaRPr lang="en-US"/>
        </a:p>
      </dgm:t>
    </dgm:pt>
    <dgm:pt modelId="{DE893C3D-861C-4C44-B6B5-F440941762D2}" type="sibTrans" cxnId="{96692821-5D0E-4B51-A19D-1EFCB115813A}">
      <dgm:prSet/>
      <dgm:spPr/>
      <dgm:t>
        <a:bodyPr/>
        <a:lstStyle/>
        <a:p>
          <a:endParaRPr lang="en-US"/>
        </a:p>
      </dgm:t>
    </dgm:pt>
    <dgm:pt modelId="{FC4DF499-B4D1-4688-B601-D32A094291C3}">
      <dgm:prSet phldrT="[Text]" custT="1"/>
      <dgm:spPr/>
      <dgm:t>
        <a:bodyPr/>
        <a:lstStyle/>
        <a:p>
          <a:pPr>
            <a:buNone/>
          </a:pPr>
          <a:r>
            <a:rPr lang="en-US" sz="2000" dirty="0">
              <a:solidFill>
                <a:schemeClr val="tx1"/>
              </a:solidFill>
            </a:rPr>
            <a:t>Source : Yahoo Finance</a:t>
          </a:r>
        </a:p>
      </dgm:t>
    </dgm:pt>
    <dgm:pt modelId="{A8D752C1-36E0-4D98-A7FB-BEF2A299449D}" type="parTrans" cxnId="{CDA87CA8-F756-4C33-9F4E-6615D765BF2C}">
      <dgm:prSet/>
      <dgm:spPr/>
      <dgm:t>
        <a:bodyPr/>
        <a:lstStyle/>
        <a:p>
          <a:endParaRPr lang="en-US"/>
        </a:p>
      </dgm:t>
    </dgm:pt>
    <dgm:pt modelId="{BE291EE9-8A4B-4402-A7F8-811D709AFB84}" type="sibTrans" cxnId="{CDA87CA8-F756-4C33-9F4E-6615D765BF2C}">
      <dgm:prSet/>
      <dgm:spPr/>
      <dgm:t>
        <a:bodyPr/>
        <a:lstStyle/>
        <a:p>
          <a:endParaRPr lang="en-US"/>
        </a:p>
      </dgm:t>
    </dgm:pt>
    <dgm:pt modelId="{D2797AD9-2AFC-4132-9CD8-7579BB806B8C}">
      <dgm:prSet phldrT="[Text]" custT="1"/>
      <dgm:spPr/>
      <dgm:t>
        <a:bodyPr/>
        <a:lstStyle/>
        <a:p>
          <a:pPr algn="l"/>
          <a:r>
            <a:rPr lang="en-US" sz="2000" dirty="0">
              <a:solidFill>
                <a:schemeClr val="bg1"/>
              </a:solidFill>
            </a:rPr>
            <a:t>Market Premium (Rm)</a:t>
          </a:r>
        </a:p>
      </dgm:t>
    </dgm:pt>
    <dgm:pt modelId="{A290BB3F-189C-40FC-B4F4-B36EE00F3A5F}" type="parTrans" cxnId="{99759A4F-059E-40EC-880F-2EDE827C9B6F}">
      <dgm:prSet/>
      <dgm:spPr/>
      <dgm:t>
        <a:bodyPr/>
        <a:lstStyle/>
        <a:p>
          <a:endParaRPr lang="en-US"/>
        </a:p>
      </dgm:t>
    </dgm:pt>
    <dgm:pt modelId="{88A383D4-FCC6-472E-A9F7-D23E6B0BB328}" type="sibTrans" cxnId="{99759A4F-059E-40EC-880F-2EDE827C9B6F}">
      <dgm:prSet/>
      <dgm:spPr/>
      <dgm:t>
        <a:bodyPr/>
        <a:lstStyle/>
        <a:p>
          <a:endParaRPr lang="en-US"/>
        </a:p>
      </dgm:t>
    </dgm:pt>
    <dgm:pt modelId="{0C63694A-0065-414E-8CC4-70C11BE0F0F6}">
      <dgm:prSet phldrT="[Text]" custT="1"/>
      <dgm:spPr/>
      <dgm:t>
        <a:bodyPr/>
        <a:lstStyle/>
        <a:p>
          <a:pPr>
            <a:buNone/>
          </a:pPr>
          <a:r>
            <a:rPr lang="en-US" sz="2000" dirty="0">
              <a:solidFill>
                <a:schemeClr val="tx1"/>
              </a:solidFill>
            </a:rPr>
            <a:t>S &amp; P 500 </a:t>
          </a:r>
        </a:p>
      </dgm:t>
    </dgm:pt>
    <dgm:pt modelId="{7CF50F9F-A514-4D94-AFCD-3A7CE6B5ED8D}" type="parTrans" cxnId="{2B7E00C7-19DD-4333-906C-A5730EEA468A}">
      <dgm:prSet/>
      <dgm:spPr/>
      <dgm:t>
        <a:bodyPr/>
        <a:lstStyle/>
        <a:p>
          <a:endParaRPr lang="en-US"/>
        </a:p>
      </dgm:t>
    </dgm:pt>
    <dgm:pt modelId="{8053C5CB-4A00-4E13-A685-C24264A8F159}" type="sibTrans" cxnId="{2B7E00C7-19DD-4333-906C-A5730EEA468A}">
      <dgm:prSet/>
      <dgm:spPr/>
      <dgm:t>
        <a:bodyPr/>
        <a:lstStyle/>
        <a:p>
          <a:endParaRPr lang="en-US"/>
        </a:p>
      </dgm:t>
    </dgm:pt>
    <dgm:pt modelId="{DAD85932-121E-42D7-BE82-BA1524E31CE8}">
      <dgm:prSet phldrT="[Text]" custT="1"/>
      <dgm:spPr/>
      <dgm:t>
        <a:bodyPr/>
        <a:lstStyle/>
        <a:p>
          <a:pPr>
            <a:buNone/>
          </a:pPr>
          <a:r>
            <a:rPr lang="en-US" sz="2000" dirty="0">
              <a:solidFill>
                <a:schemeClr val="tx1"/>
              </a:solidFill>
            </a:rPr>
            <a:t>Source: Yahoo Finance</a:t>
          </a:r>
        </a:p>
      </dgm:t>
    </dgm:pt>
    <dgm:pt modelId="{096551AA-FAFB-420E-A4CD-D7191F97F8B2}" type="parTrans" cxnId="{35CE2214-AB77-4B59-93E6-ED744730C9AA}">
      <dgm:prSet/>
      <dgm:spPr/>
      <dgm:t>
        <a:bodyPr/>
        <a:lstStyle/>
        <a:p>
          <a:endParaRPr lang="en-US"/>
        </a:p>
      </dgm:t>
    </dgm:pt>
    <dgm:pt modelId="{9A669C6A-12BF-4471-8073-5061D60BC570}" type="sibTrans" cxnId="{35CE2214-AB77-4B59-93E6-ED744730C9AA}">
      <dgm:prSet/>
      <dgm:spPr/>
      <dgm:t>
        <a:bodyPr/>
        <a:lstStyle/>
        <a:p>
          <a:endParaRPr lang="en-US"/>
        </a:p>
      </dgm:t>
    </dgm:pt>
    <dgm:pt modelId="{60BFCA2B-CB57-4FD0-8A95-B98252858BCD}">
      <dgm:prSet phldrT="[Text]" custT="1"/>
      <dgm:spPr/>
      <dgm:t>
        <a:bodyPr/>
        <a:lstStyle/>
        <a:p>
          <a:pPr algn="l"/>
          <a:r>
            <a:rPr lang="en-US" sz="2000" cap="none" dirty="0">
              <a:solidFill>
                <a:schemeClr val="bg1"/>
              </a:solidFill>
            </a:rPr>
            <a:t>Risk Free Returns (</a:t>
          </a:r>
          <a:r>
            <a:rPr lang="en-US" sz="2000" cap="none" dirty="0" err="1">
              <a:solidFill>
                <a:schemeClr val="bg1"/>
              </a:solidFill>
            </a:rPr>
            <a:t>Rf</a:t>
          </a:r>
          <a:r>
            <a:rPr lang="en-US" sz="2000" cap="none" dirty="0">
              <a:solidFill>
                <a:schemeClr val="bg1"/>
              </a:solidFill>
            </a:rPr>
            <a:t>) </a:t>
          </a:r>
          <a:endParaRPr lang="en-US" sz="2000" dirty="0">
            <a:solidFill>
              <a:schemeClr val="bg1"/>
            </a:solidFill>
          </a:endParaRPr>
        </a:p>
      </dgm:t>
    </dgm:pt>
    <dgm:pt modelId="{A65D4B4B-0D3C-4519-9C05-AB3F04B731C8}" type="parTrans" cxnId="{812298CB-1D25-4178-AC41-4735AD98AEBE}">
      <dgm:prSet/>
      <dgm:spPr/>
      <dgm:t>
        <a:bodyPr/>
        <a:lstStyle/>
        <a:p>
          <a:endParaRPr lang="en-US"/>
        </a:p>
      </dgm:t>
    </dgm:pt>
    <dgm:pt modelId="{8BAAA0F4-1BB6-4B3F-B40F-B6AEC907421E}" type="sibTrans" cxnId="{812298CB-1D25-4178-AC41-4735AD98AEBE}">
      <dgm:prSet/>
      <dgm:spPr/>
      <dgm:t>
        <a:bodyPr/>
        <a:lstStyle/>
        <a:p>
          <a:endParaRPr lang="en-US"/>
        </a:p>
      </dgm:t>
    </dgm:pt>
    <dgm:pt modelId="{FF16B623-EE69-4A1C-814F-64E3DCCF34AB}">
      <dgm:prSet phldrT="[Text]" custT="1"/>
      <dgm:spPr/>
      <dgm:t>
        <a:bodyPr/>
        <a:lstStyle/>
        <a:p>
          <a:pPr>
            <a:buNone/>
          </a:pPr>
          <a:r>
            <a:rPr lang="en-US" sz="2000" cap="none" dirty="0">
              <a:solidFill>
                <a:schemeClr val="tx1"/>
              </a:solidFill>
            </a:rPr>
            <a:t>13 week T-Bill</a:t>
          </a:r>
          <a:endParaRPr lang="en-US" sz="2000" dirty="0">
            <a:solidFill>
              <a:schemeClr val="tx1"/>
            </a:solidFill>
          </a:endParaRPr>
        </a:p>
      </dgm:t>
    </dgm:pt>
    <dgm:pt modelId="{83B6318B-5284-49BA-ADD5-8D518B6F4733}" type="parTrans" cxnId="{6A3E530C-056D-4498-8191-F5D5D9A03A32}">
      <dgm:prSet/>
      <dgm:spPr/>
      <dgm:t>
        <a:bodyPr/>
        <a:lstStyle/>
        <a:p>
          <a:endParaRPr lang="en-US"/>
        </a:p>
      </dgm:t>
    </dgm:pt>
    <dgm:pt modelId="{CF72DA51-0795-431D-B256-911CABB8C351}" type="sibTrans" cxnId="{6A3E530C-056D-4498-8191-F5D5D9A03A32}">
      <dgm:prSet/>
      <dgm:spPr/>
      <dgm:t>
        <a:bodyPr/>
        <a:lstStyle/>
        <a:p>
          <a:endParaRPr lang="en-US"/>
        </a:p>
      </dgm:t>
    </dgm:pt>
    <dgm:pt modelId="{50C1277A-65CC-44FB-99B2-CA3B2235998F}">
      <dgm:prSet phldrT="[Text]" custT="1"/>
      <dgm:spPr/>
      <dgm:t>
        <a:bodyPr/>
        <a:lstStyle/>
        <a:p>
          <a:pPr>
            <a:buNone/>
          </a:pPr>
          <a:r>
            <a:rPr lang="en-US" sz="2000" cap="none" dirty="0">
              <a:solidFill>
                <a:schemeClr val="tx1"/>
              </a:solidFill>
            </a:rPr>
            <a:t>Source: Yahoo Finance</a:t>
          </a:r>
          <a:endParaRPr lang="en-US" sz="2000" dirty="0">
            <a:solidFill>
              <a:schemeClr val="tx1"/>
            </a:solidFill>
          </a:endParaRPr>
        </a:p>
      </dgm:t>
    </dgm:pt>
    <dgm:pt modelId="{E4FA73F6-5D2F-4E63-B740-8643149BCBC6}" type="parTrans" cxnId="{C6520C68-CA91-4D20-AAE8-A816365C1716}">
      <dgm:prSet/>
      <dgm:spPr/>
      <dgm:t>
        <a:bodyPr/>
        <a:lstStyle/>
        <a:p>
          <a:endParaRPr lang="en-US"/>
        </a:p>
      </dgm:t>
    </dgm:pt>
    <dgm:pt modelId="{D7CA7CD7-8120-4E8B-BA54-80950B84C4BF}" type="sibTrans" cxnId="{C6520C68-CA91-4D20-AAE8-A816365C1716}">
      <dgm:prSet/>
      <dgm:spPr/>
      <dgm:t>
        <a:bodyPr/>
        <a:lstStyle/>
        <a:p>
          <a:endParaRPr lang="en-US"/>
        </a:p>
      </dgm:t>
    </dgm:pt>
    <dgm:pt modelId="{5AD0A600-5931-413C-8B7D-9A36508B0C9A}">
      <dgm:prSet phldrT="[Text]" custT="1"/>
      <dgm:spPr/>
      <dgm:t>
        <a:bodyPr/>
        <a:lstStyle/>
        <a:p>
          <a:pPr algn="l"/>
          <a:r>
            <a:rPr lang="en-US" sz="2000" cap="none" dirty="0">
              <a:solidFill>
                <a:schemeClr val="bg1"/>
              </a:solidFill>
            </a:rPr>
            <a:t>Other Macro Economic Factors </a:t>
          </a:r>
          <a:endParaRPr lang="en-US" sz="2000" dirty="0">
            <a:solidFill>
              <a:schemeClr val="bg1"/>
            </a:solidFill>
          </a:endParaRPr>
        </a:p>
      </dgm:t>
    </dgm:pt>
    <dgm:pt modelId="{EF01F041-D8CC-4B87-9A07-D374A04DFD19}" type="parTrans" cxnId="{3C563CBF-6E17-4C69-A817-6F9DD567C1D0}">
      <dgm:prSet/>
      <dgm:spPr/>
      <dgm:t>
        <a:bodyPr/>
        <a:lstStyle/>
        <a:p>
          <a:endParaRPr lang="en-US"/>
        </a:p>
      </dgm:t>
    </dgm:pt>
    <dgm:pt modelId="{F93CBE1B-948D-4C01-87C3-E5F4CEF36B87}" type="sibTrans" cxnId="{3C563CBF-6E17-4C69-A817-6F9DD567C1D0}">
      <dgm:prSet/>
      <dgm:spPr/>
      <dgm:t>
        <a:bodyPr/>
        <a:lstStyle/>
        <a:p>
          <a:endParaRPr lang="en-US"/>
        </a:p>
      </dgm:t>
    </dgm:pt>
    <dgm:pt modelId="{04CA1DFC-7661-4C11-AF22-A327CBD76728}">
      <dgm:prSet phldrT="[Text]" custT="1"/>
      <dgm:spPr/>
      <dgm:t>
        <a:bodyPr/>
        <a:lstStyle/>
        <a:p>
          <a:pPr>
            <a:buNone/>
          </a:pPr>
          <a:r>
            <a:rPr lang="en-US" sz="2000" cap="none" dirty="0">
              <a:solidFill>
                <a:schemeClr val="tx1"/>
              </a:solidFill>
            </a:rPr>
            <a:t>Real GDP, Unemployment Rate, Inflation Rate</a:t>
          </a:r>
          <a:endParaRPr lang="en-US" sz="2000" dirty="0">
            <a:solidFill>
              <a:schemeClr val="tx1"/>
            </a:solidFill>
          </a:endParaRPr>
        </a:p>
      </dgm:t>
    </dgm:pt>
    <dgm:pt modelId="{04BA5C60-86B8-4597-9011-21A2616E62B5}" type="parTrans" cxnId="{9B3E6822-2A76-45B7-BB75-7B22AD7867DF}">
      <dgm:prSet/>
      <dgm:spPr/>
      <dgm:t>
        <a:bodyPr/>
        <a:lstStyle/>
        <a:p>
          <a:endParaRPr lang="en-US"/>
        </a:p>
      </dgm:t>
    </dgm:pt>
    <dgm:pt modelId="{F65FF55E-6BF4-4B7A-8139-46D0EF6B61C6}" type="sibTrans" cxnId="{9B3E6822-2A76-45B7-BB75-7B22AD7867DF}">
      <dgm:prSet/>
      <dgm:spPr/>
      <dgm:t>
        <a:bodyPr/>
        <a:lstStyle/>
        <a:p>
          <a:endParaRPr lang="en-US"/>
        </a:p>
      </dgm:t>
    </dgm:pt>
    <dgm:pt modelId="{0C457181-3451-4F35-A9C8-71D372E7784E}">
      <dgm:prSet phldrT="[Text]" custT="1"/>
      <dgm:spPr/>
      <dgm:t>
        <a:bodyPr/>
        <a:lstStyle/>
        <a:p>
          <a:pPr>
            <a:buNone/>
          </a:pPr>
          <a:r>
            <a:rPr lang="en-US" sz="2000" dirty="0">
              <a:solidFill>
                <a:schemeClr val="tx1"/>
              </a:solidFill>
            </a:rPr>
            <a:t>ABT, ACN, CME, AMZN,BBBY,CMG,GOOG, MMM </a:t>
          </a:r>
        </a:p>
      </dgm:t>
    </dgm:pt>
    <dgm:pt modelId="{F3D899E5-F009-4033-84CD-51B15C70BC6E}" type="parTrans" cxnId="{F624C75E-F6D2-4725-A54C-D1938D5B3C8D}">
      <dgm:prSet/>
      <dgm:spPr/>
      <dgm:t>
        <a:bodyPr/>
        <a:lstStyle/>
        <a:p>
          <a:endParaRPr lang="en-US"/>
        </a:p>
      </dgm:t>
    </dgm:pt>
    <dgm:pt modelId="{424B7E55-968B-41CC-9EB3-7B719781C370}" type="sibTrans" cxnId="{F624C75E-F6D2-4725-A54C-D1938D5B3C8D}">
      <dgm:prSet/>
      <dgm:spPr/>
      <dgm:t>
        <a:bodyPr/>
        <a:lstStyle/>
        <a:p>
          <a:endParaRPr lang="en-US"/>
        </a:p>
      </dgm:t>
    </dgm:pt>
    <dgm:pt modelId="{B3AE4533-B523-4E03-A7E1-3A43A32503DF}">
      <dgm:prSet phldrT="[Text]" custT="1"/>
      <dgm:spPr/>
      <dgm:t>
        <a:bodyPr/>
        <a:lstStyle/>
        <a:p>
          <a:pPr>
            <a:buNone/>
          </a:pPr>
          <a:r>
            <a:rPr lang="en-US" sz="2000" cap="none" dirty="0">
              <a:solidFill>
                <a:schemeClr val="tx1"/>
              </a:solidFill>
            </a:rPr>
            <a:t>Source: Fred Economic Data</a:t>
          </a:r>
          <a:endParaRPr lang="en-US" sz="2000" dirty="0">
            <a:solidFill>
              <a:schemeClr val="tx1"/>
            </a:solidFill>
          </a:endParaRPr>
        </a:p>
      </dgm:t>
    </dgm:pt>
    <dgm:pt modelId="{68078F41-019E-4A2E-BB73-1CFA0CFF22DB}" type="parTrans" cxnId="{6CB8AB87-4493-4B73-AE45-42DBA47874CF}">
      <dgm:prSet/>
      <dgm:spPr/>
      <dgm:t>
        <a:bodyPr/>
        <a:lstStyle/>
        <a:p>
          <a:endParaRPr lang="en-US"/>
        </a:p>
      </dgm:t>
    </dgm:pt>
    <dgm:pt modelId="{44C67BD3-4490-4601-928C-1489EF5E1796}" type="sibTrans" cxnId="{6CB8AB87-4493-4B73-AE45-42DBA47874CF}">
      <dgm:prSet/>
      <dgm:spPr/>
      <dgm:t>
        <a:bodyPr/>
        <a:lstStyle/>
        <a:p>
          <a:endParaRPr lang="en-US"/>
        </a:p>
      </dgm:t>
    </dgm:pt>
    <dgm:pt modelId="{3DD658D6-B630-459F-BAEB-866EC5F01353}" type="pres">
      <dgm:prSet presAssocID="{769828B9-2C40-4470-BAA4-36BCBF53A448}" presName="Name0" presStyleCnt="0">
        <dgm:presLayoutVars>
          <dgm:dir/>
          <dgm:animLvl val="lvl"/>
          <dgm:resizeHandles val="exact"/>
        </dgm:presLayoutVars>
      </dgm:prSet>
      <dgm:spPr/>
    </dgm:pt>
    <dgm:pt modelId="{C4BB7420-AA0F-4C22-BBFD-E5FD5253FD15}" type="pres">
      <dgm:prSet presAssocID="{96C30A52-F79A-4146-A9BA-E649B68A7CA5}" presName="linNode" presStyleCnt="0"/>
      <dgm:spPr/>
    </dgm:pt>
    <dgm:pt modelId="{96CA90E3-B912-4C32-9CAC-3EB25EA595CA}" type="pres">
      <dgm:prSet presAssocID="{96C30A52-F79A-4146-A9BA-E649B68A7CA5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FB8015DA-47A3-4AC3-8D09-A0D5EAB1259D}" type="pres">
      <dgm:prSet presAssocID="{96C30A52-F79A-4146-A9BA-E649B68A7CA5}" presName="descendantText" presStyleLbl="alignAccFollowNode1" presStyleIdx="0" presStyleCnt="4">
        <dgm:presLayoutVars>
          <dgm:bulletEnabled val="1"/>
        </dgm:presLayoutVars>
      </dgm:prSet>
      <dgm:spPr/>
    </dgm:pt>
    <dgm:pt modelId="{8A5C0C8E-A873-4B64-96F0-82349CCC003E}" type="pres">
      <dgm:prSet presAssocID="{DE893C3D-861C-4C44-B6B5-F440941762D2}" presName="sp" presStyleCnt="0"/>
      <dgm:spPr/>
    </dgm:pt>
    <dgm:pt modelId="{B728ADC5-9C3E-4E1B-AE17-8B8C298CB13B}" type="pres">
      <dgm:prSet presAssocID="{D2797AD9-2AFC-4132-9CD8-7579BB806B8C}" presName="linNode" presStyleCnt="0"/>
      <dgm:spPr/>
    </dgm:pt>
    <dgm:pt modelId="{3918D7F3-F419-468E-B6CB-3CEDDA9F741F}" type="pres">
      <dgm:prSet presAssocID="{D2797AD9-2AFC-4132-9CD8-7579BB806B8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CA0F72B7-ED96-4324-BF8A-5AEC37484F8B}" type="pres">
      <dgm:prSet presAssocID="{D2797AD9-2AFC-4132-9CD8-7579BB806B8C}" presName="descendantText" presStyleLbl="alignAccFollowNode1" presStyleIdx="1" presStyleCnt="4">
        <dgm:presLayoutVars>
          <dgm:bulletEnabled val="1"/>
        </dgm:presLayoutVars>
      </dgm:prSet>
      <dgm:spPr/>
    </dgm:pt>
    <dgm:pt modelId="{79B3C76F-7982-42CF-B397-9AE238EC8F27}" type="pres">
      <dgm:prSet presAssocID="{88A383D4-FCC6-472E-A9F7-D23E6B0BB328}" presName="sp" presStyleCnt="0"/>
      <dgm:spPr/>
    </dgm:pt>
    <dgm:pt modelId="{7923DA15-A79B-49F4-82A5-05B06C4AEE75}" type="pres">
      <dgm:prSet presAssocID="{60BFCA2B-CB57-4FD0-8A95-B98252858BCD}" presName="linNode" presStyleCnt="0"/>
      <dgm:spPr/>
    </dgm:pt>
    <dgm:pt modelId="{11385D0C-9ABF-47A1-A3A3-0DBA5C6310C8}" type="pres">
      <dgm:prSet presAssocID="{60BFCA2B-CB57-4FD0-8A95-B98252858BCD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223A8B0C-4447-4B1D-A27D-2ED7B9BA7F7D}" type="pres">
      <dgm:prSet presAssocID="{60BFCA2B-CB57-4FD0-8A95-B98252858BCD}" presName="descendantText" presStyleLbl="alignAccFollowNode1" presStyleIdx="2" presStyleCnt="4">
        <dgm:presLayoutVars>
          <dgm:bulletEnabled val="1"/>
        </dgm:presLayoutVars>
      </dgm:prSet>
      <dgm:spPr/>
    </dgm:pt>
    <dgm:pt modelId="{C1A2A26F-B49A-4E31-8217-2B887366CF2F}" type="pres">
      <dgm:prSet presAssocID="{8BAAA0F4-1BB6-4B3F-B40F-B6AEC907421E}" presName="sp" presStyleCnt="0"/>
      <dgm:spPr/>
    </dgm:pt>
    <dgm:pt modelId="{D5EEB08B-9013-4E96-930C-604A5411E7AA}" type="pres">
      <dgm:prSet presAssocID="{5AD0A600-5931-413C-8B7D-9A36508B0C9A}" presName="linNode" presStyleCnt="0"/>
      <dgm:spPr/>
    </dgm:pt>
    <dgm:pt modelId="{B45E4836-A12E-422C-9162-18BFAA050987}" type="pres">
      <dgm:prSet presAssocID="{5AD0A600-5931-413C-8B7D-9A36508B0C9A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051C1D5B-EBCA-4471-8EA5-6ACA931A01FC}" type="pres">
      <dgm:prSet presAssocID="{5AD0A600-5931-413C-8B7D-9A36508B0C9A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E34C21FE-0CF1-4816-9B2E-498E8CAE62F2}" type="presOf" srcId="{B3AE4533-B523-4E03-A7E1-3A43A32503DF}" destId="{051C1D5B-EBCA-4471-8EA5-6ACA931A01FC}" srcOrd="0" destOrd="1" presId="urn:microsoft.com/office/officeart/2005/8/layout/vList5"/>
    <dgm:cxn modelId="{F687C4C1-8286-40DB-9BD2-AD52D390EA4F}" type="presOf" srcId="{FC4DF499-B4D1-4688-B601-D32A094291C3}" destId="{FB8015DA-47A3-4AC3-8D09-A0D5EAB1259D}" srcOrd="0" destOrd="1" presId="urn:microsoft.com/office/officeart/2005/8/layout/vList5"/>
    <dgm:cxn modelId="{96692821-5D0E-4B51-A19D-1EFCB115813A}" srcId="{769828B9-2C40-4470-BAA4-36BCBF53A448}" destId="{96C30A52-F79A-4146-A9BA-E649B68A7CA5}" srcOrd="0" destOrd="0" parTransId="{1A2A7316-064A-4A4D-99CE-CD23F87E6168}" sibTransId="{DE893C3D-861C-4C44-B6B5-F440941762D2}"/>
    <dgm:cxn modelId="{CDA87CA8-F756-4C33-9F4E-6615D765BF2C}" srcId="{96C30A52-F79A-4146-A9BA-E649B68A7CA5}" destId="{FC4DF499-B4D1-4688-B601-D32A094291C3}" srcOrd="1" destOrd="0" parTransId="{A8D752C1-36E0-4D98-A7FB-BEF2A299449D}" sibTransId="{BE291EE9-8A4B-4402-A7F8-811D709AFB84}"/>
    <dgm:cxn modelId="{6CB8AB87-4493-4B73-AE45-42DBA47874CF}" srcId="{5AD0A600-5931-413C-8B7D-9A36508B0C9A}" destId="{B3AE4533-B523-4E03-A7E1-3A43A32503DF}" srcOrd="1" destOrd="0" parTransId="{68078F41-019E-4A2E-BB73-1CFA0CFF22DB}" sibTransId="{44C67BD3-4490-4601-928C-1489EF5E1796}"/>
    <dgm:cxn modelId="{5EE844DB-503D-4F31-B9DE-23B0290B8D8A}" type="presOf" srcId="{D2797AD9-2AFC-4132-9CD8-7579BB806B8C}" destId="{3918D7F3-F419-468E-B6CB-3CEDDA9F741F}" srcOrd="0" destOrd="0" presId="urn:microsoft.com/office/officeart/2005/8/layout/vList5"/>
    <dgm:cxn modelId="{6BB41B83-5B83-43D4-860B-2DF96FCE8FE1}" type="presOf" srcId="{FF16B623-EE69-4A1C-814F-64E3DCCF34AB}" destId="{223A8B0C-4447-4B1D-A27D-2ED7B9BA7F7D}" srcOrd="0" destOrd="0" presId="urn:microsoft.com/office/officeart/2005/8/layout/vList5"/>
    <dgm:cxn modelId="{F624C75E-F6D2-4725-A54C-D1938D5B3C8D}" srcId="{96C30A52-F79A-4146-A9BA-E649B68A7CA5}" destId="{0C457181-3451-4F35-A9C8-71D372E7784E}" srcOrd="0" destOrd="0" parTransId="{F3D899E5-F009-4033-84CD-51B15C70BC6E}" sibTransId="{424B7E55-968B-41CC-9EB3-7B719781C370}"/>
    <dgm:cxn modelId="{E2A0F24E-046C-4550-BC91-BBB077EC6672}" type="presOf" srcId="{60BFCA2B-CB57-4FD0-8A95-B98252858BCD}" destId="{11385D0C-9ABF-47A1-A3A3-0DBA5C6310C8}" srcOrd="0" destOrd="0" presId="urn:microsoft.com/office/officeart/2005/8/layout/vList5"/>
    <dgm:cxn modelId="{DA827A9C-4B44-4650-85BD-8883CFB02766}" type="presOf" srcId="{0C63694A-0065-414E-8CC4-70C11BE0F0F6}" destId="{CA0F72B7-ED96-4324-BF8A-5AEC37484F8B}" srcOrd="0" destOrd="0" presId="urn:microsoft.com/office/officeart/2005/8/layout/vList5"/>
    <dgm:cxn modelId="{A31BB7DF-0AF1-4E3F-AF22-500C7ABFA556}" type="presOf" srcId="{DAD85932-121E-42D7-BE82-BA1524E31CE8}" destId="{CA0F72B7-ED96-4324-BF8A-5AEC37484F8B}" srcOrd="0" destOrd="1" presId="urn:microsoft.com/office/officeart/2005/8/layout/vList5"/>
    <dgm:cxn modelId="{BAF31179-3800-46C2-A4D5-05C45DA0F194}" type="presOf" srcId="{5AD0A600-5931-413C-8B7D-9A36508B0C9A}" destId="{B45E4836-A12E-422C-9162-18BFAA050987}" srcOrd="0" destOrd="0" presId="urn:microsoft.com/office/officeart/2005/8/layout/vList5"/>
    <dgm:cxn modelId="{35CE2214-AB77-4B59-93E6-ED744730C9AA}" srcId="{D2797AD9-2AFC-4132-9CD8-7579BB806B8C}" destId="{DAD85932-121E-42D7-BE82-BA1524E31CE8}" srcOrd="1" destOrd="0" parTransId="{096551AA-FAFB-420E-A4CD-D7191F97F8B2}" sibTransId="{9A669C6A-12BF-4471-8073-5061D60BC570}"/>
    <dgm:cxn modelId="{FA05ECBE-5F85-43E2-8989-0E266448D8D8}" type="presOf" srcId="{04CA1DFC-7661-4C11-AF22-A327CBD76728}" destId="{051C1D5B-EBCA-4471-8EA5-6ACA931A01FC}" srcOrd="0" destOrd="0" presId="urn:microsoft.com/office/officeart/2005/8/layout/vList5"/>
    <dgm:cxn modelId="{3C563CBF-6E17-4C69-A817-6F9DD567C1D0}" srcId="{769828B9-2C40-4470-BAA4-36BCBF53A448}" destId="{5AD0A600-5931-413C-8B7D-9A36508B0C9A}" srcOrd="3" destOrd="0" parTransId="{EF01F041-D8CC-4B87-9A07-D374A04DFD19}" sibTransId="{F93CBE1B-948D-4C01-87C3-E5F4CEF36B87}"/>
    <dgm:cxn modelId="{812298CB-1D25-4178-AC41-4735AD98AEBE}" srcId="{769828B9-2C40-4470-BAA4-36BCBF53A448}" destId="{60BFCA2B-CB57-4FD0-8A95-B98252858BCD}" srcOrd="2" destOrd="0" parTransId="{A65D4B4B-0D3C-4519-9C05-AB3F04B731C8}" sibTransId="{8BAAA0F4-1BB6-4B3F-B40F-B6AEC907421E}"/>
    <dgm:cxn modelId="{99759A4F-059E-40EC-880F-2EDE827C9B6F}" srcId="{769828B9-2C40-4470-BAA4-36BCBF53A448}" destId="{D2797AD9-2AFC-4132-9CD8-7579BB806B8C}" srcOrd="1" destOrd="0" parTransId="{A290BB3F-189C-40FC-B4F4-B36EE00F3A5F}" sibTransId="{88A383D4-FCC6-472E-A9F7-D23E6B0BB328}"/>
    <dgm:cxn modelId="{14FAC2F7-55BD-47A1-8DA0-AC2251A1EA58}" type="presOf" srcId="{0C457181-3451-4F35-A9C8-71D372E7784E}" destId="{FB8015DA-47A3-4AC3-8D09-A0D5EAB1259D}" srcOrd="0" destOrd="0" presId="urn:microsoft.com/office/officeart/2005/8/layout/vList5"/>
    <dgm:cxn modelId="{9B3E6822-2A76-45B7-BB75-7B22AD7867DF}" srcId="{5AD0A600-5931-413C-8B7D-9A36508B0C9A}" destId="{04CA1DFC-7661-4C11-AF22-A327CBD76728}" srcOrd="0" destOrd="0" parTransId="{04BA5C60-86B8-4597-9011-21A2616E62B5}" sibTransId="{F65FF55E-6BF4-4B7A-8139-46D0EF6B61C6}"/>
    <dgm:cxn modelId="{FF492F22-5FAE-43E1-8BEC-08B800C751C0}" type="presOf" srcId="{96C30A52-F79A-4146-A9BA-E649B68A7CA5}" destId="{96CA90E3-B912-4C32-9CAC-3EB25EA595CA}" srcOrd="0" destOrd="0" presId="urn:microsoft.com/office/officeart/2005/8/layout/vList5"/>
    <dgm:cxn modelId="{C6520C68-CA91-4D20-AAE8-A816365C1716}" srcId="{60BFCA2B-CB57-4FD0-8A95-B98252858BCD}" destId="{50C1277A-65CC-44FB-99B2-CA3B2235998F}" srcOrd="1" destOrd="0" parTransId="{E4FA73F6-5D2F-4E63-B740-8643149BCBC6}" sibTransId="{D7CA7CD7-8120-4E8B-BA54-80950B84C4BF}"/>
    <dgm:cxn modelId="{8B374D5D-5F6E-41CD-9B8E-D81A4FA529A4}" type="presOf" srcId="{50C1277A-65CC-44FB-99B2-CA3B2235998F}" destId="{223A8B0C-4447-4B1D-A27D-2ED7B9BA7F7D}" srcOrd="0" destOrd="1" presId="urn:microsoft.com/office/officeart/2005/8/layout/vList5"/>
    <dgm:cxn modelId="{2B7E00C7-19DD-4333-906C-A5730EEA468A}" srcId="{D2797AD9-2AFC-4132-9CD8-7579BB806B8C}" destId="{0C63694A-0065-414E-8CC4-70C11BE0F0F6}" srcOrd="0" destOrd="0" parTransId="{7CF50F9F-A514-4D94-AFCD-3A7CE6B5ED8D}" sibTransId="{8053C5CB-4A00-4E13-A685-C24264A8F159}"/>
    <dgm:cxn modelId="{6A3E530C-056D-4498-8191-F5D5D9A03A32}" srcId="{60BFCA2B-CB57-4FD0-8A95-B98252858BCD}" destId="{FF16B623-EE69-4A1C-814F-64E3DCCF34AB}" srcOrd="0" destOrd="0" parTransId="{83B6318B-5284-49BA-ADD5-8D518B6F4733}" sibTransId="{CF72DA51-0795-431D-B256-911CABB8C351}"/>
    <dgm:cxn modelId="{F80C6F1F-F939-436A-8090-A556C56243C9}" type="presOf" srcId="{769828B9-2C40-4470-BAA4-36BCBF53A448}" destId="{3DD658D6-B630-459F-BAEB-866EC5F01353}" srcOrd="0" destOrd="0" presId="urn:microsoft.com/office/officeart/2005/8/layout/vList5"/>
    <dgm:cxn modelId="{BFC295DC-DC5A-466B-AFEA-C9FE110A6DAD}" type="presParOf" srcId="{3DD658D6-B630-459F-BAEB-866EC5F01353}" destId="{C4BB7420-AA0F-4C22-BBFD-E5FD5253FD15}" srcOrd="0" destOrd="0" presId="urn:microsoft.com/office/officeart/2005/8/layout/vList5"/>
    <dgm:cxn modelId="{59934A0E-E6A8-43D8-B1F5-4474515A5131}" type="presParOf" srcId="{C4BB7420-AA0F-4C22-BBFD-E5FD5253FD15}" destId="{96CA90E3-B912-4C32-9CAC-3EB25EA595CA}" srcOrd="0" destOrd="0" presId="urn:microsoft.com/office/officeart/2005/8/layout/vList5"/>
    <dgm:cxn modelId="{769E364A-BC84-4EAE-A582-F0BB7330150E}" type="presParOf" srcId="{C4BB7420-AA0F-4C22-BBFD-E5FD5253FD15}" destId="{FB8015DA-47A3-4AC3-8D09-A0D5EAB1259D}" srcOrd="1" destOrd="0" presId="urn:microsoft.com/office/officeart/2005/8/layout/vList5"/>
    <dgm:cxn modelId="{9C0DFB15-E274-4AE4-ACC3-5D91E226C93F}" type="presParOf" srcId="{3DD658D6-B630-459F-BAEB-866EC5F01353}" destId="{8A5C0C8E-A873-4B64-96F0-82349CCC003E}" srcOrd="1" destOrd="0" presId="urn:microsoft.com/office/officeart/2005/8/layout/vList5"/>
    <dgm:cxn modelId="{F8F9CAA1-6066-4150-8CB0-277889123259}" type="presParOf" srcId="{3DD658D6-B630-459F-BAEB-866EC5F01353}" destId="{B728ADC5-9C3E-4E1B-AE17-8B8C298CB13B}" srcOrd="2" destOrd="0" presId="urn:microsoft.com/office/officeart/2005/8/layout/vList5"/>
    <dgm:cxn modelId="{4D7CFCF3-B1E7-4164-982F-7756AB5B6630}" type="presParOf" srcId="{B728ADC5-9C3E-4E1B-AE17-8B8C298CB13B}" destId="{3918D7F3-F419-468E-B6CB-3CEDDA9F741F}" srcOrd="0" destOrd="0" presId="urn:microsoft.com/office/officeart/2005/8/layout/vList5"/>
    <dgm:cxn modelId="{976F4FE8-E6F8-4921-A724-D2A2E52281FC}" type="presParOf" srcId="{B728ADC5-9C3E-4E1B-AE17-8B8C298CB13B}" destId="{CA0F72B7-ED96-4324-BF8A-5AEC37484F8B}" srcOrd="1" destOrd="0" presId="urn:microsoft.com/office/officeart/2005/8/layout/vList5"/>
    <dgm:cxn modelId="{831C8E8C-AB8F-47F3-BAB0-2820258C4472}" type="presParOf" srcId="{3DD658D6-B630-459F-BAEB-866EC5F01353}" destId="{79B3C76F-7982-42CF-B397-9AE238EC8F27}" srcOrd="3" destOrd="0" presId="urn:microsoft.com/office/officeart/2005/8/layout/vList5"/>
    <dgm:cxn modelId="{7FA4951A-790F-4BE6-8FA2-674F018BB2D8}" type="presParOf" srcId="{3DD658D6-B630-459F-BAEB-866EC5F01353}" destId="{7923DA15-A79B-49F4-82A5-05B06C4AEE75}" srcOrd="4" destOrd="0" presId="urn:microsoft.com/office/officeart/2005/8/layout/vList5"/>
    <dgm:cxn modelId="{666A986D-C98E-42F8-8C95-466A13958644}" type="presParOf" srcId="{7923DA15-A79B-49F4-82A5-05B06C4AEE75}" destId="{11385D0C-9ABF-47A1-A3A3-0DBA5C6310C8}" srcOrd="0" destOrd="0" presId="urn:microsoft.com/office/officeart/2005/8/layout/vList5"/>
    <dgm:cxn modelId="{2A0077C4-1947-4B18-97CD-9C973FCD551E}" type="presParOf" srcId="{7923DA15-A79B-49F4-82A5-05B06C4AEE75}" destId="{223A8B0C-4447-4B1D-A27D-2ED7B9BA7F7D}" srcOrd="1" destOrd="0" presId="urn:microsoft.com/office/officeart/2005/8/layout/vList5"/>
    <dgm:cxn modelId="{D610AC7A-7278-490B-B417-D5EBA3D207EF}" type="presParOf" srcId="{3DD658D6-B630-459F-BAEB-866EC5F01353}" destId="{C1A2A26F-B49A-4E31-8217-2B887366CF2F}" srcOrd="5" destOrd="0" presId="urn:microsoft.com/office/officeart/2005/8/layout/vList5"/>
    <dgm:cxn modelId="{DADCE014-E9E8-464B-A6EA-29DDEC0949B0}" type="presParOf" srcId="{3DD658D6-B630-459F-BAEB-866EC5F01353}" destId="{D5EEB08B-9013-4E96-930C-604A5411E7AA}" srcOrd="6" destOrd="0" presId="urn:microsoft.com/office/officeart/2005/8/layout/vList5"/>
    <dgm:cxn modelId="{4F353594-D79F-461A-BDC7-4BD9CE0B0338}" type="presParOf" srcId="{D5EEB08B-9013-4E96-930C-604A5411E7AA}" destId="{B45E4836-A12E-422C-9162-18BFAA050987}" srcOrd="0" destOrd="0" presId="urn:microsoft.com/office/officeart/2005/8/layout/vList5"/>
    <dgm:cxn modelId="{30B17CB5-7650-4808-9FB7-5AE4F01FE701}" type="presParOf" srcId="{D5EEB08B-9013-4E96-930C-604A5411E7AA}" destId="{051C1D5B-EBCA-4471-8EA5-6ACA931A01F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2400" dirty="0"/>
            <a:t> </a:t>
          </a:r>
          <a:r>
            <a:rPr lang="en-US" sz="1800" dirty="0">
              <a:solidFill>
                <a:schemeClr val="bg2">
                  <a:lumMod val="25000"/>
                </a:schemeClr>
              </a:solidFill>
            </a:rPr>
            <a:t>MULTIFACTOR</a:t>
          </a:r>
          <a:r>
            <a:rPr lang="en-US" sz="2400" dirty="0">
              <a:solidFill>
                <a:schemeClr val="bg2">
                  <a:lumMod val="50000"/>
                </a:schemeClr>
              </a:solidFill>
            </a:rPr>
            <a:t> </a:t>
          </a: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NeighborX="91590" custLinFactNeighborY="-21436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800" b="0" dirty="0">
              <a:solidFill>
                <a:schemeClr val="tx1"/>
              </a:solidFill>
            </a:rPr>
            <a:t>CAPM </a:t>
          </a: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NeighborX="-15201" custLinFactNeighborY="2180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/>
          </a:solidFill>
        </a:ln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pPr algn="ctr"/>
          <a:r>
            <a:rPr lang="en-US" sz="2100" b="1" dirty="0">
              <a:solidFill>
                <a:schemeClr val="tx1"/>
              </a:solidFill>
            </a:rPr>
            <a:t>PORTFOLIO</a:t>
          </a:r>
        </a:p>
        <a:p>
          <a:pPr algn="ctr"/>
          <a:r>
            <a:rPr lang="en-US" sz="2100" b="1" dirty="0">
              <a:solidFill>
                <a:schemeClr val="tx1"/>
              </a:solidFill>
            </a:rPr>
            <a:t>OPTIMIZATION</a:t>
          </a: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NeighborX="6398" custLinFactNeighborY="415">
        <dgm:presLayoutVars>
          <dgm:chMax val="0"/>
          <dgm:bulletEnabled val="1"/>
        </dgm:presLayoutVars>
      </dgm:prSet>
      <dgm:spPr>
        <a:prstGeom prst="round2Same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2400" dirty="0"/>
            <a:t> </a:t>
          </a:r>
          <a:r>
            <a:rPr lang="en-US" sz="1800" dirty="0">
              <a:solidFill>
                <a:schemeClr val="bg2">
                  <a:lumMod val="25000"/>
                </a:schemeClr>
              </a:solidFill>
            </a:rPr>
            <a:t>MULTIFACTOR</a:t>
          </a:r>
          <a:r>
            <a:rPr lang="en-US" sz="2400" dirty="0">
              <a:solidFill>
                <a:schemeClr val="bg2">
                  <a:lumMod val="50000"/>
                </a:schemeClr>
              </a:solidFill>
            </a:rPr>
            <a:t> </a:t>
          </a: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NeighborX="91590" custLinFactNeighborY="-21436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800" b="0" dirty="0">
              <a:solidFill>
                <a:schemeClr val="tx1"/>
              </a:solidFill>
            </a:rPr>
            <a:t>CAPM </a:t>
          </a: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NeighborX="-15201" custLinFactNeighborY="2180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/>
          </a:solidFill>
        </a:ln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pPr algn="ctr"/>
          <a:r>
            <a:rPr lang="en-US" sz="2100" b="1" dirty="0">
              <a:solidFill>
                <a:schemeClr val="tx1"/>
              </a:solidFill>
            </a:rPr>
            <a:t>PORTFOLIO</a:t>
          </a:r>
        </a:p>
        <a:p>
          <a:pPr algn="ctr"/>
          <a:r>
            <a:rPr lang="en-US" sz="2100" b="1" dirty="0">
              <a:solidFill>
                <a:schemeClr val="tx1"/>
              </a:solidFill>
            </a:rPr>
            <a:t>OPTIMIZATION</a:t>
          </a: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NeighborX="6398" custLinFactNeighborY="415">
        <dgm:presLayoutVars>
          <dgm:chMax val="0"/>
          <dgm:bulletEnabled val="1"/>
        </dgm:presLayoutVars>
      </dgm:prSet>
      <dgm:spPr>
        <a:prstGeom prst="round2Same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2400" dirty="0"/>
            <a:t> </a:t>
          </a:r>
          <a:r>
            <a:rPr lang="en-US" sz="1800" dirty="0">
              <a:solidFill>
                <a:schemeClr val="bg2">
                  <a:lumMod val="25000"/>
                </a:schemeClr>
              </a:solidFill>
            </a:rPr>
            <a:t>MULTIFACTOR</a:t>
          </a:r>
          <a:r>
            <a:rPr lang="en-US" sz="2400" dirty="0">
              <a:solidFill>
                <a:schemeClr val="bg2">
                  <a:lumMod val="50000"/>
                </a:schemeClr>
              </a:solidFill>
            </a:rPr>
            <a:t> </a:t>
          </a: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NeighborX="91590" custLinFactNeighborY="-21436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800" b="0" dirty="0">
              <a:solidFill>
                <a:schemeClr val="tx1"/>
              </a:solidFill>
            </a:rPr>
            <a:t>CAPM </a:t>
          </a: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NeighborX="-15201" custLinFactNeighborY="2180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/>
          </a:solidFill>
        </a:ln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pPr algn="ctr"/>
          <a:r>
            <a:rPr lang="en-US" sz="2100" b="1" dirty="0">
              <a:solidFill>
                <a:schemeClr val="tx1"/>
              </a:solidFill>
            </a:rPr>
            <a:t>PORTFOLIO</a:t>
          </a:r>
        </a:p>
        <a:p>
          <a:pPr algn="ctr"/>
          <a:r>
            <a:rPr lang="en-US" sz="2100" b="1" dirty="0">
              <a:solidFill>
                <a:schemeClr val="tx1"/>
              </a:solidFill>
            </a:rPr>
            <a:t>OPTIMIZATION</a:t>
          </a: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NeighborX="6398" custLinFactNeighborY="415">
        <dgm:presLayoutVars>
          <dgm:chMax val="0"/>
          <dgm:bulletEnabled val="1"/>
        </dgm:presLayoutVars>
      </dgm:prSet>
      <dgm:spPr>
        <a:prstGeom prst="round2Same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2400" dirty="0"/>
            <a:t> </a:t>
          </a:r>
          <a:r>
            <a:rPr lang="en-US" sz="1800" dirty="0">
              <a:solidFill>
                <a:schemeClr val="bg2">
                  <a:lumMod val="25000"/>
                </a:schemeClr>
              </a:solidFill>
            </a:rPr>
            <a:t>MULTIFACTOR</a:t>
          </a:r>
          <a:r>
            <a:rPr lang="en-US" sz="2400" dirty="0">
              <a:solidFill>
                <a:schemeClr val="bg2">
                  <a:lumMod val="50000"/>
                </a:schemeClr>
              </a:solidFill>
            </a:rPr>
            <a:t> </a:t>
          </a: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NeighborX="91590" custLinFactNeighborY="-21436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A3285D-0753-40AB-8D5E-1A224E6B8EB9}" type="doc">
      <dgm:prSet loTypeId="urn:microsoft.com/office/officeart/2005/8/layout/process4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F3199647-7996-4D5D-AC29-4AC581F2E38F}">
      <dgm:prSet phldrT="[Text]" custT="1"/>
      <dgm:spPr/>
      <dgm:t>
        <a:bodyPr/>
        <a:lstStyle/>
        <a:p>
          <a:pPr>
            <a:buFont typeface="Arial" pitchFamily="34" charset="0"/>
            <a:buChar char="•"/>
          </a:pPr>
          <a:r>
            <a:rPr lang="en-US" sz="2600" dirty="0">
              <a:solidFill>
                <a:schemeClr val="bg1"/>
              </a:solidFill>
            </a:rPr>
            <a:t>CAPM – Estimating beta of single stock portfolio using linear regression</a:t>
          </a:r>
        </a:p>
      </dgm:t>
    </dgm:pt>
    <dgm:pt modelId="{CF4C790A-8B13-4B94-994A-336741C1D1C9}" type="parTrans" cxnId="{1E2A7F39-A7AC-41E6-B94B-D1984B1E4241}">
      <dgm:prSet/>
      <dgm:spPr/>
      <dgm:t>
        <a:bodyPr/>
        <a:lstStyle/>
        <a:p>
          <a:endParaRPr lang="en-US"/>
        </a:p>
      </dgm:t>
    </dgm:pt>
    <dgm:pt modelId="{6224CAFA-7403-4320-90CF-52EAA542BAE8}" type="sibTrans" cxnId="{1E2A7F39-A7AC-41E6-B94B-D1984B1E4241}">
      <dgm:prSet/>
      <dgm:spPr/>
      <dgm:t>
        <a:bodyPr/>
        <a:lstStyle/>
        <a:p>
          <a:endParaRPr lang="en-US"/>
        </a:p>
      </dgm:t>
    </dgm:pt>
    <dgm:pt modelId="{9427DDEC-D714-4D07-B8C5-E3A6785CD7CE}">
      <dgm:prSet phldrT="[Text]" custT="1"/>
      <dgm:spPr/>
      <dgm:t>
        <a:bodyPr/>
        <a:lstStyle/>
        <a:p>
          <a:pPr>
            <a:buFont typeface="Arial" pitchFamily="34" charset="0"/>
            <a:buChar char="•"/>
          </a:pPr>
          <a:r>
            <a:rPr lang="en-US" sz="2600" dirty="0">
              <a:solidFill>
                <a:schemeClr val="bg1"/>
              </a:solidFill>
            </a:rPr>
            <a:t>Portfolio optimization – Minimizing variance and Finding weights </a:t>
          </a:r>
        </a:p>
      </dgm:t>
    </dgm:pt>
    <dgm:pt modelId="{89BBA0B2-FAE1-4148-9147-016B2430D4BA}" type="parTrans" cxnId="{EE4A4FFB-BCEE-40D2-98DA-7EEF89600FD5}">
      <dgm:prSet/>
      <dgm:spPr/>
      <dgm:t>
        <a:bodyPr/>
        <a:lstStyle/>
        <a:p>
          <a:endParaRPr lang="en-US"/>
        </a:p>
      </dgm:t>
    </dgm:pt>
    <dgm:pt modelId="{8977B4F4-BE3E-48E2-9B98-CED670E2DD91}" type="sibTrans" cxnId="{EE4A4FFB-BCEE-40D2-98DA-7EEF89600FD5}">
      <dgm:prSet/>
      <dgm:spPr/>
      <dgm:t>
        <a:bodyPr/>
        <a:lstStyle/>
        <a:p>
          <a:endParaRPr lang="en-US"/>
        </a:p>
      </dgm:t>
    </dgm:pt>
    <dgm:pt modelId="{B593B459-FB58-4E04-ABE2-CFEB41FC6455}">
      <dgm:prSet phldrT="[Text]" custT="1"/>
      <dgm:spPr/>
      <dgm:t>
        <a:bodyPr/>
        <a:lstStyle/>
        <a:p>
          <a:pPr>
            <a:buFont typeface="Arial" pitchFamily="34" charset="0"/>
            <a:buChar char="•"/>
          </a:pPr>
          <a:r>
            <a:rPr lang="en-US" sz="2600" dirty="0">
              <a:solidFill>
                <a:schemeClr val="bg1"/>
              </a:solidFill>
            </a:rPr>
            <a:t>Estimating Portfolio Sensitivity -- Multifactor Linear Regression Model </a:t>
          </a:r>
        </a:p>
      </dgm:t>
    </dgm:pt>
    <dgm:pt modelId="{E7DFEA81-DBB6-45C9-8620-F5910C5A0054}" type="parTrans" cxnId="{D3657FE5-B61B-47E1-96EC-C18290864AF2}">
      <dgm:prSet/>
      <dgm:spPr/>
      <dgm:t>
        <a:bodyPr/>
        <a:lstStyle/>
        <a:p>
          <a:endParaRPr lang="en-US"/>
        </a:p>
      </dgm:t>
    </dgm:pt>
    <dgm:pt modelId="{FFCFCA4F-A0D3-4F02-B0F5-3615A34FBA8F}" type="sibTrans" cxnId="{D3657FE5-B61B-47E1-96EC-C18290864AF2}">
      <dgm:prSet/>
      <dgm:spPr/>
      <dgm:t>
        <a:bodyPr/>
        <a:lstStyle/>
        <a:p>
          <a:endParaRPr lang="en-US"/>
        </a:p>
      </dgm:t>
    </dgm:pt>
    <dgm:pt modelId="{0B62DFAB-4626-4DC0-9334-E9C412364745}" type="pres">
      <dgm:prSet presAssocID="{A7A3285D-0753-40AB-8D5E-1A224E6B8EB9}" presName="Name0" presStyleCnt="0">
        <dgm:presLayoutVars>
          <dgm:dir/>
          <dgm:animLvl val="lvl"/>
          <dgm:resizeHandles val="exact"/>
        </dgm:presLayoutVars>
      </dgm:prSet>
      <dgm:spPr/>
    </dgm:pt>
    <dgm:pt modelId="{4BC7BDA5-97ED-476C-937B-6B4E300A268A}" type="pres">
      <dgm:prSet presAssocID="{B593B459-FB58-4E04-ABE2-CFEB41FC6455}" presName="boxAndChildren" presStyleCnt="0"/>
      <dgm:spPr/>
    </dgm:pt>
    <dgm:pt modelId="{C7B0455B-D390-4C5C-A376-4673DC5E893F}" type="pres">
      <dgm:prSet presAssocID="{B593B459-FB58-4E04-ABE2-CFEB41FC6455}" presName="parentTextBox" presStyleLbl="node1" presStyleIdx="0" presStyleCnt="3"/>
      <dgm:spPr/>
    </dgm:pt>
    <dgm:pt modelId="{4DC7AF77-447E-471E-A683-880305347170}" type="pres">
      <dgm:prSet presAssocID="{8977B4F4-BE3E-48E2-9B98-CED670E2DD91}" presName="sp" presStyleCnt="0"/>
      <dgm:spPr/>
    </dgm:pt>
    <dgm:pt modelId="{79625062-7793-430D-9F0C-E5290B9F9554}" type="pres">
      <dgm:prSet presAssocID="{9427DDEC-D714-4D07-B8C5-E3A6785CD7CE}" presName="arrowAndChildren" presStyleCnt="0"/>
      <dgm:spPr/>
    </dgm:pt>
    <dgm:pt modelId="{1451CD11-758D-4E3B-85FA-60660F483127}" type="pres">
      <dgm:prSet presAssocID="{9427DDEC-D714-4D07-B8C5-E3A6785CD7CE}" presName="parentTextArrow" presStyleLbl="node1" presStyleIdx="1" presStyleCnt="3"/>
      <dgm:spPr/>
    </dgm:pt>
    <dgm:pt modelId="{76931332-7E3D-4ED2-997B-92EA78F97218}" type="pres">
      <dgm:prSet presAssocID="{6224CAFA-7403-4320-90CF-52EAA542BAE8}" presName="sp" presStyleCnt="0"/>
      <dgm:spPr/>
    </dgm:pt>
    <dgm:pt modelId="{E3444BC1-52AD-46A2-9F00-926E42C4DB3B}" type="pres">
      <dgm:prSet presAssocID="{F3199647-7996-4D5D-AC29-4AC581F2E38F}" presName="arrowAndChildren" presStyleCnt="0"/>
      <dgm:spPr/>
    </dgm:pt>
    <dgm:pt modelId="{1F04767D-8ADE-4513-830F-878D0FD65F4C}" type="pres">
      <dgm:prSet presAssocID="{F3199647-7996-4D5D-AC29-4AC581F2E38F}" presName="parentTextArrow" presStyleLbl="node1" presStyleIdx="2" presStyleCnt="3" custLinFactNeighborX="-5"/>
      <dgm:spPr/>
    </dgm:pt>
  </dgm:ptLst>
  <dgm:cxnLst>
    <dgm:cxn modelId="{BFBC862F-8F48-40E9-888B-0850E0204BC8}" type="presOf" srcId="{B593B459-FB58-4E04-ABE2-CFEB41FC6455}" destId="{C7B0455B-D390-4C5C-A376-4673DC5E893F}" srcOrd="0" destOrd="0" presId="urn:microsoft.com/office/officeart/2005/8/layout/process4"/>
    <dgm:cxn modelId="{DAFD2406-F1B2-42EE-97C0-879D5A7AA992}" type="presOf" srcId="{9427DDEC-D714-4D07-B8C5-E3A6785CD7CE}" destId="{1451CD11-758D-4E3B-85FA-60660F483127}" srcOrd="0" destOrd="0" presId="urn:microsoft.com/office/officeart/2005/8/layout/process4"/>
    <dgm:cxn modelId="{D3657FE5-B61B-47E1-96EC-C18290864AF2}" srcId="{A7A3285D-0753-40AB-8D5E-1A224E6B8EB9}" destId="{B593B459-FB58-4E04-ABE2-CFEB41FC6455}" srcOrd="2" destOrd="0" parTransId="{E7DFEA81-DBB6-45C9-8620-F5910C5A0054}" sibTransId="{FFCFCA4F-A0D3-4F02-B0F5-3615A34FBA8F}"/>
    <dgm:cxn modelId="{27635F34-72CF-4E36-9F4C-951C6DA3C1F8}" type="presOf" srcId="{F3199647-7996-4D5D-AC29-4AC581F2E38F}" destId="{1F04767D-8ADE-4513-830F-878D0FD65F4C}" srcOrd="0" destOrd="0" presId="urn:microsoft.com/office/officeart/2005/8/layout/process4"/>
    <dgm:cxn modelId="{53A443A4-8728-4AA0-BEB8-FD2A5B8957BB}" type="presOf" srcId="{A7A3285D-0753-40AB-8D5E-1A224E6B8EB9}" destId="{0B62DFAB-4626-4DC0-9334-E9C412364745}" srcOrd="0" destOrd="0" presId="urn:microsoft.com/office/officeart/2005/8/layout/process4"/>
    <dgm:cxn modelId="{1E2A7F39-A7AC-41E6-B94B-D1984B1E4241}" srcId="{A7A3285D-0753-40AB-8D5E-1A224E6B8EB9}" destId="{F3199647-7996-4D5D-AC29-4AC581F2E38F}" srcOrd="0" destOrd="0" parTransId="{CF4C790A-8B13-4B94-994A-336741C1D1C9}" sibTransId="{6224CAFA-7403-4320-90CF-52EAA542BAE8}"/>
    <dgm:cxn modelId="{EE4A4FFB-BCEE-40D2-98DA-7EEF89600FD5}" srcId="{A7A3285D-0753-40AB-8D5E-1A224E6B8EB9}" destId="{9427DDEC-D714-4D07-B8C5-E3A6785CD7CE}" srcOrd="1" destOrd="0" parTransId="{89BBA0B2-FAE1-4148-9147-016B2430D4BA}" sibTransId="{8977B4F4-BE3E-48E2-9B98-CED670E2DD91}"/>
    <dgm:cxn modelId="{0CA6ECC3-19C9-4C72-BDAA-73B59EBDF630}" type="presParOf" srcId="{0B62DFAB-4626-4DC0-9334-E9C412364745}" destId="{4BC7BDA5-97ED-476C-937B-6B4E300A268A}" srcOrd="0" destOrd="0" presId="urn:microsoft.com/office/officeart/2005/8/layout/process4"/>
    <dgm:cxn modelId="{DCB6C1D2-DB23-4599-BAE2-EF877AC5870F}" type="presParOf" srcId="{4BC7BDA5-97ED-476C-937B-6B4E300A268A}" destId="{C7B0455B-D390-4C5C-A376-4673DC5E893F}" srcOrd="0" destOrd="0" presId="urn:microsoft.com/office/officeart/2005/8/layout/process4"/>
    <dgm:cxn modelId="{807EEC3D-263D-48B8-9835-E4E71CF31F69}" type="presParOf" srcId="{0B62DFAB-4626-4DC0-9334-E9C412364745}" destId="{4DC7AF77-447E-471E-A683-880305347170}" srcOrd="1" destOrd="0" presId="urn:microsoft.com/office/officeart/2005/8/layout/process4"/>
    <dgm:cxn modelId="{D40DF650-5B21-458D-8962-9AC0E5A5FCC0}" type="presParOf" srcId="{0B62DFAB-4626-4DC0-9334-E9C412364745}" destId="{79625062-7793-430D-9F0C-E5290B9F9554}" srcOrd="2" destOrd="0" presId="urn:microsoft.com/office/officeart/2005/8/layout/process4"/>
    <dgm:cxn modelId="{EDA3B298-E70D-442D-90E9-6844EDB2BED3}" type="presParOf" srcId="{79625062-7793-430D-9F0C-E5290B9F9554}" destId="{1451CD11-758D-4E3B-85FA-60660F483127}" srcOrd="0" destOrd="0" presId="urn:microsoft.com/office/officeart/2005/8/layout/process4"/>
    <dgm:cxn modelId="{568E5FB0-7946-4301-A9FC-E0A89485EAE3}" type="presParOf" srcId="{0B62DFAB-4626-4DC0-9334-E9C412364745}" destId="{76931332-7E3D-4ED2-997B-92EA78F97218}" srcOrd="3" destOrd="0" presId="urn:microsoft.com/office/officeart/2005/8/layout/process4"/>
    <dgm:cxn modelId="{77A17093-EA56-493D-B34D-8B32D81FAF94}" type="presParOf" srcId="{0B62DFAB-4626-4DC0-9334-E9C412364745}" destId="{E3444BC1-52AD-46A2-9F00-926E42C4DB3B}" srcOrd="4" destOrd="0" presId="urn:microsoft.com/office/officeart/2005/8/layout/process4"/>
    <dgm:cxn modelId="{1CD43972-1239-488A-8EC9-ADFE9A85BC1D}" type="presParOf" srcId="{E3444BC1-52AD-46A2-9F00-926E42C4DB3B}" destId="{1F04767D-8ADE-4513-830F-878D0FD65F4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800" b="0" dirty="0">
              <a:solidFill>
                <a:schemeClr val="tx1"/>
              </a:solidFill>
            </a:rPr>
            <a:t>CAPM </a:t>
          </a: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NeighborX="-15201" custLinFactNeighborY="2180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/>
          </a:solidFill>
        </a:ln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pPr algn="ctr"/>
          <a:r>
            <a:rPr lang="en-US" sz="2100" b="1" dirty="0">
              <a:solidFill>
                <a:schemeClr val="tx1"/>
              </a:solidFill>
            </a:rPr>
            <a:t>PORTFOLIO</a:t>
          </a:r>
        </a:p>
        <a:p>
          <a:pPr algn="ctr"/>
          <a:r>
            <a:rPr lang="en-US" sz="2100" b="1" dirty="0">
              <a:solidFill>
                <a:schemeClr val="tx1"/>
              </a:solidFill>
            </a:rPr>
            <a:t>OPTIMIZATION</a:t>
          </a: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NeighborX="6398" custLinFactNeighborY="415">
        <dgm:presLayoutVars>
          <dgm:chMax val="0"/>
          <dgm:bulletEnabled val="1"/>
        </dgm:presLayoutVars>
      </dgm:prSet>
      <dgm:spPr>
        <a:prstGeom prst="round2Same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2400" dirty="0"/>
            <a:t> </a:t>
          </a:r>
          <a:r>
            <a:rPr lang="en-US" sz="1800" dirty="0">
              <a:solidFill>
                <a:schemeClr val="bg2">
                  <a:lumMod val="25000"/>
                </a:schemeClr>
              </a:solidFill>
            </a:rPr>
            <a:t>MULTIFACTOR</a:t>
          </a:r>
          <a:r>
            <a:rPr lang="en-US" sz="2400" dirty="0">
              <a:solidFill>
                <a:schemeClr val="bg2">
                  <a:lumMod val="50000"/>
                </a:schemeClr>
              </a:solidFill>
            </a:rPr>
            <a:t> </a:t>
          </a: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NeighborX="91590" custLinFactNeighborY="-21436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D76ED0E9-9B8D-4587-95E7-1AC58316A773}" type="doc">
      <dgm:prSet loTypeId="urn:microsoft.com/office/officeart/2005/8/layout/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DFBC0B3-9D3D-4698-BC77-EACE3CAF2121}">
      <dgm:prSet phldrT="[Text]" custT="1"/>
      <dgm:spPr/>
      <dgm:t>
        <a:bodyPr/>
        <a:lstStyle/>
        <a:p>
          <a:r>
            <a:rPr lang="en-US" sz="1400" b="1" dirty="0"/>
            <a:t>Portfolio Optimization	</a:t>
          </a:r>
        </a:p>
      </dgm:t>
    </dgm:pt>
    <dgm:pt modelId="{F9D03B86-FE36-4EDF-A54D-E5C5483358CA}" type="parTrans" cxnId="{12D90AE4-6519-4ADA-B91B-463B40601044}">
      <dgm:prSet/>
      <dgm:spPr/>
      <dgm:t>
        <a:bodyPr/>
        <a:lstStyle/>
        <a:p>
          <a:endParaRPr lang="en-US"/>
        </a:p>
      </dgm:t>
    </dgm:pt>
    <dgm:pt modelId="{6F064B9D-747D-4B51-91BE-2BA16DE87000}" type="sibTrans" cxnId="{12D90AE4-6519-4ADA-B91B-463B40601044}">
      <dgm:prSet/>
      <dgm:spPr/>
      <dgm:t>
        <a:bodyPr/>
        <a:lstStyle/>
        <a:p>
          <a:endParaRPr lang="en-US"/>
        </a:p>
      </dgm:t>
    </dgm:pt>
    <dgm:pt modelId="{E23E753E-1CED-4517-A32A-C311BF0382D1}">
      <dgm:prSet phldrT="[Text]" custT="1"/>
      <dgm:spPr/>
      <dgm:t>
        <a:bodyPr/>
        <a:lstStyle/>
        <a:p>
          <a:r>
            <a:rPr lang="en-US" sz="1400" b="1" dirty="0"/>
            <a:t>Multi Factor Linear Regression Model	</a:t>
          </a:r>
        </a:p>
      </dgm:t>
    </dgm:pt>
    <dgm:pt modelId="{830A4DA4-4160-46DF-9109-D57F7820F092}" type="parTrans" cxnId="{9FE8C20A-289C-4956-A8E1-F1ACEF27986F}">
      <dgm:prSet/>
      <dgm:spPr/>
      <dgm:t>
        <a:bodyPr/>
        <a:lstStyle/>
        <a:p>
          <a:endParaRPr lang="en-US"/>
        </a:p>
      </dgm:t>
    </dgm:pt>
    <dgm:pt modelId="{B2D614C7-184A-4C61-828B-2CA7E46E2639}" type="sibTrans" cxnId="{9FE8C20A-289C-4956-A8E1-F1ACEF27986F}">
      <dgm:prSet/>
      <dgm:spPr/>
      <dgm:t>
        <a:bodyPr/>
        <a:lstStyle/>
        <a:p>
          <a:endParaRPr lang="en-US"/>
        </a:p>
      </dgm:t>
    </dgm:pt>
    <dgm:pt modelId="{B1EACBB6-460F-4ABE-B21B-67B9A90809C7}">
      <dgm:prSet phldrT="[Text]" custT="1"/>
      <dgm:spPr/>
      <dgm:t>
        <a:bodyPr/>
        <a:lstStyle/>
        <a:p>
          <a:r>
            <a:rPr lang="en-US" sz="1400" dirty="0"/>
            <a:t>Excess Market Return (Rm-</a:t>
          </a:r>
          <a:r>
            <a:rPr lang="en-US" sz="1400" dirty="0" err="1"/>
            <a:t>Rf</a:t>
          </a:r>
          <a:r>
            <a:rPr lang="en-US" sz="1400" dirty="0"/>
            <a:t>)</a:t>
          </a:r>
        </a:p>
      </dgm:t>
    </dgm:pt>
    <dgm:pt modelId="{72EC57D2-5706-4F9E-8DC8-787D8B651E6A}" type="parTrans" cxnId="{860DB4F9-C42F-4FE3-BD35-4D6D1629EFE6}">
      <dgm:prSet/>
      <dgm:spPr/>
      <dgm:t>
        <a:bodyPr/>
        <a:lstStyle/>
        <a:p>
          <a:endParaRPr lang="en-US"/>
        </a:p>
      </dgm:t>
    </dgm:pt>
    <dgm:pt modelId="{F3D83DE7-5E8B-4604-A573-36A39CEA6953}" type="sibTrans" cxnId="{860DB4F9-C42F-4FE3-BD35-4D6D1629EFE6}">
      <dgm:prSet/>
      <dgm:spPr/>
      <dgm:t>
        <a:bodyPr/>
        <a:lstStyle/>
        <a:p>
          <a:endParaRPr lang="en-US"/>
        </a:p>
      </dgm:t>
    </dgm:pt>
    <dgm:pt modelId="{5262DBE5-D855-4C90-BCE0-E41E33ACAD72}">
      <dgm:prSet phldrT="[Text]" custT="1"/>
      <dgm:spPr/>
      <dgm:t>
        <a:bodyPr/>
        <a:lstStyle/>
        <a:p>
          <a:r>
            <a:rPr lang="en-US" sz="1400" b="1" dirty="0"/>
            <a:t>Predict Portfolio Return</a:t>
          </a:r>
        </a:p>
      </dgm:t>
    </dgm:pt>
    <dgm:pt modelId="{11016BF4-BCB2-4714-9CBD-D5B75A0F5A52}" type="parTrans" cxnId="{44633F2A-F9E3-4C5D-A4FB-BD13EF33F7A0}">
      <dgm:prSet/>
      <dgm:spPr/>
      <dgm:t>
        <a:bodyPr/>
        <a:lstStyle/>
        <a:p>
          <a:endParaRPr lang="en-US"/>
        </a:p>
      </dgm:t>
    </dgm:pt>
    <dgm:pt modelId="{9257E779-5A92-431C-AB95-130461DB9B40}" type="sibTrans" cxnId="{44633F2A-F9E3-4C5D-A4FB-BD13EF33F7A0}">
      <dgm:prSet/>
      <dgm:spPr/>
      <dgm:t>
        <a:bodyPr/>
        <a:lstStyle/>
        <a:p>
          <a:endParaRPr lang="en-US"/>
        </a:p>
      </dgm:t>
    </dgm:pt>
    <dgm:pt modelId="{52339082-7D24-4D3E-B87D-FC3EA8D990F0}">
      <dgm:prSet phldrT="[Text]" custT="1"/>
      <dgm:spPr/>
      <dgm:t>
        <a:bodyPr/>
        <a:lstStyle/>
        <a:p>
          <a:r>
            <a:rPr lang="en-US" sz="1400" dirty="0"/>
            <a:t>Estimate Future Excess Portfolio Returns (</a:t>
          </a:r>
          <a:r>
            <a:rPr lang="en-US" sz="1400" dirty="0" err="1"/>
            <a:t>Rp</a:t>
          </a:r>
          <a:r>
            <a:rPr lang="en-US" sz="1400" dirty="0"/>
            <a:t> - </a:t>
          </a:r>
          <a:r>
            <a:rPr lang="en-US" sz="1400" dirty="0" err="1"/>
            <a:t>Rf</a:t>
          </a:r>
          <a:r>
            <a:rPr lang="en-US" sz="1400" dirty="0"/>
            <a:t>)</a:t>
          </a:r>
        </a:p>
      </dgm:t>
    </dgm:pt>
    <dgm:pt modelId="{D6B0FB9F-D509-4356-B3D5-E880E3A9A67A}" type="parTrans" cxnId="{FBBB7B1A-A8CD-491F-9498-329307C6BACD}">
      <dgm:prSet/>
      <dgm:spPr/>
      <dgm:t>
        <a:bodyPr/>
        <a:lstStyle/>
        <a:p>
          <a:endParaRPr lang="en-US"/>
        </a:p>
      </dgm:t>
    </dgm:pt>
    <dgm:pt modelId="{3DA12084-9C08-40D8-BBB9-66BBD27C6902}" type="sibTrans" cxnId="{FBBB7B1A-A8CD-491F-9498-329307C6BACD}">
      <dgm:prSet/>
      <dgm:spPr/>
      <dgm:t>
        <a:bodyPr/>
        <a:lstStyle/>
        <a:p>
          <a:endParaRPr lang="en-US"/>
        </a:p>
      </dgm:t>
    </dgm:pt>
    <dgm:pt modelId="{CF7B8752-7657-4262-AC01-DDCD652180B4}">
      <dgm:prSet phldrT="[Text]" custT="1"/>
      <dgm:spPr/>
      <dgm:t>
        <a:bodyPr/>
        <a:lstStyle/>
        <a:p>
          <a:r>
            <a:rPr lang="en-US" sz="1400" dirty="0"/>
            <a:t>Finding Optimal Weights	</a:t>
          </a:r>
        </a:p>
      </dgm:t>
    </dgm:pt>
    <dgm:pt modelId="{03E90931-A548-49EA-87AF-9A6C10D8AB21}" type="parTrans" cxnId="{4C75A810-3A13-4A84-9C53-500F1972B1DA}">
      <dgm:prSet/>
      <dgm:spPr/>
      <dgm:t>
        <a:bodyPr/>
        <a:lstStyle/>
        <a:p>
          <a:endParaRPr lang="en-US"/>
        </a:p>
      </dgm:t>
    </dgm:pt>
    <dgm:pt modelId="{9958C114-907D-4E3E-B3EE-BF9CFE98F897}" type="sibTrans" cxnId="{4C75A810-3A13-4A84-9C53-500F1972B1DA}">
      <dgm:prSet/>
      <dgm:spPr/>
      <dgm:t>
        <a:bodyPr/>
        <a:lstStyle/>
        <a:p>
          <a:endParaRPr lang="en-US"/>
        </a:p>
      </dgm:t>
    </dgm:pt>
    <dgm:pt modelId="{65C818F2-A804-43A8-96A8-86F967A1A797}">
      <dgm:prSet phldrT="[Text]" custT="1"/>
      <dgm:spPr/>
      <dgm:t>
        <a:bodyPr/>
        <a:lstStyle/>
        <a:p>
          <a:r>
            <a:rPr lang="en-US" sz="1400" b="1" dirty="0"/>
            <a:t>Single Stock CAPM</a:t>
          </a:r>
        </a:p>
      </dgm:t>
    </dgm:pt>
    <dgm:pt modelId="{16FD3755-13BB-4B15-913F-4D89B7875BB4}" type="parTrans" cxnId="{09F63726-1482-4BD7-99DB-48B2420DEBC6}">
      <dgm:prSet/>
      <dgm:spPr/>
      <dgm:t>
        <a:bodyPr/>
        <a:lstStyle/>
        <a:p>
          <a:endParaRPr lang="en-US"/>
        </a:p>
      </dgm:t>
    </dgm:pt>
    <dgm:pt modelId="{A1214388-3B35-4F90-B213-CF6053198704}" type="sibTrans" cxnId="{09F63726-1482-4BD7-99DB-48B2420DEBC6}">
      <dgm:prSet/>
      <dgm:spPr/>
      <dgm:t>
        <a:bodyPr/>
        <a:lstStyle/>
        <a:p>
          <a:endParaRPr lang="en-US"/>
        </a:p>
      </dgm:t>
    </dgm:pt>
    <dgm:pt modelId="{7526E8EA-EFFC-4957-AC7C-8D9C0BAA7CDC}">
      <dgm:prSet phldrT="[Text]" custT="1"/>
      <dgm:spPr/>
      <dgm:t>
        <a:bodyPr/>
        <a:lstStyle/>
        <a:p>
          <a:r>
            <a:rPr lang="en-US" sz="1400" dirty="0"/>
            <a:t>Estimating Beta</a:t>
          </a:r>
        </a:p>
      </dgm:t>
    </dgm:pt>
    <dgm:pt modelId="{CBE77659-ED47-4195-96EA-4BABE9AEF5BE}" type="parTrans" cxnId="{E901BE0A-8F9A-402D-AF91-F98CCFB2647B}">
      <dgm:prSet/>
      <dgm:spPr/>
      <dgm:t>
        <a:bodyPr/>
        <a:lstStyle/>
        <a:p>
          <a:endParaRPr lang="en-US"/>
        </a:p>
      </dgm:t>
    </dgm:pt>
    <dgm:pt modelId="{B144BA52-A126-4779-B49E-76E81EDEA4DC}" type="sibTrans" cxnId="{E901BE0A-8F9A-402D-AF91-F98CCFB2647B}">
      <dgm:prSet/>
      <dgm:spPr/>
      <dgm:t>
        <a:bodyPr/>
        <a:lstStyle/>
        <a:p>
          <a:endParaRPr lang="en-US"/>
        </a:p>
      </dgm:t>
    </dgm:pt>
    <dgm:pt modelId="{8A46530D-77F7-4BA0-89CB-14D3EE188E37}">
      <dgm:prSet phldrT="[Text]" custT="1"/>
      <dgm:spPr/>
      <dgm:t>
        <a:bodyPr/>
        <a:lstStyle/>
        <a:p>
          <a:r>
            <a:rPr lang="en-US" sz="1400" dirty="0"/>
            <a:t>Macro Economic Factors</a:t>
          </a:r>
        </a:p>
      </dgm:t>
    </dgm:pt>
    <dgm:pt modelId="{6989C4B4-7199-432D-B721-D1BA352C982F}" type="parTrans" cxnId="{87F16B3B-052B-4053-A83D-F340212BADAC}">
      <dgm:prSet/>
      <dgm:spPr/>
      <dgm:t>
        <a:bodyPr/>
        <a:lstStyle/>
        <a:p>
          <a:endParaRPr lang="en-US"/>
        </a:p>
      </dgm:t>
    </dgm:pt>
    <dgm:pt modelId="{CFD99FD8-7EC4-4587-8406-514B182E0847}" type="sibTrans" cxnId="{87F16B3B-052B-4053-A83D-F340212BADAC}">
      <dgm:prSet/>
      <dgm:spPr/>
      <dgm:t>
        <a:bodyPr/>
        <a:lstStyle/>
        <a:p>
          <a:endParaRPr lang="en-US"/>
        </a:p>
      </dgm:t>
    </dgm:pt>
    <dgm:pt modelId="{59EC729E-E4CB-4605-9BB4-5E1D98CCD61D}">
      <dgm:prSet phldrT="[Text]" custT="1"/>
      <dgm:spPr/>
      <dgm:t>
        <a:bodyPr/>
        <a:lstStyle/>
        <a:p>
          <a:r>
            <a:rPr lang="en-US" sz="1400" dirty="0"/>
            <a:t>Calculating </a:t>
          </a:r>
          <a:r>
            <a:rPr lang="el-GR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β</a:t>
          </a:r>
          <a:r>
            <a:rPr lang="en-US" sz="1400" dirty="0"/>
            <a:t> for all the input variables	</a:t>
          </a:r>
        </a:p>
      </dgm:t>
    </dgm:pt>
    <dgm:pt modelId="{61E17638-F6D9-4500-9894-85B2721449D7}" type="parTrans" cxnId="{AA609543-E4BF-46C0-B71B-778BA53A9AEF}">
      <dgm:prSet/>
      <dgm:spPr/>
      <dgm:t>
        <a:bodyPr/>
        <a:lstStyle/>
        <a:p>
          <a:endParaRPr lang="en-US"/>
        </a:p>
      </dgm:t>
    </dgm:pt>
    <dgm:pt modelId="{8078E858-D110-4402-AC84-5D03ACB27FF0}" type="sibTrans" cxnId="{AA609543-E4BF-46C0-B71B-778BA53A9AEF}">
      <dgm:prSet/>
      <dgm:spPr/>
      <dgm:t>
        <a:bodyPr/>
        <a:lstStyle/>
        <a:p>
          <a:endParaRPr lang="en-US"/>
        </a:p>
      </dgm:t>
    </dgm:pt>
    <dgm:pt modelId="{9BB196EB-809E-442C-8FC8-AAF63C761078}" type="pres">
      <dgm:prSet presAssocID="{D76ED0E9-9B8D-4587-95E7-1AC58316A773}" presName="linearFlow" presStyleCnt="0">
        <dgm:presLayoutVars>
          <dgm:dir/>
          <dgm:animLvl val="lvl"/>
          <dgm:resizeHandles val="exact"/>
        </dgm:presLayoutVars>
      </dgm:prSet>
      <dgm:spPr/>
    </dgm:pt>
    <dgm:pt modelId="{911D7EC9-C3D4-4282-A147-7A40EC624CC7}" type="pres">
      <dgm:prSet presAssocID="{65C818F2-A804-43A8-96A8-86F967A1A797}" presName="composite" presStyleCnt="0"/>
      <dgm:spPr/>
    </dgm:pt>
    <dgm:pt modelId="{1B9D99F6-BC6E-4795-A6A0-80ABCC129049}" type="pres">
      <dgm:prSet presAssocID="{65C818F2-A804-43A8-96A8-86F967A1A797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67CB95B-4167-4CE7-997F-FCCDE4EA6121}" type="pres">
      <dgm:prSet presAssocID="{65C818F2-A804-43A8-96A8-86F967A1A797}" presName="parSh" presStyleLbl="node1" presStyleIdx="0" presStyleCnt="4"/>
      <dgm:spPr/>
    </dgm:pt>
    <dgm:pt modelId="{672071C1-04C3-4E31-ACBC-C064B3A155B4}" type="pres">
      <dgm:prSet presAssocID="{65C818F2-A804-43A8-96A8-86F967A1A797}" presName="desTx" presStyleLbl="fgAcc1" presStyleIdx="0" presStyleCnt="4">
        <dgm:presLayoutVars>
          <dgm:bulletEnabled val="1"/>
        </dgm:presLayoutVars>
      </dgm:prSet>
      <dgm:spPr/>
    </dgm:pt>
    <dgm:pt modelId="{96636AB7-68B2-4A57-800A-B0CF8C8DC272}" type="pres">
      <dgm:prSet presAssocID="{A1214388-3B35-4F90-B213-CF6053198704}" presName="sibTrans" presStyleLbl="sibTrans2D1" presStyleIdx="0" presStyleCnt="3"/>
      <dgm:spPr/>
    </dgm:pt>
    <dgm:pt modelId="{61516516-2AD8-4DA6-B2CF-0E59E93C3A0E}" type="pres">
      <dgm:prSet presAssocID="{A1214388-3B35-4F90-B213-CF6053198704}" presName="connTx" presStyleLbl="sibTrans2D1" presStyleIdx="0" presStyleCnt="3"/>
      <dgm:spPr/>
    </dgm:pt>
    <dgm:pt modelId="{2C5B94AC-C705-49DD-B79A-E8C3E3D08D02}" type="pres">
      <dgm:prSet presAssocID="{FDFBC0B3-9D3D-4698-BC77-EACE3CAF2121}" presName="composite" presStyleCnt="0"/>
      <dgm:spPr/>
    </dgm:pt>
    <dgm:pt modelId="{F3B95D20-6109-4415-9234-6C82A8C2895F}" type="pres">
      <dgm:prSet presAssocID="{FDFBC0B3-9D3D-4698-BC77-EACE3CAF2121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9E35E57-11B5-49D3-9442-0DAAB94AA5EA}" type="pres">
      <dgm:prSet presAssocID="{FDFBC0B3-9D3D-4698-BC77-EACE3CAF2121}" presName="parSh" presStyleLbl="node1" presStyleIdx="1" presStyleCnt="4"/>
      <dgm:spPr/>
    </dgm:pt>
    <dgm:pt modelId="{5304EE2E-D750-4C97-B433-FFF2018976D5}" type="pres">
      <dgm:prSet presAssocID="{FDFBC0B3-9D3D-4698-BC77-EACE3CAF2121}" presName="desTx" presStyleLbl="fgAcc1" presStyleIdx="1" presStyleCnt="4">
        <dgm:presLayoutVars>
          <dgm:bulletEnabled val="1"/>
        </dgm:presLayoutVars>
      </dgm:prSet>
      <dgm:spPr/>
    </dgm:pt>
    <dgm:pt modelId="{0DF298B2-3C29-4A35-A14D-410BC6EAD1A6}" type="pres">
      <dgm:prSet presAssocID="{6F064B9D-747D-4B51-91BE-2BA16DE87000}" presName="sibTrans" presStyleLbl="sibTrans2D1" presStyleIdx="1" presStyleCnt="3"/>
      <dgm:spPr/>
    </dgm:pt>
    <dgm:pt modelId="{AC893E00-E34C-4D70-A910-BC0A7185C249}" type="pres">
      <dgm:prSet presAssocID="{6F064B9D-747D-4B51-91BE-2BA16DE87000}" presName="connTx" presStyleLbl="sibTrans2D1" presStyleIdx="1" presStyleCnt="3"/>
      <dgm:spPr/>
    </dgm:pt>
    <dgm:pt modelId="{F76E3D51-65F4-4939-90B6-10B885F7A53D}" type="pres">
      <dgm:prSet presAssocID="{E23E753E-1CED-4517-A32A-C311BF0382D1}" presName="composite" presStyleCnt="0"/>
      <dgm:spPr/>
    </dgm:pt>
    <dgm:pt modelId="{84876090-23EE-46C1-820A-72FC08942CDB}" type="pres">
      <dgm:prSet presAssocID="{E23E753E-1CED-4517-A32A-C311BF0382D1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64C8422-56EE-4B91-B716-EC8EC481A0DA}" type="pres">
      <dgm:prSet presAssocID="{E23E753E-1CED-4517-A32A-C311BF0382D1}" presName="parSh" presStyleLbl="node1" presStyleIdx="2" presStyleCnt="4"/>
      <dgm:spPr/>
    </dgm:pt>
    <dgm:pt modelId="{87F05D81-862A-4D31-BCB4-E94469741ABF}" type="pres">
      <dgm:prSet presAssocID="{E23E753E-1CED-4517-A32A-C311BF0382D1}" presName="desTx" presStyleLbl="fgAcc1" presStyleIdx="2" presStyleCnt="4">
        <dgm:presLayoutVars>
          <dgm:bulletEnabled val="1"/>
        </dgm:presLayoutVars>
      </dgm:prSet>
      <dgm:spPr/>
    </dgm:pt>
    <dgm:pt modelId="{2C1F45A0-664E-4652-85A4-AC0E507289AB}" type="pres">
      <dgm:prSet presAssocID="{B2D614C7-184A-4C61-828B-2CA7E46E2639}" presName="sibTrans" presStyleLbl="sibTrans2D1" presStyleIdx="2" presStyleCnt="3"/>
      <dgm:spPr/>
    </dgm:pt>
    <dgm:pt modelId="{AD1CDEEA-5B55-4054-9AA0-6DC7542D5B29}" type="pres">
      <dgm:prSet presAssocID="{B2D614C7-184A-4C61-828B-2CA7E46E2639}" presName="connTx" presStyleLbl="sibTrans2D1" presStyleIdx="2" presStyleCnt="3"/>
      <dgm:spPr/>
    </dgm:pt>
    <dgm:pt modelId="{99279F4E-9EAD-4D50-8467-1C1C0D5367B5}" type="pres">
      <dgm:prSet presAssocID="{5262DBE5-D855-4C90-BCE0-E41E33ACAD72}" presName="composite" presStyleCnt="0"/>
      <dgm:spPr/>
    </dgm:pt>
    <dgm:pt modelId="{51507B02-5E39-41ED-81FE-7278BF8FC94C}" type="pres">
      <dgm:prSet presAssocID="{5262DBE5-D855-4C90-BCE0-E41E33ACAD72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2ED8BC5-3363-444E-A64F-7EE78A8C347E}" type="pres">
      <dgm:prSet presAssocID="{5262DBE5-D855-4C90-BCE0-E41E33ACAD72}" presName="parSh" presStyleLbl="node1" presStyleIdx="3" presStyleCnt="4"/>
      <dgm:spPr/>
    </dgm:pt>
    <dgm:pt modelId="{0F552E31-0C53-4455-A1DC-57A70B7BF132}" type="pres">
      <dgm:prSet presAssocID="{5262DBE5-D855-4C90-BCE0-E41E33ACAD72}" presName="desTx" presStyleLbl="fgAcc1" presStyleIdx="3" presStyleCnt="4">
        <dgm:presLayoutVars>
          <dgm:bulletEnabled val="1"/>
        </dgm:presLayoutVars>
      </dgm:prSet>
      <dgm:spPr/>
    </dgm:pt>
  </dgm:ptLst>
  <dgm:cxnLst>
    <dgm:cxn modelId="{4C75A810-3A13-4A84-9C53-500F1972B1DA}" srcId="{FDFBC0B3-9D3D-4698-BC77-EACE3CAF2121}" destId="{CF7B8752-7657-4262-AC01-DDCD652180B4}" srcOrd="0" destOrd="0" parTransId="{03E90931-A548-49EA-87AF-9A6C10D8AB21}" sibTransId="{9958C114-907D-4E3E-B3EE-BF9CFE98F897}"/>
    <dgm:cxn modelId="{6552C2FB-4DCB-490E-9D3F-AD7EFB71F210}" type="presOf" srcId="{B1EACBB6-460F-4ABE-B21B-67B9A90809C7}" destId="{87F05D81-862A-4D31-BCB4-E94469741ABF}" srcOrd="0" destOrd="0" presId="urn:microsoft.com/office/officeart/2005/8/layout/process3"/>
    <dgm:cxn modelId="{974BCC89-5341-4EC0-8D2C-DFFBA4E63380}" type="presOf" srcId="{A1214388-3B35-4F90-B213-CF6053198704}" destId="{61516516-2AD8-4DA6-B2CF-0E59E93C3A0E}" srcOrd="1" destOrd="0" presId="urn:microsoft.com/office/officeart/2005/8/layout/process3"/>
    <dgm:cxn modelId="{C833ACEC-E910-4FF2-A7FE-5526E09BE1CA}" type="presOf" srcId="{52339082-7D24-4D3E-B87D-FC3EA8D990F0}" destId="{0F552E31-0C53-4455-A1DC-57A70B7BF132}" srcOrd="0" destOrd="0" presId="urn:microsoft.com/office/officeart/2005/8/layout/process3"/>
    <dgm:cxn modelId="{30ED652D-2651-449E-89E6-817865140A63}" type="presOf" srcId="{CF7B8752-7657-4262-AC01-DDCD652180B4}" destId="{5304EE2E-D750-4C97-B433-FFF2018976D5}" srcOrd="0" destOrd="0" presId="urn:microsoft.com/office/officeart/2005/8/layout/process3"/>
    <dgm:cxn modelId="{3DF7BE35-67A8-47C1-A072-44FE792EA17B}" type="presOf" srcId="{D76ED0E9-9B8D-4587-95E7-1AC58316A773}" destId="{9BB196EB-809E-442C-8FC8-AAF63C761078}" srcOrd="0" destOrd="0" presId="urn:microsoft.com/office/officeart/2005/8/layout/process3"/>
    <dgm:cxn modelId="{87F16B3B-052B-4053-A83D-F340212BADAC}" srcId="{E23E753E-1CED-4517-A32A-C311BF0382D1}" destId="{8A46530D-77F7-4BA0-89CB-14D3EE188E37}" srcOrd="1" destOrd="0" parTransId="{6989C4B4-7199-432D-B721-D1BA352C982F}" sibTransId="{CFD99FD8-7EC4-4587-8406-514B182E0847}"/>
    <dgm:cxn modelId="{AA609543-E4BF-46C0-B71B-778BA53A9AEF}" srcId="{E23E753E-1CED-4517-A32A-C311BF0382D1}" destId="{59EC729E-E4CB-4605-9BB4-5E1D98CCD61D}" srcOrd="2" destOrd="0" parTransId="{61E17638-F6D9-4500-9894-85B2721449D7}" sibTransId="{8078E858-D110-4402-AC84-5D03ACB27FF0}"/>
    <dgm:cxn modelId="{12D90AE4-6519-4ADA-B91B-463B40601044}" srcId="{D76ED0E9-9B8D-4587-95E7-1AC58316A773}" destId="{FDFBC0B3-9D3D-4698-BC77-EACE3CAF2121}" srcOrd="1" destOrd="0" parTransId="{F9D03B86-FE36-4EDF-A54D-E5C5483358CA}" sibTransId="{6F064B9D-747D-4B51-91BE-2BA16DE87000}"/>
    <dgm:cxn modelId="{0C3C5AA5-293B-4C5C-89E1-EB69313532A5}" type="presOf" srcId="{59EC729E-E4CB-4605-9BB4-5E1D98CCD61D}" destId="{87F05D81-862A-4D31-BCB4-E94469741ABF}" srcOrd="0" destOrd="2" presId="urn:microsoft.com/office/officeart/2005/8/layout/process3"/>
    <dgm:cxn modelId="{2E00F6B9-0FB4-4F7C-851D-5E232C978B7F}" type="presOf" srcId="{E23E753E-1CED-4517-A32A-C311BF0382D1}" destId="{064C8422-56EE-4B91-B716-EC8EC481A0DA}" srcOrd="1" destOrd="0" presId="urn:microsoft.com/office/officeart/2005/8/layout/process3"/>
    <dgm:cxn modelId="{2FD17A99-B775-4F31-8EEE-D7482C25393D}" type="presOf" srcId="{B2D614C7-184A-4C61-828B-2CA7E46E2639}" destId="{AD1CDEEA-5B55-4054-9AA0-6DC7542D5B29}" srcOrd="1" destOrd="0" presId="urn:microsoft.com/office/officeart/2005/8/layout/process3"/>
    <dgm:cxn modelId="{531E7DF9-E6E2-4262-927B-C28CE4B1B291}" type="presOf" srcId="{7526E8EA-EFFC-4957-AC7C-8D9C0BAA7CDC}" destId="{672071C1-04C3-4E31-ACBC-C064B3A155B4}" srcOrd="0" destOrd="0" presId="urn:microsoft.com/office/officeart/2005/8/layout/process3"/>
    <dgm:cxn modelId="{40C989B6-43D2-4F68-B604-529CEFB86353}" type="presOf" srcId="{5262DBE5-D855-4C90-BCE0-E41E33ACAD72}" destId="{51507B02-5E39-41ED-81FE-7278BF8FC94C}" srcOrd="0" destOrd="0" presId="urn:microsoft.com/office/officeart/2005/8/layout/process3"/>
    <dgm:cxn modelId="{9FE8C20A-289C-4956-A8E1-F1ACEF27986F}" srcId="{D76ED0E9-9B8D-4587-95E7-1AC58316A773}" destId="{E23E753E-1CED-4517-A32A-C311BF0382D1}" srcOrd="2" destOrd="0" parTransId="{830A4DA4-4160-46DF-9109-D57F7820F092}" sibTransId="{B2D614C7-184A-4C61-828B-2CA7E46E2639}"/>
    <dgm:cxn modelId="{B41AF390-2557-4480-8FE4-CD99A6FB4DDA}" type="presOf" srcId="{8A46530D-77F7-4BA0-89CB-14D3EE188E37}" destId="{87F05D81-862A-4D31-BCB4-E94469741ABF}" srcOrd="0" destOrd="1" presId="urn:microsoft.com/office/officeart/2005/8/layout/process3"/>
    <dgm:cxn modelId="{592F854F-B066-4351-B14E-CDAD707CFFD4}" type="presOf" srcId="{B2D614C7-184A-4C61-828B-2CA7E46E2639}" destId="{2C1F45A0-664E-4652-85A4-AC0E507289AB}" srcOrd="0" destOrd="0" presId="urn:microsoft.com/office/officeart/2005/8/layout/process3"/>
    <dgm:cxn modelId="{62FE16E7-0CA2-428D-9FAA-282C9DBD38CA}" type="presOf" srcId="{E23E753E-1CED-4517-A32A-C311BF0382D1}" destId="{84876090-23EE-46C1-820A-72FC08942CDB}" srcOrd="0" destOrd="0" presId="urn:microsoft.com/office/officeart/2005/8/layout/process3"/>
    <dgm:cxn modelId="{67CA25EB-79CF-4955-9472-5CEF52F6AD24}" type="presOf" srcId="{65C818F2-A804-43A8-96A8-86F967A1A797}" destId="{1B9D99F6-BC6E-4795-A6A0-80ABCC129049}" srcOrd="0" destOrd="0" presId="urn:microsoft.com/office/officeart/2005/8/layout/process3"/>
    <dgm:cxn modelId="{FB0F0DCE-16CB-4251-95EA-371CAC4C1912}" type="presOf" srcId="{6F064B9D-747D-4B51-91BE-2BA16DE87000}" destId="{0DF298B2-3C29-4A35-A14D-410BC6EAD1A6}" srcOrd="0" destOrd="0" presId="urn:microsoft.com/office/officeart/2005/8/layout/process3"/>
    <dgm:cxn modelId="{E0FFB3EA-E175-40C9-A6A5-073E77DF5F17}" type="presOf" srcId="{FDFBC0B3-9D3D-4698-BC77-EACE3CAF2121}" destId="{F9E35E57-11B5-49D3-9442-0DAAB94AA5EA}" srcOrd="1" destOrd="0" presId="urn:microsoft.com/office/officeart/2005/8/layout/process3"/>
    <dgm:cxn modelId="{44633F2A-F9E3-4C5D-A4FB-BD13EF33F7A0}" srcId="{D76ED0E9-9B8D-4587-95E7-1AC58316A773}" destId="{5262DBE5-D855-4C90-BCE0-E41E33ACAD72}" srcOrd="3" destOrd="0" parTransId="{11016BF4-BCB2-4714-9CBD-D5B75A0F5A52}" sibTransId="{9257E779-5A92-431C-AB95-130461DB9B40}"/>
    <dgm:cxn modelId="{860DB4F9-C42F-4FE3-BD35-4D6D1629EFE6}" srcId="{E23E753E-1CED-4517-A32A-C311BF0382D1}" destId="{B1EACBB6-460F-4ABE-B21B-67B9A90809C7}" srcOrd="0" destOrd="0" parTransId="{72EC57D2-5706-4F9E-8DC8-787D8B651E6A}" sibTransId="{F3D83DE7-5E8B-4604-A573-36A39CEA6953}"/>
    <dgm:cxn modelId="{E901BE0A-8F9A-402D-AF91-F98CCFB2647B}" srcId="{65C818F2-A804-43A8-96A8-86F967A1A797}" destId="{7526E8EA-EFFC-4957-AC7C-8D9C0BAA7CDC}" srcOrd="0" destOrd="0" parTransId="{CBE77659-ED47-4195-96EA-4BABE9AEF5BE}" sibTransId="{B144BA52-A126-4779-B49E-76E81EDEA4DC}"/>
    <dgm:cxn modelId="{09F63726-1482-4BD7-99DB-48B2420DEBC6}" srcId="{D76ED0E9-9B8D-4587-95E7-1AC58316A773}" destId="{65C818F2-A804-43A8-96A8-86F967A1A797}" srcOrd="0" destOrd="0" parTransId="{16FD3755-13BB-4B15-913F-4D89B7875BB4}" sibTransId="{A1214388-3B35-4F90-B213-CF6053198704}"/>
    <dgm:cxn modelId="{63DB8EFE-3C90-4EE6-8580-1182CC684AB7}" type="presOf" srcId="{FDFBC0B3-9D3D-4698-BC77-EACE3CAF2121}" destId="{F3B95D20-6109-4415-9234-6C82A8C2895F}" srcOrd="0" destOrd="0" presId="urn:microsoft.com/office/officeart/2005/8/layout/process3"/>
    <dgm:cxn modelId="{83F4FDA0-8CD8-4448-B886-EE61843F8D42}" type="presOf" srcId="{A1214388-3B35-4F90-B213-CF6053198704}" destId="{96636AB7-68B2-4A57-800A-B0CF8C8DC272}" srcOrd="0" destOrd="0" presId="urn:microsoft.com/office/officeart/2005/8/layout/process3"/>
    <dgm:cxn modelId="{FBBB7B1A-A8CD-491F-9498-329307C6BACD}" srcId="{5262DBE5-D855-4C90-BCE0-E41E33ACAD72}" destId="{52339082-7D24-4D3E-B87D-FC3EA8D990F0}" srcOrd="0" destOrd="0" parTransId="{D6B0FB9F-D509-4356-B3D5-E880E3A9A67A}" sibTransId="{3DA12084-9C08-40D8-BBB9-66BBD27C6902}"/>
    <dgm:cxn modelId="{0389BEFD-6C75-4CC8-ABD1-630EF8B066FC}" type="presOf" srcId="{65C818F2-A804-43A8-96A8-86F967A1A797}" destId="{167CB95B-4167-4CE7-997F-FCCDE4EA6121}" srcOrd="1" destOrd="0" presId="urn:microsoft.com/office/officeart/2005/8/layout/process3"/>
    <dgm:cxn modelId="{7BFB1931-D562-4A1F-8742-B8499C5042F6}" type="presOf" srcId="{6F064B9D-747D-4B51-91BE-2BA16DE87000}" destId="{AC893E00-E34C-4D70-A910-BC0A7185C249}" srcOrd="1" destOrd="0" presId="urn:microsoft.com/office/officeart/2005/8/layout/process3"/>
    <dgm:cxn modelId="{2C1F6028-06DD-48DB-AEB1-60369F733155}" type="presOf" srcId="{5262DBE5-D855-4C90-BCE0-E41E33ACAD72}" destId="{02ED8BC5-3363-444E-A64F-7EE78A8C347E}" srcOrd="1" destOrd="0" presId="urn:microsoft.com/office/officeart/2005/8/layout/process3"/>
    <dgm:cxn modelId="{DAE9A84A-E9DC-4876-96D3-5CACBAD9D6AD}" type="presParOf" srcId="{9BB196EB-809E-442C-8FC8-AAF63C761078}" destId="{911D7EC9-C3D4-4282-A147-7A40EC624CC7}" srcOrd="0" destOrd="0" presId="urn:microsoft.com/office/officeart/2005/8/layout/process3"/>
    <dgm:cxn modelId="{E107E992-3ABC-4AAE-B575-41A1A16EB0AA}" type="presParOf" srcId="{911D7EC9-C3D4-4282-A147-7A40EC624CC7}" destId="{1B9D99F6-BC6E-4795-A6A0-80ABCC129049}" srcOrd="0" destOrd="0" presId="urn:microsoft.com/office/officeart/2005/8/layout/process3"/>
    <dgm:cxn modelId="{89C8D597-5C08-49B5-9C4A-AB7D366D9CB8}" type="presParOf" srcId="{911D7EC9-C3D4-4282-A147-7A40EC624CC7}" destId="{167CB95B-4167-4CE7-997F-FCCDE4EA6121}" srcOrd="1" destOrd="0" presId="urn:microsoft.com/office/officeart/2005/8/layout/process3"/>
    <dgm:cxn modelId="{2EE255E0-03B2-48E5-BFB2-0E4E24081DD7}" type="presParOf" srcId="{911D7EC9-C3D4-4282-A147-7A40EC624CC7}" destId="{672071C1-04C3-4E31-ACBC-C064B3A155B4}" srcOrd="2" destOrd="0" presId="urn:microsoft.com/office/officeart/2005/8/layout/process3"/>
    <dgm:cxn modelId="{9419FF2E-091B-421D-AFE3-CDA27FCF4DD4}" type="presParOf" srcId="{9BB196EB-809E-442C-8FC8-AAF63C761078}" destId="{96636AB7-68B2-4A57-800A-B0CF8C8DC272}" srcOrd="1" destOrd="0" presId="urn:microsoft.com/office/officeart/2005/8/layout/process3"/>
    <dgm:cxn modelId="{8C0C8AFA-9FF6-4427-956A-24A8A4CE3F02}" type="presParOf" srcId="{96636AB7-68B2-4A57-800A-B0CF8C8DC272}" destId="{61516516-2AD8-4DA6-B2CF-0E59E93C3A0E}" srcOrd="0" destOrd="0" presId="urn:microsoft.com/office/officeart/2005/8/layout/process3"/>
    <dgm:cxn modelId="{EB4EEF7B-3BFF-4B13-A636-25162229DF29}" type="presParOf" srcId="{9BB196EB-809E-442C-8FC8-AAF63C761078}" destId="{2C5B94AC-C705-49DD-B79A-E8C3E3D08D02}" srcOrd="2" destOrd="0" presId="urn:microsoft.com/office/officeart/2005/8/layout/process3"/>
    <dgm:cxn modelId="{2DF3EFBB-F468-4039-A8A7-943586F9EA07}" type="presParOf" srcId="{2C5B94AC-C705-49DD-B79A-E8C3E3D08D02}" destId="{F3B95D20-6109-4415-9234-6C82A8C2895F}" srcOrd="0" destOrd="0" presId="urn:microsoft.com/office/officeart/2005/8/layout/process3"/>
    <dgm:cxn modelId="{655BF8CC-424B-4449-9FA4-E739C9E9CEB6}" type="presParOf" srcId="{2C5B94AC-C705-49DD-B79A-E8C3E3D08D02}" destId="{F9E35E57-11B5-49D3-9442-0DAAB94AA5EA}" srcOrd="1" destOrd="0" presId="urn:microsoft.com/office/officeart/2005/8/layout/process3"/>
    <dgm:cxn modelId="{C6C8F26A-79BE-45C7-B488-82E958BD5498}" type="presParOf" srcId="{2C5B94AC-C705-49DD-B79A-E8C3E3D08D02}" destId="{5304EE2E-D750-4C97-B433-FFF2018976D5}" srcOrd="2" destOrd="0" presId="urn:microsoft.com/office/officeart/2005/8/layout/process3"/>
    <dgm:cxn modelId="{3709E19E-F902-4C70-958B-00370FBA48FC}" type="presParOf" srcId="{9BB196EB-809E-442C-8FC8-AAF63C761078}" destId="{0DF298B2-3C29-4A35-A14D-410BC6EAD1A6}" srcOrd="3" destOrd="0" presId="urn:microsoft.com/office/officeart/2005/8/layout/process3"/>
    <dgm:cxn modelId="{DF0023E8-A1D0-4079-A75F-6B52739F8B94}" type="presParOf" srcId="{0DF298B2-3C29-4A35-A14D-410BC6EAD1A6}" destId="{AC893E00-E34C-4D70-A910-BC0A7185C249}" srcOrd="0" destOrd="0" presId="urn:microsoft.com/office/officeart/2005/8/layout/process3"/>
    <dgm:cxn modelId="{C4A4B3AF-7356-42A5-89B9-F39CEA1D3C59}" type="presParOf" srcId="{9BB196EB-809E-442C-8FC8-AAF63C761078}" destId="{F76E3D51-65F4-4939-90B6-10B885F7A53D}" srcOrd="4" destOrd="0" presId="urn:microsoft.com/office/officeart/2005/8/layout/process3"/>
    <dgm:cxn modelId="{F75329D8-C117-4DBD-8CAB-7C7D6AACDED9}" type="presParOf" srcId="{F76E3D51-65F4-4939-90B6-10B885F7A53D}" destId="{84876090-23EE-46C1-820A-72FC08942CDB}" srcOrd="0" destOrd="0" presId="urn:microsoft.com/office/officeart/2005/8/layout/process3"/>
    <dgm:cxn modelId="{C7ADB06F-19CA-4E7C-BC15-C61C67CD6CE9}" type="presParOf" srcId="{F76E3D51-65F4-4939-90B6-10B885F7A53D}" destId="{064C8422-56EE-4B91-B716-EC8EC481A0DA}" srcOrd="1" destOrd="0" presId="urn:microsoft.com/office/officeart/2005/8/layout/process3"/>
    <dgm:cxn modelId="{ECDEFE65-3F12-4674-A394-E214E025CFD2}" type="presParOf" srcId="{F76E3D51-65F4-4939-90B6-10B885F7A53D}" destId="{87F05D81-862A-4D31-BCB4-E94469741ABF}" srcOrd="2" destOrd="0" presId="urn:microsoft.com/office/officeart/2005/8/layout/process3"/>
    <dgm:cxn modelId="{3FF5E753-F8D7-4050-B4B8-1BF4129C6DFA}" type="presParOf" srcId="{9BB196EB-809E-442C-8FC8-AAF63C761078}" destId="{2C1F45A0-664E-4652-85A4-AC0E507289AB}" srcOrd="5" destOrd="0" presId="urn:microsoft.com/office/officeart/2005/8/layout/process3"/>
    <dgm:cxn modelId="{A0C2E9C1-7C03-4DA4-8C16-5F2DFDD70B2F}" type="presParOf" srcId="{2C1F45A0-664E-4652-85A4-AC0E507289AB}" destId="{AD1CDEEA-5B55-4054-9AA0-6DC7542D5B29}" srcOrd="0" destOrd="0" presId="urn:microsoft.com/office/officeart/2005/8/layout/process3"/>
    <dgm:cxn modelId="{367432AC-FD35-4041-AD06-D7F3C8B776AE}" type="presParOf" srcId="{9BB196EB-809E-442C-8FC8-AAF63C761078}" destId="{99279F4E-9EAD-4D50-8467-1C1C0D5367B5}" srcOrd="6" destOrd="0" presId="urn:microsoft.com/office/officeart/2005/8/layout/process3"/>
    <dgm:cxn modelId="{F828E68C-F3E6-440A-AA71-2372EFA3EA0D}" type="presParOf" srcId="{99279F4E-9EAD-4D50-8467-1C1C0D5367B5}" destId="{51507B02-5E39-41ED-81FE-7278BF8FC94C}" srcOrd="0" destOrd="0" presId="urn:microsoft.com/office/officeart/2005/8/layout/process3"/>
    <dgm:cxn modelId="{9C8F15F8-E106-42DE-98B5-EAAC7575435E}" type="presParOf" srcId="{99279F4E-9EAD-4D50-8467-1C1C0D5367B5}" destId="{02ED8BC5-3363-444E-A64F-7EE78A8C347E}" srcOrd="1" destOrd="0" presId="urn:microsoft.com/office/officeart/2005/8/layout/process3"/>
    <dgm:cxn modelId="{46CBB4BB-DE31-4F4A-9A59-DF4AAAD88FAC}" type="presParOf" srcId="{99279F4E-9EAD-4D50-8467-1C1C0D5367B5}" destId="{0F552E31-0C53-4455-A1DC-57A70B7BF13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800" b="0" dirty="0">
              <a:solidFill>
                <a:schemeClr val="bg2">
                  <a:lumMod val="25000"/>
                </a:schemeClr>
              </a:solidFill>
            </a:rPr>
            <a:t>CAPM </a:t>
          </a: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NeighborX="-732" custLinFactNeighborY="-1603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/>
          </a:solidFill>
        </a:ln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100" dirty="0">
              <a:solidFill>
                <a:schemeClr val="tx1"/>
              </a:solidFill>
            </a:rPr>
            <a:t>  </a:t>
          </a:r>
          <a:r>
            <a:rPr lang="en-US" sz="2800" b="1" dirty="0">
              <a:solidFill>
                <a:schemeClr val="tx1"/>
              </a:solidFill>
            </a:rPr>
            <a:t>MULTIFACTOR</a:t>
          </a:r>
          <a:endParaRPr lang="en-US" sz="2100" b="1" dirty="0">
            <a:solidFill>
              <a:schemeClr val="tx1"/>
            </a:solidFill>
          </a:endParaRP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Y="-70615" custLinFactNeighborX="0" custLinFactNeighborY="-100000">
        <dgm:presLayoutVars>
          <dgm:chMax val="0"/>
          <dgm:bulletEnabled val="1"/>
        </dgm:presLayoutVars>
      </dgm:prSet>
      <dgm:spPr>
        <a:prstGeom prst="round2Same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800" dirty="0"/>
            <a:t> OPTIMIZATION</a:t>
          </a:r>
          <a:endParaRPr lang="en-US" sz="1800" dirty="0">
            <a:solidFill>
              <a:schemeClr val="bg2">
                <a:lumMod val="50000"/>
              </a:schemeClr>
            </a:solidFill>
          </a:endParaRP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NeighborX="91590" custLinFactNeighborY="-21436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029A8947-84C1-4882-A0CE-67F6208F2DE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13BD2D-7249-4D81-9E99-758F4E9C9207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latin typeface="Calibri (Body)"/>
            </a:rPr>
            <a:t>M Stocks </a:t>
          </a:r>
        </a:p>
      </dgm:t>
    </dgm:pt>
    <dgm:pt modelId="{A07938A1-901E-4009-90C0-52222BFF4A93}" type="parTrans" cxnId="{42210700-DF91-4495-8DF4-42210A6F5F27}">
      <dgm:prSet/>
      <dgm:spPr/>
      <dgm:t>
        <a:bodyPr/>
        <a:lstStyle/>
        <a:p>
          <a:endParaRPr lang="en-US"/>
        </a:p>
      </dgm:t>
    </dgm:pt>
    <dgm:pt modelId="{841DDB25-4AA7-442D-AAEE-FC19F2D93C3B}" type="sibTrans" cxnId="{42210700-DF91-4495-8DF4-42210A6F5F27}">
      <dgm:prSet/>
      <dgm:spPr/>
      <dgm:t>
        <a:bodyPr/>
        <a:lstStyle/>
        <a:p>
          <a:endParaRPr lang="en-US"/>
        </a:p>
      </dgm:t>
    </dgm:pt>
    <dgm:pt modelId="{11373EC6-9C4C-42C4-8242-EFD84B5DA644}">
      <dgm:prSet phldrT="[Text]" custT="1"/>
      <dgm:spPr/>
      <dgm:t>
        <a:bodyPr/>
        <a:lstStyle/>
        <a:p>
          <a:r>
            <a:rPr lang="en-US" sz="2000" dirty="0">
              <a:latin typeface="Calibri (Body)"/>
            </a:rPr>
            <a:t>Macroeconomic Variables</a:t>
          </a:r>
        </a:p>
      </dgm:t>
    </dgm:pt>
    <dgm:pt modelId="{23DCDE46-498B-46D2-B116-DBDF44516165}" type="parTrans" cxnId="{06D83D9F-5CD8-47B9-BB7E-C991FD71167E}">
      <dgm:prSet/>
      <dgm:spPr/>
      <dgm:t>
        <a:bodyPr/>
        <a:lstStyle/>
        <a:p>
          <a:endParaRPr lang="en-US"/>
        </a:p>
      </dgm:t>
    </dgm:pt>
    <dgm:pt modelId="{F3766BBB-F8F2-422C-B9A3-12882090BE87}" type="sibTrans" cxnId="{06D83D9F-5CD8-47B9-BB7E-C991FD71167E}">
      <dgm:prSet/>
      <dgm:spPr/>
      <dgm:t>
        <a:bodyPr/>
        <a:lstStyle/>
        <a:p>
          <a:endParaRPr lang="en-US"/>
        </a:p>
      </dgm:t>
    </dgm:pt>
    <dgm:pt modelId="{507B4689-D2C5-4D87-A5A9-0C8F576CA8CF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kern="1200" dirty="0">
              <a:latin typeface="Calibri (Body)"/>
            </a:rPr>
            <a:t>F</a:t>
          </a:r>
          <a:r>
            <a:rPr lang="en-US" sz="2000" kern="1200" baseline="-25000" dirty="0">
              <a:latin typeface="Calibri (Body)"/>
            </a:rPr>
            <a:t>t</a:t>
          </a:r>
          <a:r>
            <a:rPr lang="en-US" sz="2000" kern="1200" dirty="0">
              <a:latin typeface="Calibri (Body)"/>
            </a:rPr>
            <a:t> Matrix = ( F</a:t>
          </a:r>
          <a:r>
            <a:rPr lang="en-US" sz="2000" kern="1200" baseline="-25000" dirty="0">
              <a:latin typeface="Calibri (Body)"/>
            </a:rPr>
            <a:t>1</a:t>
          </a:r>
          <a:r>
            <a:rPr lang="en-US" sz="2000" kern="1200" dirty="0">
              <a:latin typeface="Calibri (Body)"/>
            </a:rPr>
            <a:t>,</a:t>
          </a:r>
          <a:r>
            <a:rPr lang="en-US" sz="2000" kern="1200" baseline="-25000" dirty="0">
              <a:latin typeface="Calibri (Body)"/>
            </a:rPr>
            <a:t>t ,</a:t>
          </a:r>
          <a:r>
            <a:rPr lang="en-US" sz="2000" kern="1200" dirty="0">
              <a:latin typeface="Calibri (Body)"/>
            </a:rPr>
            <a:t> F</a:t>
          </a:r>
          <a:r>
            <a:rPr lang="en-US" sz="2000" kern="1200" baseline="-25000" dirty="0">
              <a:latin typeface="Calibri (Body)"/>
            </a:rPr>
            <a:t>2,t </a:t>
          </a:r>
          <a:r>
            <a:rPr lang="en-US" sz="2000" kern="1200" dirty="0">
              <a:latin typeface="Calibri (Body)"/>
            </a:rPr>
            <a:t> , </a:t>
          </a:r>
          <a:r>
            <a:rPr lang="en-US" sz="2000" kern="1200" baseline="-25000" dirty="0">
              <a:latin typeface="Calibri (Body)"/>
            </a:rPr>
            <a:t>,</a:t>
          </a:r>
          <a:r>
            <a:rPr lang="en-US" sz="2000" kern="1200" dirty="0">
              <a:latin typeface="Calibri (Body)"/>
            </a:rPr>
            <a:t> F</a:t>
          </a:r>
          <a:r>
            <a:rPr lang="en-US" sz="2000" kern="1200" baseline="-25000" dirty="0">
              <a:latin typeface="Calibri (Body)"/>
            </a:rPr>
            <a:t>3,t , ,</a:t>
          </a:r>
          <a:r>
            <a:rPr lang="en-US" sz="2000" kern="1200" dirty="0">
              <a:latin typeface="Calibri (Body)"/>
            </a:rPr>
            <a:t> F</a:t>
          </a:r>
          <a:r>
            <a:rPr lang="en-US" sz="2000" kern="1200" baseline="-25000" dirty="0">
              <a:latin typeface="Calibri (Body)"/>
            </a:rPr>
            <a:t>4,t   </a:t>
          </a:r>
          <a:r>
            <a:rPr lang="en-US" sz="2000" kern="1200" dirty="0">
              <a:latin typeface="Calibri (Body)"/>
              <a:ea typeface="+mn-ea"/>
              <a:cs typeface="+mn-cs"/>
            </a:rPr>
            <a:t>)</a:t>
          </a:r>
          <a:endParaRPr lang="en-US" sz="2000" kern="1200" dirty="0">
            <a:latin typeface="Calibri (Body)"/>
          </a:endParaRPr>
        </a:p>
      </dgm:t>
    </dgm:pt>
    <dgm:pt modelId="{204EB5EA-A577-47A5-98C6-B9377AEDC6D7}" type="parTrans" cxnId="{B9005B6F-FF27-4AB2-81AD-955BA6AC92A5}">
      <dgm:prSet/>
      <dgm:spPr/>
      <dgm:t>
        <a:bodyPr/>
        <a:lstStyle/>
        <a:p>
          <a:endParaRPr lang="en-US"/>
        </a:p>
      </dgm:t>
    </dgm:pt>
    <dgm:pt modelId="{31C7FB01-8C46-42C7-9689-84B991B8C271}" type="sibTrans" cxnId="{B9005B6F-FF27-4AB2-81AD-955BA6AC92A5}">
      <dgm:prSet/>
      <dgm:spPr/>
      <dgm:t>
        <a:bodyPr/>
        <a:lstStyle/>
        <a:p>
          <a:endParaRPr lang="en-US"/>
        </a:p>
      </dgm:t>
    </dgm:pt>
    <dgm:pt modelId="{DEF759B4-113F-48F4-8E74-DCB04AF06748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latin typeface="Calibri (Body)"/>
            </a:rPr>
            <a:t>N Time period : t = 1,2…..n</a:t>
          </a:r>
        </a:p>
      </dgm:t>
    </dgm:pt>
    <dgm:pt modelId="{329E692C-0B3E-4BD7-94A1-C22FD696D6EA}" type="parTrans" cxnId="{64686703-E6E2-4EA3-994C-67A6C325AE51}">
      <dgm:prSet/>
      <dgm:spPr/>
      <dgm:t>
        <a:bodyPr/>
        <a:lstStyle/>
        <a:p>
          <a:endParaRPr lang="en-US"/>
        </a:p>
      </dgm:t>
    </dgm:pt>
    <dgm:pt modelId="{3C89FC6B-2E2C-4FCA-BDAF-E9E9225A06AC}" type="sibTrans" cxnId="{64686703-E6E2-4EA3-994C-67A6C325AE51}">
      <dgm:prSet/>
      <dgm:spPr/>
      <dgm:t>
        <a:bodyPr/>
        <a:lstStyle/>
        <a:p>
          <a:endParaRPr lang="en-US"/>
        </a:p>
      </dgm:t>
    </dgm:pt>
    <dgm:pt modelId="{AF4CE6A9-1223-46E5-99DA-74AF1E40E5F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latin typeface="Calibri (Body)"/>
            </a:rPr>
            <a:t>M-variate  random vectors for each time period : X</a:t>
          </a:r>
          <a:r>
            <a:rPr lang="en-US" sz="2000" baseline="-25000" dirty="0">
              <a:latin typeface="Calibri (Body)"/>
            </a:rPr>
            <a:t> t </a:t>
          </a:r>
          <a:r>
            <a:rPr lang="en-US" sz="2000" dirty="0">
              <a:latin typeface="Calibri (Body)"/>
            </a:rPr>
            <a:t>= (X</a:t>
          </a:r>
          <a:r>
            <a:rPr lang="en-US" sz="2000" baseline="-25000" dirty="0">
              <a:latin typeface="Calibri (Body)"/>
            </a:rPr>
            <a:t> 1,t, </a:t>
          </a:r>
          <a:r>
            <a:rPr lang="en-US" sz="2000" dirty="0">
              <a:latin typeface="Calibri (Body)"/>
            </a:rPr>
            <a:t>X</a:t>
          </a:r>
          <a:r>
            <a:rPr lang="en-US" sz="2000" baseline="-25000" dirty="0">
              <a:latin typeface="Calibri (Body)"/>
            </a:rPr>
            <a:t> 2,t </a:t>
          </a:r>
          <a:r>
            <a:rPr lang="en-US" sz="2000" dirty="0">
              <a:latin typeface="Calibri (Body)"/>
            </a:rPr>
            <a:t>, X</a:t>
          </a:r>
          <a:r>
            <a:rPr lang="en-US" sz="2000" baseline="-25000" dirty="0">
              <a:latin typeface="Calibri (Body)"/>
            </a:rPr>
            <a:t> 3,t, …………………, </a:t>
          </a:r>
          <a:r>
            <a:rPr lang="en-US" sz="2000" dirty="0">
              <a:latin typeface="Calibri (Body)"/>
            </a:rPr>
            <a:t>X</a:t>
          </a:r>
          <a:r>
            <a:rPr lang="en-US" sz="2000" baseline="-25000" dirty="0">
              <a:latin typeface="Calibri (Body)"/>
            </a:rPr>
            <a:t> </a:t>
          </a:r>
          <a:r>
            <a:rPr lang="en-US" sz="2000" baseline="-25000" dirty="0" err="1">
              <a:latin typeface="Calibri (Body)"/>
            </a:rPr>
            <a:t>m,t</a:t>
          </a:r>
          <a:r>
            <a:rPr lang="en-US" sz="2000" dirty="0">
              <a:latin typeface="Calibri (Body)"/>
            </a:rPr>
            <a:t>)`</a:t>
          </a:r>
        </a:p>
      </dgm:t>
    </dgm:pt>
    <dgm:pt modelId="{4B3E3477-DFFA-4DDE-AA8F-1F1A99F6F451}" type="parTrans" cxnId="{98573B9C-1623-476D-A8DE-00702D02A235}">
      <dgm:prSet/>
      <dgm:spPr/>
      <dgm:t>
        <a:bodyPr/>
        <a:lstStyle/>
        <a:p>
          <a:endParaRPr lang="en-US"/>
        </a:p>
      </dgm:t>
    </dgm:pt>
    <dgm:pt modelId="{63B14B25-1754-453D-91D2-F29E6DE51520}" type="sibTrans" cxnId="{98573B9C-1623-476D-A8DE-00702D02A235}">
      <dgm:prSet/>
      <dgm:spPr/>
      <dgm:t>
        <a:bodyPr/>
        <a:lstStyle/>
        <a:p>
          <a:endParaRPr lang="en-US"/>
        </a:p>
      </dgm:t>
    </dgm:pt>
    <dgm:pt modelId="{29C44EF9-A5D1-4FEF-92BA-BB5C39E7C4F4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l-GR" sz="2000" kern="1200" dirty="0">
              <a:latin typeface="Calibri (Body)"/>
              <a:ea typeface="+mn-ea"/>
              <a:cs typeface="Times New Roman" panose="02020603050405020304" pitchFamily="18" charset="0"/>
            </a:rPr>
            <a:t>β</a:t>
          </a:r>
          <a:r>
            <a:rPr lang="en-US" sz="2000" kern="1200" dirty="0" err="1">
              <a:latin typeface="Calibri (Body)"/>
              <a:ea typeface="+mn-ea"/>
              <a:cs typeface="Times New Roman" panose="02020603050405020304" pitchFamily="18" charset="0"/>
            </a:rPr>
            <a:t>i</a:t>
          </a:r>
          <a:r>
            <a:rPr lang="en-US" sz="2000" kern="1200" dirty="0">
              <a:latin typeface="Calibri (Body)"/>
              <a:ea typeface="+mn-ea"/>
              <a:cs typeface="Times New Roman" panose="02020603050405020304" pitchFamily="18" charset="0"/>
            </a:rPr>
            <a:t> Matrix = ( </a:t>
          </a:r>
          <a:r>
            <a:rPr lang="el-GR" sz="2000" kern="1200" dirty="0">
              <a:latin typeface="Calibri (Body)"/>
              <a:ea typeface="+mn-ea"/>
              <a:cs typeface="Times New Roman" panose="02020603050405020304" pitchFamily="18" charset="0"/>
            </a:rPr>
            <a:t>β</a:t>
          </a:r>
          <a:r>
            <a:rPr lang="en-US" sz="2000" kern="1200" dirty="0">
              <a:latin typeface="Calibri (Body)"/>
              <a:ea typeface="+mn-ea"/>
              <a:cs typeface="Times New Roman" panose="02020603050405020304" pitchFamily="18" charset="0"/>
            </a:rPr>
            <a:t>1,k</a:t>
          </a:r>
          <a:r>
            <a:rPr lang="en-US" sz="2000" kern="1200" dirty="0">
              <a:latin typeface="Calibri (Body)"/>
              <a:ea typeface="+mn-ea"/>
              <a:cs typeface="+mn-cs"/>
            </a:rPr>
            <a:t>  ,</a:t>
          </a:r>
          <a:r>
            <a:rPr lang="el-GR" sz="2000" kern="1200" dirty="0">
              <a:latin typeface="Calibri (Body)"/>
              <a:ea typeface="+mn-ea"/>
              <a:cs typeface="Times New Roman" panose="02020603050405020304" pitchFamily="18" charset="0"/>
            </a:rPr>
            <a:t> β</a:t>
          </a:r>
          <a:r>
            <a:rPr lang="en-US" sz="2000" kern="1200" dirty="0">
              <a:latin typeface="Calibri (Body)"/>
              <a:ea typeface="+mn-ea"/>
              <a:cs typeface="Times New Roman" panose="02020603050405020304" pitchFamily="18" charset="0"/>
            </a:rPr>
            <a:t>2,k , </a:t>
          </a:r>
          <a:r>
            <a:rPr lang="el-GR" sz="2000" kern="1200" dirty="0">
              <a:latin typeface="Calibri (Body)"/>
              <a:ea typeface="+mn-ea"/>
              <a:cs typeface="Times New Roman" panose="02020603050405020304" pitchFamily="18" charset="0"/>
            </a:rPr>
            <a:t>β</a:t>
          </a:r>
          <a:r>
            <a:rPr lang="en-US" sz="2000" kern="1200" dirty="0">
              <a:latin typeface="Calibri (Body)"/>
              <a:ea typeface="+mn-ea"/>
              <a:cs typeface="Times New Roman" panose="02020603050405020304" pitchFamily="18" charset="0"/>
            </a:rPr>
            <a:t>3,k</a:t>
          </a:r>
          <a:r>
            <a:rPr lang="en-US" sz="2000" kern="1200" dirty="0">
              <a:latin typeface="Calibri (Body)"/>
              <a:ea typeface="+mn-ea"/>
              <a:cs typeface="+mn-cs"/>
            </a:rPr>
            <a:t> , </a:t>
          </a:r>
          <a:r>
            <a:rPr lang="el-GR" sz="2000" kern="1200" dirty="0">
              <a:latin typeface="Calibri (Body)"/>
              <a:ea typeface="+mn-ea"/>
              <a:cs typeface="Times New Roman" panose="02020603050405020304" pitchFamily="18" charset="0"/>
            </a:rPr>
            <a:t>β</a:t>
          </a:r>
          <a:r>
            <a:rPr lang="en-US" sz="2000" kern="1200" dirty="0">
              <a:latin typeface="Calibri (Body)"/>
              <a:ea typeface="+mn-ea"/>
              <a:cs typeface="Times New Roman" panose="02020603050405020304" pitchFamily="18" charset="0"/>
            </a:rPr>
            <a:t>4,k)</a:t>
          </a:r>
          <a:endParaRPr lang="en-US" sz="2000" kern="1200" dirty="0">
            <a:latin typeface="Calibri (Body)"/>
          </a:endParaRPr>
        </a:p>
      </dgm:t>
    </dgm:pt>
    <dgm:pt modelId="{C82E3A81-0C9F-4AF3-B63C-643EC0818E13}" type="parTrans" cxnId="{1B545E26-60EF-4081-85D3-DEDE0F24A58E}">
      <dgm:prSet/>
      <dgm:spPr/>
      <dgm:t>
        <a:bodyPr/>
        <a:lstStyle/>
        <a:p>
          <a:endParaRPr lang="en-US"/>
        </a:p>
      </dgm:t>
    </dgm:pt>
    <dgm:pt modelId="{25BF37AB-684E-47BE-8EAB-B50F8503EFD4}" type="sibTrans" cxnId="{1B545E26-60EF-4081-85D3-DEDE0F24A58E}">
      <dgm:prSet/>
      <dgm:spPr/>
      <dgm:t>
        <a:bodyPr/>
        <a:lstStyle/>
        <a:p>
          <a:endParaRPr lang="en-US"/>
        </a:p>
      </dgm:t>
    </dgm:pt>
    <dgm:pt modelId="{446EA02F-4711-4EDD-A8BE-D48AA68BB8BF}">
      <dgm:prSet phldrT="[Text]" custT="1"/>
      <dgm:spPr/>
      <dgm:t>
        <a:bodyPr/>
        <a:lstStyle/>
        <a:p>
          <a:r>
            <a:rPr lang="en-US" sz="2000" dirty="0">
              <a:latin typeface="Calibri (Body)"/>
            </a:rPr>
            <a:t>Portfolio Data</a:t>
          </a:r>
          <a:endParaRPr lang="en-US" dirty="0">
            <a:latin typeface="Calibri (Body)"/>
          </a:endParaRPr>
        </a:p>
      </dgm:t>
    </dgm:pt>
    <dgm:pt modelId="{83CABB0E-50D8-4E44-BF14-1607D79A8F06}" type="parTrans" cxnId="{AA49DB74-D7FE-4E79-80F1-34EE0D601F54}">
      <dgm:prSet/>
      <dgm:spPr/>
      <dgm:t>
        <a:bodyPr/>
        <a:lstStyle/>
        <a:p>
          <a:endParaRPr lang="en-US"/>
        </a:p>
      </dgm:t>
    </dgm:pt>
    <dgm:pt modelId="{BAC990E8-71DA-4E02-B829-011BAEB8AE14}" type="sibTrans" cxnId="{AA49DB74-D7FE-4E79-80F1-34EE0D601F54}">
      <dgm:prSet/>
      <dgm:spPr/>
      <dgm:t>
        <a:bodyPr/>
        <a:lstStyle/>
        <a:p>
          <a:endParaRPr lang="en-US"/>
        </a:p>
      </dgm:t>
    </dgm:pt>
    <dgm:pt modelId="{FF1CD5AB-D1EB-488F-8872-520812C937C5}">
      <dgm:prSet phldrT="[Text]" custT="1"/>
      <dgm:spPr/>
      <dgm:t>
        <a:bodyPr/>
        <a:lstStyle/>
        <a:p>
          <a:r>
            <a:rPr lang="en-US" sz="2000" kern="1200" dirty="0">
              <a:latin typeface="Calibri (Body)"/>
            </a:rPr>
            <a:t>Portfolio Return</a:t>
          </a:r>
        </a:p>
      </dgm:t>
    </dgm:pt>
    <dgm:pt modelId="{16955873-52C2-4F69-8321-9702F0CFC5C1}" type="parTrans" cxnId="{A94F0A2F-0D62-40DB-89B5-953532405C66}">
      <dgm:prSet/>
      <dgm:spPr/>
      <dgm:t>
        <a:bodyPr/>
        <a:lstStyle/>
        <a:p>
          <a:endParaRPr lang="en-US"/>
        </a:p>
      </dgm:t>
    </dgm:pt>
    <dgm:pt modelId="{B857A2A3-4139-4D32-8081-AD7BC9F2BF56}" type="sibTrans" cxnId="{A94F0A2F-0D62-40DB-89B5-953532405C66}">
      <dgm:prSet/>
      <dgm:spPr/>
      <dgm:t>
        <a:bodyPr/>
        <a:lstStyle/>
        <a:p>
          <a:endParaRPr lang="en-US"/>
        </a:p>
      </dgm:t>
    </dgm:pt>
    <dgm:pt modelId="{ACB3A586-A0A9-4F1A-8E08-4018C3D10DF3}">
      <dgm:prSet phldrT="[Text]" custT="1"/>
      <dgm:spPr/>
      <dgm:t>
        <a:bodyPr/>
        <a:lstStyle/>
        <a:p>
          <a:endParaRPr lang="en-US" sz="2000" kern="1200" dirty="0">
            <a:latin typeface="Calibri (Body)"/>
          </a:endParaRPr>
        </a:p>
      </dgm:t>
    </dgm:pt>
    <dgm:pt modelId="{A91BD0BA-EB95-491E-B45B-5E6E7D26B273}" type="parTrans" cxnId="{9211561F-EE7A-4867-96A8-B6DCEA273A40}">
      <dgm:prSet/>
      <dgm:spPr/>
      <dgm:t>
        <a:bodyPr/>
        <a:lstStyle/>
        <a:p>
          <a:endParaRPr lang="en-US"/>
        </a:p>
      </dgm:t>
    </dgm:pt>
    <dgm:pt modelId="{1B79C868-C96C-40E0-A9CB-859A929497E8}" type="sibTrans" cxnId="{9211561F-EE7A-4867-96A8-B6DCEA273A40}">
      <dgm:prSet/>
      <dgm:spPr/>
      <dgm:t>
        <a:bodyPr/>
        <a:lstStyle/>
        <a:p>
          <a:endParaRPr lang="en-US"/>
        </a:p>
      </dgm:t>
    </dgm:pt>
    <dgm:pt modelId="{38AC4B24-4E1C-4793-BF1D-9F6A0C3E4ED7}" type="pres">
      <dgm:prSet presAssocID="{029A8947-84C1-4882-A0CE-67F6208F2DE0}" presName="linear" presStyleCnt="0">
        <dgm:presLayoutVars>
          <dgm:animLvl val="lvl"/>
          <dgm:resizeHandles val="exact"/>
        </dgm:presLayoutVars>
      </dgm:prSet>
      <dgm:spPr/>
    </dgm:pt>
    <dgm:pt modelId="{997B37ED-EF03-468F-8705-AB6BB86239DF}" type="pres">
      <dgm:prSet presAssocID="{446EA02F-4711-4EDD-A8BE-D48AA68BB8B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1548854-2FFC-4DC9-B459-7F291D796A09}" type="pres">
      <dgm:prSet presAssocID="{446EA02F-4711-4EDD-A8BE-D48AA68BB8BF}" presName="childText" presStyleLbl="revTx" presStyleIdx="0" presStyleCnt="3">
        <dgm:presLayoutVars>
          <dgm:bulletEnabled val="1"/>
        </dgm:presLayoutVars>
      </dgm:prSet>
      <dgm:spPr/>
    </dgm:pt>
    <dgm:pt modelId="{D6857C34-6AA9-45B1-BB4D-2C72CFF35455}" type="pres">
      <dgm:prSet presAssocID="{11373EC6-9C4C-42C4-8242-EFD84B5DA64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796347E-E024-471F-9D68-8FBB0A1EB692}" type="pres">
      <dgm:prSet presAssocID="{11373EC6-9C4C-42C4-8242-EFD84B5DA644}" presName="childText" presStyleLbl="revTx" presStyleIdx="1" presStyleCnt="3">
        <dgm:presLayoutVars>
          <dgm:bulletEnabled val="1"/>
        </dgm:presLayoutVars>
      </dgm:prSet>
      <dgm:spPr/>
    </dgm:pt>
    <dgm:pt modelId="{7F521FED-4194-498A-9375-7BF679214608}" type="pres">
      <dgm:prSet presAssocID="{FF1CD5AB-D1EB-488F-8872-520812C937C5}" presName="parentText" presStyleLbl="node1" presStyleIdx="2" presStyleCnt="3" custLinFactNeighborY="3795">
        <dgm:presLayoutVars>
          <dgm:chMax val="0"/>
          <dgm:bulletEnabled val="1"/>
        </dgm:presLayoutVars>
      </dgm:prSet>
      <dgm:spPr/>
    </dgm:pt>
    <dgm:pt modelId="{8390704F-9914-401E-AE30-920C0E02AA2E}" type="pres">
      <dgm:prSet presAssocID="{FF1CD5AB-D1EB-488F-8872-520812C937C5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DA2D282-BC1C-4663-88F0-7BFC9D6B90A4}" type="presOf" srcId="{AF4CE6A9-1223-46E5-99DA-74AF1E40E5F5}" destId="{51548854-2FFC-4DC9-B459-7F291D796A09}" srcOrd="0" destOrd="2" presId="urn:microsoft.com/office/officeart/2005/8/layout/vList2"/>
    <dgm:cxn modelId="{740241C1-2AA6-43A5-B10D-59748E4E84D7}" type="presOf" srcId="{029A8947-84C1-4882-A0CE-67F6208F2DE0}" destId="{38AC4B24-4E1C-4793-BF1D-9F6A0C3E4ED7}" srcOrd="0" destOrd="0" presId="urn:microsoft.com/office/officeart/2005/8/layout/vList2"/>
    <dgm:cxn modelId="{9211561F-EE7A-4867-96A8-B6DCEA273A40}" srcId="{FF1CD5AB-D1EB-488F-8872-520812C937C5}" destId="{ACB3A586-A0A9-4F1A-8E08-4018C3D10DF3}" srcOrd="0" destOrd="0" parTransId="{A91BD0BA-EB95-491E-B45B-5E6E7D26B273}" sibTransId="{1B79C868-C96C-40E0-A9CB-859A929497E8}"/>
    <dgm:cxn modelId="{1B545E26-60EF-4081-85D3-DEDE0F24A58E}" srcId="{11373EC6-9C4C-42C4-8242-EFD84B5DA644}" destId="{29C44EF9-A5D1-4FEF-92BA-BB5C39E7C4F4}" srcOrd="1" destOrd="0" parTransId="{C82E3A81-0C9F-4AF3-B63C-643EC0818E13}" sibTransId="{25BF37AB-684E-47BE-8EAB-B50F8503EFD4}"/>
    <dgm:cxn modelId="{64686703-E6E2-4EA3-994C-67A6C325AE51}" srcId="{446EA02F-4711-4EDD-A8BE-D48AA68BB8BF}" destId="{DEF759B4-113F-48F4-8E74-DCB04AF06748}" srcOrd="1" destOrd="0" parTransId="{329E692C-0B3E-4BD7-94A1-C22FD696D6EA}" sibTransId="{3C89FC6B-2E2C-4FCA-BDAF-E9E9225A06AC}"/>
    <dgm:cxn modelId="{8D1DD6A6-11AD-4345-80B4-3313487D18E1}" type="presOf" srcId="{FF1CD5AB-D1EB-488F-8872-520812C937C5}" destId="{7F521FED-4194-498A-9375-7BF679214608}" srcOrd="0" destOrd="0" presId="urn:microsoft.com/office/officeart/2005/8/layout/vList2"/>
    <dgm:cxn modelId="{CCD3D821-3D1D-4905-866E-E42B8C0DF69E}" type="presOf" srcId="{29C44EF9-A5D1-4FEF-92BA-BB5C39E7C4F4}" destId="{5796347E-E024-471F-9D68-8FBB0A1EB692}" srcOrd="0" destOrd="1" presId="urn:microsoft.com/office/officeart/2005/8/layout/vList2"/>
    <dgm:cxn modelId="{56A51501-FCEA-4500-B84B-89C3C2A81560}" type="presOf" srcId="{DEF759B4-113F-48F4-8E74-DCB04AF06748}" destId="{51548854-2FFC-4DC9-B459-7F291D796A09}" srcOrd="0" destOrd="1" presId="urn:microsoft.com/office/officeart/2005/8/layout/vList2"/>
    <dgm:cxn modelId="{42210700-DF91-4495-8DF4-42210A6F5F27}" srcId="{446EA02F-4711-4EDD-A8BE-D48AA68BB8BF}" destId="{DE13BD2D-7249-4D81-9E99-758F4E9C9207}" srcOrd="0" destOrd="0" parTransId="{A07938A1-901E-4009-90C0-52222BFF4A93}" sibTransId="{841DDB25-4AA7-442D-AAEE-FC19F2D93C3B}"/>
    <dgm:cxn modelId="{A94F0A2F-0D62-40DB-89B5-953532405C66}" srcId="{029A8947-84C1-4882-A0CE-67F6208F2DE0}" destId="{FF1CD5AB-D1EB-488F-8872-520812C937C5}" srcOrd="2" destOrd="0" parTransId="{16955873-52C2-4F69-8321-9702F0CFC5C1}" sibTransId="{B857A2A3-4139-4D32-8081-AD7BC9F2BF56}"/>
    <dgm:cxn modelId="{47FBA02A-0A20-49EE-8642-0EF530A41343}" type="presOf" srcId="{ACB3A586-A0A9-4F1A-8E08-4018C3D10DF3}" destId="{8390704F-9914-401E-AE30-920C0E02AA2E}" srcOrd="0" destOrd="0" presId="urn:microsoft.com/office/officeart/2005/8/layout/vList2"/>
    <dgm:cxn modelId="{AA49DB74-D7FE-4E79-80F1-34EE0D601F54}" srcId="{029A8947-84C1-4882-A0CE-67F6208F2DE0}" destId="{446EA02F-4711-4EDD-A8BE-D48AA68BB8BF}" srcOrd="0" destOrd="0" parTransId="{83CABB0E-50D8-4E44-BF14-1607D79A8F06}" sibTransId="{BAC990E8-71DA-4E02-B829-011BAEB8AE14}"/>
    <dgm:cxn modelId="{98573B9C-1623-476D-A8DE-00702D02A235}" srcId="{446EA02F-4711-4EDD-A8BE-D48AA68BB8BF}" destId="{AF4CE6A9-1223-46E5-99DA-74AF1E40E5F5}" srcOrd="2" destOrd="0" parTransId="{4B3E3477-DFFA-4DDE-AA8F-1F1A99F6F451}" sibTransId="{63B14B25-1754-453D-91D2-F29E6DE51520}"/>
    <dgm:cxn modelId="{A55B7FD0-2AC9-4952-9EBE-0A7AEEF8A797}" type="presOf" srcId="{DE13BD2D-7249-4D81-9E99-758F4E9C9207}" destId="{51548854-2FFC-4DC9-B459-7F291D796A09}" srcOrd="0" destOrd="0" presId="urn:microsoft.com/office/officeart/2005/8/layout/vList2"/>
    <dgm:cxn modelId="{EA5EAC6F-AF0B-497B-877C-C26A0DDF7145}" type="presOf" srcId="{507B4689-D2C5-4D87-A5A9-0C8F576CA8CF}" destId="{5796347E-E024-471F-9D68-8FBB0A1EB692}" srcOrd="0" destOrd="0" presId="urn:microsoft.com/office/officeart/2005/8/layout/vList2"/>
    <dgm:cxn modelId="{06D83D9F-5CD8-47B9-BB7E-C991FD71167E}" srcId="{029A8947-84C1-4882-A0CE-67F6208F2DE0}" destId="{11373EC6-9C4C-42C4-8242-EFD84B5DA644}" srcOrd="1" destOrd="0" parTransId="{23DCDE46-498B-46D2-B116-DBDF44516165}" sibTransId="{F3766BBB-F8F2-422C-B9A3-12882090BE87}"/>
    <dgm:cxn modelId="{DA043872-CBFC-49E1-BCE2-75BA7C788283}" type="presOf" srcId="{11373EC6-9C4C-42C4-8242-EFD84B5DA644}" destId="{D6857C34-6AA9-45B1-BB4D-2C72CFF35455}" srcOrd="0" destOrd="0" presId="urn:microsoft.com/office/officeart/2005/8/layout/vList2"/>
    <dgm:cxn modelId="{B9005B6F-FF27-4AB2-81AD-955BA6AC92A5}" srcId="{11373EC6-9C4C-42C4-8242-EFD84B5DA644}" destId="{507B4689-D2C5-4D87-A5A9-0C8F576CA8CF}" srcOrd="0" destOrd="0" parTransId="{204EB5EA-A577-47A5-98C6-B9377AEDC6D7}" sibTransId="{31C7FB01-8C46-42C7-9689-84B991B8C271}"/>
    <dgm:cxn modelId="{814E5AFD-7A92-4EC3-9F1F-3257A9637A06}" type="presOf" srcId="{446EA02F-4711-4EDD-A8BE-D48AA68BB8BF}" destId="{997B37ED-EF03-468F-8705-AB6BB86239DF}" srcOrd="0" destOrd="0" presId="urn:microsoft.com/office/officeart/2005/8/layout/vList2"/>
    <dgm:cxn modelId="{6114BD72-F16E-4818-9A2E-B1C7BFCBA18D}" type="presParOf" srcId="{38AC4B24-4E1C-4793-BF1D-9F6A0C3E4ED7}" destId="{997B37ED-EF03-468F-8705-AB6BB86239DF}" srcOrd="0" destOrd="0" presId="urn:microsoft.com/office/officeart/2005/8/layout/vList2"/>
    <dgm:cxn modelId="{EC3FAE0B-317F-4084-9CCB-44FD42387272}" type="presParOf" srcId="{38AC4B24-4E1C-4793-BF1D-9F6A0C3E4ED7}" destId="{51548854-2FFC-4DC9-B459-7F291D796A09}" srcOrd="1" destOrd="0" presId="urn:microsoft.com/office/officeart/2005/8/layout/vList2"/>
    <dgm:cxn modelId="{6D81F7BA-99B9-42FC-87F9-1F3684BE2DE3}" type="presParOf" srcId="{38AC4B24-4E1C-4793-BF1D-9F6A0C3E4ED7}" destId="{D6857C34-6AA9-45B1-BB4D-2C72CFF35455}" srcOrd="2" destOrd="0" presId="urn:microsoft.com/office/officeart/2005/8/layout/vList2"/>
    <dgm:cxn modelId="{6D7ADA49-8890-47E8-8E0B-A3DE856168D2}" type="presParOf" srcId="{38AC4B24-4E1C-4793-BF1D-9F6A0C3E4ED7}" destId="{5796347E-E024-471F-9D68-8FBB0A1EB692}" srcOrd="3" destOrd="0" presId="urn:microsoft.com/office/officeart/2005/8/layout/vList2"/>
    <dgm:cxn modelId="{A65046DD-F5D9-4684-8B15-A06DB4CF0124}" type="presParOf" srcId="{38AC4B24-4E1C-4793-BF1D-9F6A0C3E4ED7}" destId="{7F521FED-4194-498A-9375-7BF679214608}" srcOrd="4" destOrd="0" presId="urn:microsoft.com/office/officeart/2005/8/layout/vList2"/>
    <dgm:cxn modelId="{142CEC13-D971-468F-BA3B-FD5069020A56}" type="presParOf" srcId="{38AC4B24-4E1C-4793-BF1D-9F6A0C3E4ED7}" destId="{8390704F-9914-401E-AE30-920C0E02AA2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800" b="0" dirty="0">
              <a:solidFill>
                <a:schemeClr val="bg2">
                  <a:lumMod val="25000"/>
                </a:schemeClr>
              </a:solidFill>
            </a:rPr>
            <a:t>CAPM </a:t>
          </a: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NeighborX="-732" custLinFactNeighborY="-1603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/>
          </a:solidFill>
        </a:ln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100" dirty="0">
              <a:solidFill>
                <a:schemeClr val="tx1"/>
              </a:solidFill>
            </a:rPr>
            <a:t>  </a:t>
          </a:r>
          <a:r>
            <a:rPr lang="en-US" sz="2800" b="1" dirty="0">
              <a:solidFill>
                <a:schemeClr val="tx1"/>
              </a:solidFill>
            </a:rPr>
            <a:t>MULTIFACTOR</a:t>
          </a:r>
          <a:endParaRPr lang="en-US" sz="2100" b="1" dirty="0">
            <a:solidFill>
              <a:schemeClr val="tx1"/>
            </a:solidFill>
          </a:endParaRP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Y="-70615" custLinFactNeighborX="0" custLinFactNeighborY="-100000">
        <dgm:presLayoutVars>
          <dgm:chMax val="0"/>
          <dgm:bulletEnabled val="1"/>
        </dgm:presLayoutVars>
      </dgm:prSet>
      <dgm:spPr>
        <a:prstGeom prst="round2Same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800" b="0" dirty="0">
              <a:solidFill>
                <a:schemeClr val="tx1"/>
              </a:solidFill>
            </a:rPr>
            <a:t>OPTIMIZATION</a:t>
          </a: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X="71688" custLinFactNeighborX="100000" custLinFactNeighborY="-23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800" dirty="0"/>
            <a:t> OPTIMIZATION</a:t>
          </a:r>
          <a:endParaRPr lang="en-US" sz="1800" dirty="0">
            <a:solidFill>
              <a:schemeClr val="bg2">
                <a:lumMod val="50000"/>
              </a:schemeClr>
            </a:solidFill>
          </a:endParaRP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NeighborX="91590" custLinFactNeighborY="-21436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B83B424E-7676-4356-8210-A3BB459A7E7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37B8C1A-38CE-48BB-ADAF-108C07A8C107}">
      <dgm:prSet phldrT="[Text]"/>
      <dgm:spPr/>
      <dgm:t>
        <a:bodyPr/>
        <a:lstStyle/>
        <a:p>
          <a:r>
            <a:rPr lang="en-US" dirty="0"/>
            <a:t>Input Matrix </a:t>
          </a:r>
        </a:p>
      </dgm:t>
    </dgm:pt>
    <dgm:pt modelId="{9680A99E-D720-4BEF-B12C-4AC3656464DF}" type="parTrans" cxnId="{CE961288-36D8-497D-A624-9685E76761C2}">
      <dgm:prSet/>
      <dgm:spPr/>
      <dgm:t>
        <a:bodyPr/>
        <a:lstStyle/>
        <a:p>
          <a:endParaRPr lang="en-US"/>
        </a:p>
      </dgm:t>
    </dgm:pt>
    <dgm:pt modelId="{DE3CAE09-DCB7-4E5D-B6EA-2F0E6690C38F}" type="sibTrans" cxnId="{CE961288-36D8-497D-A624-9685E76761C2}">
      <dgm:prSet/>
      <dgm:spPr/>
      <dgm:t>
        <a:bodyPr/>
        <a:lstStyle/>
        <a:p>
          <a:endParaRPr lang="en-US"/>
        </a:p>
      </dgm:t>
    </dgm:pt>
    <dgm:pt modelId="{30152EDA-4C74-434C-AAE0-5B7C52095928}">
      <dgm:prSet phldrT="[Text]"/>
      <dgm:spPr/>
      <dgm:t>
        <a:bodyPr/>
        <a:lstStyle/>
        <a:p>
          <a:r>
            <a:rPr lang="en-US" dirty="0"/>
            <a:t>Beta Function</a:t>
          </a:r>
        </a:p>
      </dgm:t>
    </dgm:pt>
    <dgm:pt modelId="{A62E3FB2-9F48-4083-A71B-9E2A365DC0B5}" type="parTrans" cxnId="{7D17EC5D-5FFE-4657-9086-47C78C5FEEF0}">
      <dgm:prSet/>
      <dgm:spPr/>
      <dgm:t>
        <a:bodyPr/>
        <a:lstStyle/>
        <a:p>
          <a:endParaRPr lang="en-US"/>
        </a:p>
      </dgm:t>
    </dgm:pt>
    <dgm:pt modelId="{60474580-91AF-4656-86F6-3BB32B141E13}" type="sibTrans" cxnId="{7D17EC5D-5FFE-4657-9086-47C78C5FEEF0}">
      <dgm:prSet/>
      <dgm:spPr/>
      <dgm:t>
        <a:bodyPr/>
        <a:lstStyle/>
        <a:p>
          <a:endParaRPr lang="en-US"/>
        </a:p>
      </dgm:t>
    </dgm:pt>
    <dgm:pt modelId="{AA7F34EC-C9CF-4DB0-B6F7-AE4F5CA4B2EE}">
      <dgm:prSet phldrT="[Text]"/>
      <dgm:spPr/>
      <dgm:t>
        <a:bodyPr/>
        <a:lstStyle/>
        <a:p>
          <a:r>
            <a:rPr lang="en-US" dirty="0"/>
            <a:t>Output Matrix</a:t>
          </a:r>
        </a:p>
      </dgm:t>
    </dgm:pt>
    <dgm:pt modelId="{17825B62-6785-42C1-A554-028510E0F00E}" type="parTrans" cxnId="{7ED798EF-7EEE-48EA-A713-8B74D7920F84}">
      <dgm:prSet/>
      <dgm:spPr/>
      <dgm:t>
        <a:bodyPr/>
        <a:lstStyle/>
        <a:p>
          <a:endParaRPr lang="en-US"/>
        </a:p>
      </dgm:t>
    </dgm:pt>
    <dgm:pt modelId="{6F1A657A-F1FD-4ED9-A0DD-D9551BBA3943}" type="sibTrans" cxnId="{7ED798EF-7EEE-48EA-A713-8B74D7920F84}">
      <dgm:prSet/>
      <dgm:spPr/>
      <dgm:t>
        <a:bodyPr/>
        <a:lstStyle/>
        <a:p>
          <a:endParaRPr lang="en-US"/>
        </a:p>
      </dgm:t>
    </dgm:pt>
    <dgm:pt modelId="{9AEC32AA-BB31-4115-987D-4D7B050AA249}" type="pres">
      <dgm:prSet presAssocID="{B83B424E-7676-4356-8210-A3BB459A7E7B}" presName="Name0" presStyleCnt="0">
        <dgm:presLayoutVars>
          <dgm:dir/>
          <dgm:resizeHandles val="exact"/>
        </dgm:presLayoutVars>
      </dgm:prSet>
      <dgm:spPr/>
    </dgm:pt>
    <dgm:pt modelId="{49068DF7-D1F7-4908-9ACE-0CD708183B2C}" type="pres">
      <dgm:prSet presAssocID="{E37B8C1A-38CE-48BB-ADAF-108C07A8C107}" presName="node" presStyleLbl="node1" presStyleIdx="0" presStyleCnt="3">
        <dgm:presLayoutVars>
          <dgm:bulletEnabled val="1"/>
        </dgm:presLayoutVars>
      </dgm:prSet>
      <dgm:spPr/>
    </dgm:pt>
    <dgm:pt modelId="{504949B4-D909-4227-9B5A-8DFEC7757283}" type="pres">
      <dgm:prSet presAssocID="{DE3CAE09-DCB7-4E5D-B6EA-2F0E6690C38F}" presName="sibTrans" presStyleLbl="sibTrans2D1" presStyleIdx="0" presStyleCnt="2"/>
      <dgm:spPr/>
    </dgm:pt>
    <dgm:pt modelId="{665E7C97-F324-4D1E-A6C0-AF325A83BB5F}" type="pres">
      <dgm:prSet presAssocID="{DE3CAE09-DCB7-4E5D-B6EA-2F0E6690C38F}" presName="connectorText" presStyleLbl="sibTrans2D1" presStyleIdx="0" presStyleCnt="2"/>
      <dgm:spPr/>
    </dgm:pt>
    <dgm:pt modelId="{BA685E5A-B544-405B-85EF-F18B25DD7279}" type="pres">
      <dgm:prSet presAssocID="{30152EDA-4C74-434C-AAE0-5B7C52095928}" presName="node" presStyleLbl="node1" presStyleIdx="1" presStyleCnt="3">
        <dgm:presLayoutVars>
          <dgm:bulletEnabled val="1"/>
        </dgm:presLayoutVars>
      </dgm:prSet>
      <dgm:spPr/>
    </dgm:pt>
    <dgm:pt modelId="{4C7B7E06-F433-47AC-AA6B-3C4E76482BCB}" type="pres">
      <dgm:prSet presAssocID="{60474580-91AF-4656-86F6-3BB32B141E13}" presName="sibTrans" presStyleLbl="sibTrans2D1" presStyleIdx="1" presStyleCnt="2"/>
      <dgm:spPr/>
    </dgm:pt>
    <dgm:pt modelId="{55534ADA-92A3-491B-A560-E6CE0B870C7B}" type="pres">
      <dgm:prSet presAssocID="{60474580-91AF-4656-86F6-3BB32B141E13}" presName="connectorText" presStyleLbl="sibTrans2D1" presStyleIdx="1" presStyleCnt="2"/>
      <dgm:spPr/>
    </dgm:pt>
    <dgm:pt modelId="{632A2251-F906-4C06-A852-73984BE29879}" type="pres">
      <dgm:prSet presAssocID="{AA7F34EC-C9CF-4DB0-B6F7-AE4F5CA4B2EE}" presName="node" presStyleLbl="node1" presStyleIdx="2" presStyleCnt="3">
        <dgm:presLayoutVars>
          <dgm:bulletEnabled val="1"/>
        </dgm:presLayoutVars>
      </dgm:prSet>
      <dgm:spPr/>
    </dgm:pt>
  </dgm:ptLst>
  <dgm:cxnLst>
    <dgm:cxn modelId="{134FD2CC-B6CC-409C-8B44-BDD605B339BB}" type="presOf" srcId="{60474580-91AF-4656-86F6-3BB32B141E13}" destId="{55534ADA-92A3-491B-A560-E6CE0B870C7B}" srcOrd="1" destOrd="0" presId="urn:microsoft.com/office/officeart/2005/8/layout/process1"/>
    <dgm:cxn modelId="{E6C3BBDC-0DDC-4999-BAD1-74AA5BF338EA}" type="presOf" srcId="{DE3CAE09-DCB7-4E5D-B6EA-2F0E6690C38F}" destId="{504949B4-D909-4227-9B5A-8DFEC7757283}" srcOrd="0" destOrd="0" presId="urn:microsoft.com/office/officeart/2005/8/layout/process1"/>
    <dgm:cxn modelId="{96AD1C27-17F8-409A-83AE-C1B97676F1C0}" type="presOf" srcId="{60474580-91AF-4656-86F6-3BB32B141E13}" destId="{4C7B7E06-F433-47AC-AA6B-3C4E76482BCB}" srcOrd="0" destOrd="0" presId="urn:microsoft.com/office/officeart/2005/8/layout/process1"/>
    <dgm:cxn modelId="{FE4A6876-F058-4435-883A-0EC7E6C18DD3}" type="presOf" srcId="{DE3CAE09-DCB7-4E5D-B6EA-2F0E6690C38F}" destId="{665E7C97-F324-4D1E-A6C0-AF325A83BB5F}" srcOrd="1" destOrd="0" presId="urn:microsoft.com/office/officeart/2005/8/layout/process1"/>
    <dgm:cxn modelId="{7ED798EF-7EEE-48EA-A713-8B74D7920F84}" srcId="{B83B424E-7676-4356-8210-A3BB459A7E7B}" destId="{AA7F34EC-C9CF-4DB0-B6F7-AE4F5CA4B2EE}" srcOrd="2" destOrd="0" parTransId="{17825B62-6785-42C1-A554-028510E0F00E}" sibTransId="{6F1A657A-F1FD-4ED9-A0DD-D9551BBA3943}"/>
    <dgm:cxn modelId="{7D17EC5D-5FFE-4657-9086-47C78C5FEEF0}" srcId="{B83B424E-7676-4356-8210-A3BB459A7E7B}" destId="{30152EDA-4C74-434C-AAE0-5B7C52095928}" srcOrd="1" destOrd="0" parTransId="{A62E3FB2-9F48-4083-A71B-9E2A365DC0B5}" sibTransId="{60474580-91AF-4656-86F6-3BB32B141E13}"/>
    <dgm:cxn modelId="{7698E0FE-BA32-4549-9D7D-B81A109705A1}" type="presOf" srcId="{E37B8C1A-38CE-48BB-ADAF-108C07A8C107}" destId="{49068DF7-D1F7-4908-9ACE-0CD708183B2C}" srcOrd="0" destOrd="0" presId="urn:microsoft.com/office/officeart/2005/8/layout/process1"/>
    <dgm:cxn modelId="{D89A760A-2B76-456A-B736-4A193F42C108}" type="presOf" srcId="{30152EDA-4C74-434C-AAE0-5B7C52095928}" destId="{BA685E5A-B544-405B-85EF-F18B25DD7279}" srcOrd="0" destOrd="0" presId="urn:microsoft.com/office/officeart/2005/8/layout/process1"/>
    <dgm:cxn modelId="{A07EDC53-23EE-4DD3-8D18-5FC664593B33}" type="presOf" srcId="{AA7F34EC-C9CF-4DB0-B6F7-AE4F5CA4B2EE}" destId="{632A2251-F906-4C06-A852-73984BE29879}" srcOrd="0" destOrd="0" presId="urn:microsoft.com/office/officeart/2005/8/layout/process1"/>
    <dgm:cxn modelId="{CE961288-36D8-497D-A624-9685E76761C2}" srcId="{B83B424E-7676-4356-8210-A3BB459A7E7B}" destId="{E37B8C1A-38CE-48BB-ADAF-108C07A8C107}" srcOrd="0" destOrd="0" parTransId="{9680A99E-D720-4BEF-B12C-4AC3656464DF}" sibTransId="{DE3CAE09-DCB7-4E5D-B6EA-2F0E6690C38F}"/>
    <dgm:cxn modelId="{6FCA4A58-37C2-45D3-AB9B-F4BEE6D1B4EA}" type="presOf" srcId="{B83B424E-7676-4356-8210-A3BB459A7E7B}" destId="{9AEC32AA-BB31-4115-987D-4D7B050AA249}" srcOrd="0" destOrd="0" presId="urn:microsoft.com/office/officeart/2005/8/layout/process1"/>
    <dgm:cxn modelId="{6BFB8502-5AC8-4469-9CA3-B6B36CAF57D6}" type="presParOf" srcId="{9AEC32AA-BB31-4115-987D-4D7B050AA249}" destId="{49068DF7-D1F7-4908-9ACE-0CD708183B2C}" srcOrd="0" destOrd="0" presId="urn:microsoft.com/office/officeart/2005/8/layout/process1"/>
    <dgm:cxn modelId="{32A8D836-D732-43CC-849E-7FAE84ED7551}" type="presParOf" srcId="{9AEC32AA-BB31-4115-987D-4D7B050AA249}" destId="{504949B4-D909-4227-9B5A-8DFEC7757283}" srcOrd="1" destOrd="0" presId="urn:microsoft.com/office/officeart/2005/8/layout/process1"/>
    <dgm:cxn modelId="{00A0391F-C3EF-4161-97FD-CD58F6A0A47B}" type="presParOf" srcId="{504949B4-D909-4227-9B5A-8DFEC7757283}" destId="{665E7C97-F324-4D1E-A6C0-AF325A83BB5F}" srcOrd="0" destOrd="0" presId="urn:microsoft.com/office/officeart/2005/8/layout/process1"/>
    <dgm:cxn modelId="{A5CAC874-B10A-4B87-8007-08A04D911359}" type="presParOf" srcId="{9AEC32AA-BB31-4115-987D-4D7B050AA249}" destId="{BA685E5A-B544-405B-85EF-F18B25DD7279}" srcOrd="2" destOrd="0" presId="urn:microsoft.com/office/officeart/2005/8/layout/process1"/>
    <dgm:cxn modelId="{D76D2600-CC1F-4085-A63E-ACF95CCF86D4}" type="presParOf" srcId="{9AEC32AA-BB31-4115-987D-4D7B050AA249}" destId="{4C7B7E06-F433-47AC-AA6B-3C4E76482BCB}" srcOrd="3" destOrd="0" presId="urn:microsoft.com/office/officeart/2005/8/layout/process1"/>
    <dgm:cxn modelId="{6B8FD9D1-9319-436D-8041-42706109C10B}" type="presParOf" srcId="{4C7B7E06-F433-47AC-AA6B-3C4E76482BCB}" destId="{55534ADA-92A3-491B-A560-E6CE0B870C7B}" srcOrd="0" destOrd="0" presId="urn:microsoft.com/office/officeart/2005/8/layout/process1"/>
    <dgm:cxn modelId="{00EB4C08-0895-4BB3-9BEF-892D06E6D56B}" type="presParOf" srcId="{9AEC32AA-BB31-4115-987D-4D7B050AA249}" destId="{632A2251-F906-4C06-A852-73984BE2987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800" b="0" dirty="0">
              <a:solidFill>
                <a:schemeClr val="bg2">
                  <a:lumMod val="25000"/>
                </a:schemeClr>
              </a:solidFill>
            </a:rPr>
            <a:t>CAPM </a:t>
          </a: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NeighborX="-732" custLinFactNeighborY="-1603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/>
          </a:solidFill>
        </a:ln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100" dirty="0">
              <a:solidFill>
                <a:schemeClr val="tx1"/>
              </a:solidFill>
            </a:rPr>
            <a:t>  </a:t>
          </a:r>
          <a:r>
            <a:rPr lang="en-US" sz="2800" b="1" dirty="0">
              <a:solidFill>
                <a:schemeClr val="tx1"/>
              </a:solidFill>
            </a:rPr>
            <a:t>MULTIFACTOR</a:t>
          </a:r>
          <a:endParaRPr lang="en-US" sz="2100" b="1" dirty="0">
            <a:solidFill>
              <a:schemeClr val="tx1"/>
            </a:solidFill>
          </a:endParaRP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Y="-70615" custLinFactNeighborX="0" custLinFactNeighborY="-100000">
        <dgm:presLayoutVars>
          <dgm:chMax val="0"/>
          <dgm:bulletEnabled val="1"/>
        </dgm:presLayoutVars>
      </dgm:prSet>
      <dgm:spPr>
        <a:prstGeom prst="round2Same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800" dirty="0"/>
            <a:t> OPTIMIZATION</a:t>
          </a:r>
          <a:endParaRPr lang="en-US" sz="1800" dirty="0">
            <a:solidFill>
              <a:schemeClr val="bg2">
                <a:lumMod val="50000"/>
              </a:schemeClr>
            </a:solidFill>
          </a:endParaRP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NeighborX="91590" custLinFactNeighborY="-21436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B83B424E-7676-4356-8210-A3BB459A7E7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37B8C1A-38CE-48BB-ADAF-108C07A8C107}">
      <dgm:prSet phldrT="[Text]"/>
      <dgm:spPr/>
      <dgm:t>
        <a:bodyPr/>
        <a:lstStyle/>
        <a:p>
          <a:r>
            <a:rPr lang="en-US" dirty="0"/>
            <a:t>Input Matrix </a:t>
          </a:r>
        </a:p>
      </dgm:t>
    </dgm:pt>
    <dgm:pt modelId="{9680A99E-D720-4BEF-B12C-4AC3656464DF}" type="parTrans" cxnId="{CE961288-36D8-497D-A624-9685E76761C2}">
      <dgm:prSet/>
      <dgm:spPr/>
      <dgm:t>
        <a:bodyPr/>
        <a:lstStyle/>
        <a:p>
          <a:endParaRPr lang="en-US"/>
        </a:p>
      </dgm:t>
    </dgm:pt>
    <dgm:pt modelId="{DE3CAE09-DCB7-4E5D-B6EA-2F0E6690C38F}" type="sibTrans" cxnId="{CE961288-36D8-497D-A624-9685E76761C2}">
      <dgm:prSet/>
      <dgm:spPr/>
      <dgm:t>
        <a:bodyPr/>
        <a:lstStyle/>
        <a:p>
          <a:endParaRPr lang="en-US"/>
        </a:p>
      </dgm:t>
    </dgm:pt>
    <dgm:pt modelId="{30152EDA-4C74-434C-AAE0-5B7C52095928}">
      <dgm:prSet phldrT="[Text]"/>
      <dgm:spPr/>
      <dgm:t>
        <a:bodyPr/>
        <a:lstStyle/>
        <a:p>
          <a:r>
            <a:rPr lang="en-US" dirty="0"/>
            <a:t>Beta Function</a:t>
          </a:r>
        </a:p>
      </dgm:t>
    </dgm:pt>
    <dgm:pt modelId="{A62E3FB2-9F48-4083-A71B-9E2A365DC0B5}" type="parTrans" cxnId="{7D17EC5D-5FFE-4657-9086-47C78C5FEEF0}">
      <dgm:prSet/>
      <dgm:spPr/>
      <dgm:t>
        <a:bodyPr/>
        <a:lstStyle/>
        <a:p>
          <a:endParaRPr lang="en-US"/>
        </a:p>
      </dgm:t>
    </dgm:pt>
    <dgm:pt modelId="{60474580-91AF-4656-86F6-3BB32B141E13}" type="sibTrans" cxnId="{7D17EC5D-5FFE-4657-9086-47C78C5FEEF0}">
      <dgm:prSet/>
      <dgm:spPr/>
      <dgm:t>
        <a:bodyPr/>
        <a:lstStyle/>
        <a:p>
          <a:endParaRPr lang="en-US"/>
        </a:p>
      </dgm:t>
    </dgm:pt>
    <dgm:pt modelId="{AA7F34EC-C9CF-4DB0-B6F7-AE4F5CA4B2EE}">
      <dgm:prSet phldrT="[Text]"/>
      <dgm:spPr/>
      <dgm:t>
        <a:bodyPr/>
        <a:lstStyle/>
        <a:p>
          <a:r>
            <a:rPr lang="en-US" dirty="0"/>
            <a:t>Output Matrix</a:t>
          </a:r>
        </a:p>
      </dgm:t>
    </dgm:pt>
    <dgm:pt modelId="{17825B62-6785-42C1-A554-028510E0F00E}" type="parTrans" cxnId="{7ED798EF-7EEE-48EA-A713-8B74D7920F84}">
      <dgm:prSet/>
      <dgm:spPr/>
      <dgm:t>
        <a:bodyPr/>
        <a:lstStyle/>
        <a:p>
          <a:endParaRPr lang="en-US"/>
        </a:p>
      </dgm:t>
    </dgm:pt>
    <dgm:pt modelId="{6F1A657A-F1FD-4ED9-A0DD-D9551BBA3943}" type="sibTrans" cxnId="{7ED798EF-7EEE-48EA-A713-8B74D7920F84}">
      <dgm:prSet/>
      <dgm:spPr/>
      <dgm:t>
        <a:bodyPr/>
        <a:lstStyle/>
        <a:p>
          <a:endParaRPr lang="en-US"/>
        </a:p>
      </dgm:t>
    </dgm:pt>
    <dgm:pt modelId="{9AEC32AA-BB31-4115-987D-4D7B050AA249}" type="pres">
      <dgm:prSet presAssocID="{B83B424E-7676-4356-8210-A3BB459A7E7B}" presName="Name0" presStyleCnt="0">
        <dgm:presLayoutVars>
          <dgm:dir/>
          <dgm:resizeHandles val="exact"/>
        </dgm:presLayoutVars>
      </dgm:prSet>
      <dgm:spPr/>
    </dgm:pt>
    <dgm:pt modelId="{49068DF7-D1F7-4908-9ACE-0CD708183B2C}" type="pres">
      <dgm:prSet presAssocID="{E37B8C1A-38CE-48BB-ADAF-108C07A8C107}" presName="node" presStyleLbl="node1" presStyleIdx="0" presStyleCnt="3" custScaleX="352882">
        <dgm:presLayoutVars>
          <dgm:bulletEnabled val="1"/>
        </dgm:presLayoutVars>
      </dgm:prSet>
      <dgm:spPr/>
    </dgm:pt>
    <dgm:pt modelId="{504949B4-D909-4227-9B5A-8DFEC7757283}" type="pres">
      <dgm:prSet presAssocID="{DE3CAE09-DCB7-4E5D-B6EA-2F0E6690C38F}" presName="sibTrans" presStyleLbl="sibTrans2D1" presStyleIdx="0" presStyleCnt="2"/>
      <dgm:spPr/>
    </dgm:pt>
    <dgm:pt modelId="{665E7C97-F324-4D1E-A6C0-AF325A83BB5F}" type="pres">
      <dgm:prSet presAssocID="{DE3CAE09-DCB7-4E5D-B6EA-2F0E6690C38F}" presName="connectorText" presStyleLbl="sibTrans2D1" presStyleIdx="0" presStyleCnt="2"/>
      <dgm:spPr/>
    </dgm:pt>
    <dgm:pt modelId="{BA685E5A-B544-405B-85EF-F18B25DD7279}" type="pres">
      <dgm:prSet presAssocID="{30152EDA-4C74-434C-AAE0-5B7C52095928}" presName="node" presStyleLbl="node1" presStyleIdx="1" presStyleCnt="3">
        <dgm:presLayoutVars>
          <dgm:bulletEnabled val="1"/>
        </dgm:presLayoutVars>
      </dgm:prSet>
      <dgm:spPr/>
    </dgm:pt>
    <dgm:pt modelId="{4C7B7E06-F433-47AC-AA6B-3C4E76482BCB}" type="pres">
      <dgm:prSet presAssocID="{60474580-91AF-4656-86F6-3BB32B141E13}" presName="sibTrans" presStyleLbl="sibTrans2D1" presStyleIdx="1" presStyleCnt="2"/>
      <dgm:spPr/>
    </dgm:pt>
    <dgm:pt modelId="{55534ADA-92A3-491B-A560-E6CE0B870C7B}" type="pres">
      <dgm:prSet presAssocID="{60474580-91AF-4656-86F6-3BB32B141E13}" presName="connectorText" presStyleLbl="sibTrans2D1" presStyleIdx="1" presStyleCnt="2"/>
      <dgm:spPr/>
    </dgm:pt>
    <dgm:pt modelId="{632A2251-F906-4C06-A852-73984BE29879}" type="pres">
      <dgm:prSet presAssocID="{AA7F34EC-C9CF-4DB0-B6F7-AE4F5CA4B2EE}" presName="node" presStyleLbl="node1" presStyleIdx="2" presStyleCnt="3">
        <dgm:presLayoutVars>
          <dgm:bulletEnabled val="1"/>
        </dgm:presLayoutVars>
      </dgm:prSet>
      <dgm:spPr/>
    </dgm:pt>
  </dgm:ptLst>
  <dgm:cxnLst>
    <dgm:cxn modelId="{134FD2CC-B6CC-409C-8B44-BDD605B339BB}" type="presOf" srcId="{60474580-91AF-4656-86F6-3BB32B141E13}" destId="{55534ADA-92A3-491B-A560-E6CE0B870C7B}" srcOrd="1" destOrd="0" presId="urn:microsoft.com/office/officeart/2005/8/layout/process1"/>
    <dgm:cxn modelId="{E6C3BBDC-0DDC-4999-BAD1-74AA5BF338EA}" type="presOf" srcId="{DE3CAE09-DCB7-4E5D-B6EA-2F0E6690C38F}" destId="{504949B4-D909-4227-9B5A-8DFEC7757283}" srcOrd="0" destOrd="0" presId="urn:microsoft.com/office/officeart/2005/8/layout/process1"/>
    <dgm:cxn modelId="{96AD1C27-17F8-409A-83AE-C1B97676F1C0}" type="presOf" srcId="{60474580-91AF-4656-86F6-3BB32B141E13}" destId="{4C7B7E06-F433-47AC-AA6B-3C4E76482BCB}" srcOrd="0" destOrd="0" presId="urn:microsoft.com/office/officeart/2005/8/layout/process1"/>
    <dgm:cxn modelId="{FE4A6876-F058-4435-883A-0EC7E6C18DD3}" type="presOf" srcId="{DE3CAE09-DCB7-4E5D-B6EA-2F0E6690C38F}" destId="{665E7C97-F324-4D1E-A6C0-AF325A83BB5F}" srcOrd="1" destOrd="0" presId="urn:microsoft.com/office/officeart/2005/8/layout/process1"/>
    <dgm:cxn modelId="{7ED798EF-7EEE-48EA-A713-8B74D7920F84}" srcId="{B83B424E-7676-4356-8210-A3BB459A7E7B}" destId="{AA7F34EC-C9CF-4DB0-B6F7-AE4F5CA4B2EE}" srcOrd="2" destOrd="0" parTransId="{17825B62-6785-42C1-A554-028510E0F00E}" sibTransId="{6F1A657A-F1FD-4ED9-A0DD-D9551BBA3943}"/>
    <dgm:cxn modelId="{7D17EC5D-5FFE-4657-9086-47C78C5FEEF0}" srcId="{B83B424E-7676-4356-8210-A3BB459A7E7B}" destId="{30152EDA-4C74-434C-AAE0-5B7C52095928}" srcOrd="1" destOrd="0" parTransId="{A62E3FB2-9F48-4083-A71B-9E2A365DC0B5}" sibTransId="{60474580-91AF-4656-86F6-3BB32B141E13}"/>
    <dgm:cxn modelId="{7698E0FE-BA32-4549-9D7D-B81A109705A1}" type="presOf" srcId="{E37B8C1A-38CE-48BB-ADAF-108C07A8C107}" destId="{49068DF7-D1F7-4908-9ACE-0CD708183B2C}" srcOrd="0" destOrd="0" presId="urn:microsoft.com/office/officeart/2005/8/layout/process1"/>
    <dgm:cxn modelId="{D89A760A-2B76-456A-B736-4A193F42C108}" type="presOf" srcId="{30152EDA-4C74-434C-AAE0-5B7C52095928}" destId="{BA685E5A-B544-405B-85EF-F18B25DD7279}" srcOrd="0" destOrd="0" presId="urn:microsoft.com/office/officeart/2005/8/layout/process1"/>
    <dgm:cxn modelId="{A07EDC53-23EE-4DD3-8D18-5FC664593B33}" type="presOf" srcId="{AA7F34EC-C9CF-4DB0-B6F7-AE4F5CA4B2EE}" destId="{632A2251-F906-4C06-A852-73984BE29879}" srcOrd="0" destOrd="0" presId="urn:microsoft.com/office/officeart/2005/8/layout/process1"/>
    <dgm:cxn modelId="{CE961288-36D8-497D-A624-9685E76761C2}" srcId="{B83B424E-7676-4356-8210-A3BB459A7E7B}" destId="{E37B8C1A-38CE-48BB-ADAF-108C07A8C107}" srcOrd="0" destOrd="0" parTransId="{9680A99E-D720-4BEF-B12C-4AC3656464DF}" sibTransId="{DE3CAE09-DCB7-4E5D-B6EA-2F0E6690C38F}"/>
    <dgm:cxn modelId="{6FCA4A58-37C2-45D3-AB9B-F4BEE6D1B4EA}" type="presOf" srcId="{B83B424E-7676-4356-8210-A3BB459A7E7B}" destId="{9AEC32AA-BB31-4115-987D-4D7B050AA249}" srcOrd="0" destOrd="0" presId="urn:microsoft.com/office/officeart/2005/8/layout/process1"/>
    <dgm:cxn modelId="{6BFB8502-5AC8-4469-9CA3-B6B36CAF57D6}" type="presParOf" srcId="{9AEC32AA-BB31-4115-987D-4D7B050AA249}" destId="{49068DF7-D1F7-4908-9ACE-0CD708183B2C}" srcOrd="0" destOrd="0" presId="urn:microsoft.com/office/officeart/2005/8/layout/process1"/>
    <dgm:cxn modelId="{32A8D836-D732-43CC-849E-7FAE84ED7551}" type="presParOf" srcId="{9AEC32AA-BB31-4115-987D-4D7B050AA249}" destId="{504949B4-D909-4227-9B5A-8DFEC7757283}" srcOrd="1" destOrd="0" presId="urn:microsoft.com/office/officeart/2005/8/layout/process1"/>
    <dgm:cxn modelId="{00A0391F-C3EF-4161-97FD-CD58F6A0A47B}" type="presParOf" srcId="{504949B4-D909-4227-9B5A-8DFEC7757283}" destId="{665E7C97-F324-4D1E-A6C0-AF325A83BB5F}" srcOrd="0" destOrd="0" presId="urn:microsoft.com/office/officeart/2005/8/layout/process1"/>
    <dgm:cxn modelId="{A5CAC874-B10A-4B87-8007-08A04D911359}" type="presParOf" srcId="{9AEC32AA-BB31-4115-987D-4D7B050AA249}" destId="{BA685E5A-B544-405B-85EF-F18B25DD7279}" srcOrd="2" destOrd="0" presId="urn:microsoft.com/office/officeart/2005/8/layout/process1"/>
    <dgm:cxn modelId="{D76D2600-CC1F-4085-A63E-ACF95CCF86D4}" type="presParOf" srcId="{9AEC32AA-BB31-4115-987D-4D7B050AA249}" destId="{4C7B7E06-F433-47AC-AA6B-3C4E76482BCB}" srcOrd="3" destOrd="0" presId="urn:microsoft.com/office/officeart/2005/8/layout/process1"/>
    <dgm:cxn modelId="{6B8FD9D1-9319-436D-8041-42706109C10B}" type="presParOf" srcId="{4C7B7E06-F433-47AC-AA6B-3C4E76482BCB}" destId="{55534ADA-92A3-491B-A560-E6CE0B870C7B}" srcOrd="0" destOrd="0" presId="urn:microsoft.com/office/officeart/2005/8/layout/process1"/>
    <dgm:cxn modelId="{00EB4C08-0895-4BB3-9BEF-892D06E6D56B}" type="presParOf" srcId="{9AEC32AA-BB31-4115-987D-4D7B050AA249}" destId="{632A2251-F906-4C06-A852-73984BE2987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800" b="0" dirty="0">
              <a:solidFill>
                <a:schemeClr val="bg2">
                  <a:lumMod val="25000"/>
                </a:schemeClr>
              </a:solidFill>
            </a:rPr>
            <a:t>CAPM </a:t>
          </a: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NeighborX="-732" custLinFactNeighborY="-1603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/>
          </a:solidFill>
        </a:ln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100" dirty="0">
              <a:solidFill>
                <a:schemeClr val="tx1"/>
              </a:solidFill>
            </a:rPr>
            <a:t>  </a:t>
          </a:r>
          <a:r>
            <a:rPr lang="en-US" sz="2800" b="1" dirty="0">
              <a:solidFill>
                <a:schemeClr val="tx1"/>
              </a:solidFill>
            </a:rPr>
            <a:t>MULTIFACTOR</a:t>
          </a:r>
          <a:endParaRPr lang="en-US" sz="2100" b="1" dirty="0">
            <a:solidFill>
              <a:schemeClr val="tx1"/>
            </a:solidFill>
          </a:endParaRP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Y="-70615" custLinFactNeighborX="0" custLinFactNeighborY="-100000">
        <dgm:presLayoutVars>
          <dgm:chMax val="0"/>
          <dgm:bulletEnabled val="1"/>
        </dgm:presLayoutVars>
      </dgm:prSet>
      <dgm:spPr>
        <a:prstGeom prst="round2Same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800" dirty="0"/>
            <a:t> OPTIMIZATION</a:t>
          </a:r>
          <a:endParaRPr lang="en-US" sz="1800" dirty="0">
            <a:solidFill>
              <a:schemeClr val="bg2">
                <a:lumMod val="50000"/>
              </a:schemeClr>
            </a:solidFill>
          </a:endParaRP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NeighborX="91590" custLinFactNeighborY="-21436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59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800" b="0" dirty="0">
              <a:solidFill>
                <a:schemeClr val="bg2">
                  <a:lumMod val="25000"/>
                </a:schemeClr>
              </a:solidFill>
            </a:rPr>
            <a:t>CAPM </a:t>
          </a: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NeighborX="-732" custLinFactNeighborY="-1603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/>
          </a:solidFill>
        </a:ln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pPr algn="ctr"/>
          <a:r>
            <a:rPr lang="en-US" sz="3200" b="1" dirty="0">
              <a:solidFill>
                <a:schemeClr val="tx1"/>
              </a:solidFill>
            </a:rPr>
            <a:t>CAPM</a:t>
          </a: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Y="-33288" custLinFactNeighborX="-38131" custLinFactNeighborY="-100000">
        <dgm:presLayoutVars>
          <dgm:chMax val="0"/>
          <dgm:bulletEnabled val="1"/>
        </dgm:presLayoutVars>
      </dgm:prSet>
      <dgm:spPr>
        <a:prstGeom prst="round2Same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0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/>
          </a:solidFill>
        </a:ln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100" dirty="0">
              <a:solidFill>
                <a:schemeClr val="tx1"/>
              </a:solidFill>
            </a:rPr>
            <a:t>  </a:t>
          </a:r>
          <a:r>
            <a:rPr lang="en-US" sz="2800" b="1" dirty="0">
              <a:solidFill>
                <a:schemeClr val="tx1"/>
              </a:solidFill>
            </a:rPr>
            <a:t>MULTIFACTOR</a:t>
          </a:r>
          <a:endParaRPr lang="en-US" sz="2100" b="1" dirty="0">
            <a:solidFill>
              <a:schemeClr val="tx1"/>
            </a:solidFill>
          </a:endParaRP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Y="-70615" custLinFactNeighborX="0" custLinFactNeighborY="-100000">
        <dgm:presLayoutVars>
          <dgm:chMax val="0"/>
          <dgm:bulletEnabled val="1"/>
        </dgm:presLayoutVars>
      </dgm:prSet>
      <dgm:spPr>
        <a:prstGeom prst="round2Same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1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800" dirty="0"/>
            <a:t> OPTIMIZATION</a:t>
          </a:r>
          <a:endParaRPr lang="en-US" sz="1800" dirty="0">
            <a:solidFill>
              <a:schemeClr val="bg2">
                <a:lumMod val="50000"/>
              </a:schemeClr>
            </a:solidFill>
          </a:endParaRP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NeighborX="91590" custLinFactNeighborY="-21436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2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800" b="0" dirty="0">
              <a:solidFill>
                <a:schemeClr val="bg2">
                  <a:lumMod val="25000"/>
                </a:schemeClr>
              </a:solidFill>
            </a:rPr>
            <a:t>CAPM </a:t>
          </a: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NeighborX="-732" custLinFactNeighborY="-1603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3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/>
          </a:solidFill>
        </a:ln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100" dirty="0">
              <a:solidFill>
                <a:schemeClr val="tx1"/>
              </a:solidFill>
            </a:rPr>
            <a:t>  </a:t>
          </a:r>
          <a:r>
            <a:rPr lang="en-US" sz="2800" b="1" dirty="0">
              <a:solidFill>
                <a:schemeClr val="tx1"/>
              </a:solidFill>
            </a:rPr>
            <a:t>MULTIFACTOR</a:t>
          </a:r>
          <a:endParaRPr lang="en-US" sz="2100" b="1" dirty="0">
            <a:solidFill>
              <a:schemeClr val="tx1"/>
            </a:solidFill>
          </a:endParaRP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Y="-70615" custLinFactNeighborX="0" custLinFactNeighborY="-100000">
        <dgm:presLayoutVars>
          <dgm:chMax val="0"/>
          <dgm:bulletEnabled val="1"/>
        </dgm:presLayoutVars>
      </dgm:prSet>
      <dgm:spPr>
        <a:prstGeom prst="round2Same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4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800" dirty="0"/>
            <a:t> OPTIMIZATION</a:t>
          </a:r>
          <a:endParaRPr lang="en-US" sz="1800" dirty="0">
            <a:solidFill>
              <a:schemeClr val="bg2">
                <a:lumMod val="50000"/>
              </a:schemeClr>
            </a:solidFill>
          </a:endParaRP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NeighborX="91590" custLinFactNeighborY="-21436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5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800" b="0" dirty="0">
              <a:solidFill>
                <a:schemeClr val="tx1"/>
              </a:solidFill>
            </a:rPr>
            <a:t>CAPM </a:t>
          </a: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NeighborX="-15201" custLinFactNeighborY="2180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6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/>
          </a:solidFill>
        </a:ln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pPr algn="ctr"/>
          <a:r>
            <a:rPr lang="en-US" sz="2100" b="1" dirty="0">
              <a:solidFill>
                <a:schemeClr val="tx1"/>
              </a:solidFill>
            </a:rPr>
            <a:t>PORTFOLIO</a:t>
          </a:r>
        </a:p>
        <a:p>
          <a:pPr algn="ctr"/>
          <a:r>
            <a:rPr lang="en-US" sz="2100" b="1" dirty="0">
              <a:solidFill>
                <a:schemeClr val="tx1"/>
              </a:solidFill>
            </a:rPr>
            <a:t>OPTIMIZATION</a:t>
          </a: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NeighborX="6398" custLinFactNeighborY="415">
        <dgm:presLayoutVars>
          <dgm:chMax val="0"/>
          <dgm:bulletEnabled val="1"/>
        </dgm:presLayoutVars>
      </dgm:prSet>
      <dgm:spPr>
        <a:prstGeom prst="round2Same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67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2400" dirty="0"/>
            <a:t> </a:t>
          </a:r>
          <a:r>
            <a:rPr lang="en-US" sz="1800" dirty="0">
              <a:solidFill>
                <a:schemeClr val="bg2">
                  <a:lumMod val="25000"/>
                </a:schemeClr>
              </a:solidFill>
            </a:rPr>
            <a:t>MULTIFACTOR</a:t>
          </a:r>
          <a:r>
            <a:rPr lang="en-US" sz="2400" dirty="0">
              <a:solidFill>
                <a:schemeClr val="bg2">
                  <a:lumMod val="50000"/>
                </a:schemeClr>
              </a:solidFill>
            </a:rPr>
            <a:t> </a:t>
          </a: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NeighborX="91590" custLinFactNeighborY="-21436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2400" dirty="0"/>
            <a:t> </a:t>
          </a:r>
          <a:r>
            <a:rPr lang="en-US" sz="1800" dirty="0">
              <a:solidFill>
                <a:schemeClr val="bg2">
                  <a:lumMod val="25000"/>
                </a:schemeClr>
              </a:solidFill>
            </a:rPr>
            <a:t>MULTIFACTOR</a:t>
          </a:r>
          <a:r>
            <a:rPr lang="en-US" sz="2400" dirty="0">
              <a:solidFill>
                <a:schemeClr val="bg2">
                  <a:lumMod val="50000"/>
                </a:schemeClr>
              </a:solidFill>
            </a:rPr>
            <a:t> </a:t>
          </a: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NeighborX="91590" custLinFactNeighborY="-21436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800" b="0" dirty="0">
              <a:solidFill>
                <a:schemeClr val="tx1"/>
              </a:solidFill>
            </a:rPr>
            <a:t>OPTIMIZATION</a:t>
          </a: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X="71688" custLinFactNeighborX="100000" custLinFactNeighborY="-23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D04C906-869E-462B-BA0A-E668D97B8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E30F7-A120-4860-8E24-4FE1F7852C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/>
          </a:solidFill>
        </a:ln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pPr algn="ctr"/>
          <a:r>
            <a:rPr lang="en-US" sz="3200" b="1" dirty="0">
              <a:solidFill>
                <a:schemeClr val="tx1"/>
              </a:solidFill>
            </a:rPr>
            <a:t>CAPM</a:t>
          </a:r>
        </a:p>
      </dgm:t>
    </dgm:pt>
    <dgm:pt modelId="{CB62E588-938D-413B-B248-3E223F12C358}" type="parTrans" cxnId="{327EDD82-3687-4869-92B5-AC29DAD2B941}">
      <dgm:prSet/>
      <dgm:spPr/>
      <dgm:t>
        <a:bodyPr/>
        <a:lstStyle/>
        <a:p>
          <a:endParaRPr lang="en-US"/>
        </a:p>
      </dgm:t>
    </dgm:pt>
    <dgm:pt modelId="{F6A855E7-9D74-44A7-90EA-FFA426654419}" type="sibTrans" cxnId="{327EDD82-3687-4869-92B5-AC29DAD2B941}">
      <dgm:prSet/>
      <dgm:spPr/>
      <dgm:t>
        <a:bodyPr/>
        <a:lstStyle/>
        <a:p>
          <a:endParaRPr lang="en-US"/>
        </a:p>
      </dgm:t>
    </dgm:pt>
    <dgm:pt modelId="{309827A8-C3DF-42BF-916B-038188076FCD}" type="pres">
      <dgm:prSet presAssocID="{AD04C906-869E-462B-BA0A-E668D97B89D6}" presName="linear" presStyleCnt="0">
        <dgm:presLayoutVars>
          <dgm:animLvl val="lvl"/>
          <dgm:resizeHandles val="exact"/>
        </dgm:presLayoutVars>
      </dgm:prSet>
      <dgm:spPr/>
    </dgm:pt>
    <dgm:pt modelId="{0146BFC1-B46A-4FAF-B9C8-8A9EF68CF7BC}" type="pres">
      <dgm:prSet presAssocID="{F1DE30F7-A120-4860-8E24-4FE1F7852C79}" presName="parentText" presStyleLbl="node1" presStyleIdx="0" presStyleCnt="1" custLinFactY="-33288" custLinFactNeighborX="-38131" custLinFactNeighborY="-100000">
        <dgm:presLayoutVars>
          <dgm:chMax val="0"/>
          <dgm:bulletEnabled val="1"/>
        </dgm:presLayoutVars>
      </dgm:prSet>
      <dgm:spPr>
        <a:prstGeom prst="round2SameRect">
          <a:avLst/>
        </a:prstGeom>
      </dgm:spPr>
    </dgm:pt>
  </dgm:ptLst>
  <dgm:cxnLst>
    <dgm:cxn modelId="{327EDD82-3687-4869-92B5-AC29DAD2B941}" srcId="{AD04C906-869E-462B-BA0A-E668D97B89D6}" destId="{F1DE30F7-A120-4860-8E24-4FE1F7852C79}" srcOrd="0" destOrd="0" parTransId="{CB62E588-938D-413B-B248-3E223F12C358}" sibTransId="{F6A855E7-9D74-44A7-90EA-FFA426654419}"/>
    <dgm:cxn modelId="{0C647998-B00C-4635-9E28-0E6C174652D8}" type="presOf" srcId="{AD04C906-869E-462B-BA0A-E668D97B89D6}" destId="{309827A8-C3DF-42BF-916B-038188076FCD}" srcOrd="0" destOrd="0" presId="urn:microsoft.com/office/officeart/2005/8/layout/vList2"/>
    <dgm:cxn modelId="{89F947B1-B39B-4D97-9480-AD65491FC4BF}" type="presOf" srcId="{F1DE30F7-A120-4860-8E24-4FE1F7852C79}" destId="{0146BFC1-B46A-4FAF-B9C8-8A9EF68CF7BC}" srcOrd="0" destOrd="0" presId="urn:microsoft.com/office/officeart/2005/8/layout/vList2"/>
    <dgm:cxn modelId="{B9BCA08C-F93E-4EAC-B598-74171461A05D}" type="presParOf" srcId="{309827A8-C3DF-42BF-916B-038188076FCD}" destId="{0146BFC1-B46A-4FAF-B9C8-8A9EF68CF7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6D885-86DA-4B2C-A36A-50BBAB145967}">
      <dsp:nvSpPr>
        <dsp:cNvPr id="0" name=""/>
        <dsp:cNvSpPr/>
      </dsp:nvSpPr>
      <dsp:spPr>
        <a:xfrm>
          <a:off x="929014" y="215441"/>
          <a:ext cx="3394981" cy="1179032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6E58E-3603-4694-8110-E39EAC092A9E}">
      <dsp:nvSpPr>
        <dsp:cNvPr id="0" name=""/>
        <dsp:cNvSpPr/>
      </dsp:nvSpPr>
      <dsp:spPr>
        <a:xfrm>
          <a:off x="2302797" y="3102491"/>
          <a:ext cx="657942" cy="421082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69393A-CEA8-42D6-8E0A-534C5981FF62}">
      <dsp:nvSpPr>
        <dsp:cNvPr id="0" name=""/>
        <dsp:cNvSpPr/>
      </dsp:nvSpPr>
      <dsp:spPr>
        <a:xfrm>
          <a:off x="1187085" y="3432599"/>
          <a:ext cx="3158122" cy="789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Portfolio Performance</a:t>
          </a:r>
        </a:p>
      </dsp:txBody>
      <dsp:txXfrm>
        <a:off x="1187085" y="3432599"/>
        <a:ext cx="3158122" cy="789530"/>
      </dsp:txXfrm>
    </dsp:sp>
    <dsp:sp modelId="{AD07BFD9-1307-4878-B066-DA09B975221A}">
      <dsp:nvSpPr>
        <dsp:cNvPr id="0" name=""/>
        <dsp:cNvSpPr/>
      </dsp:nvSpPr>
      <dsp:spPr>
        <a:xfrm>
          <a:off x="2163313" y="1485533"/>
          <a:ext cx="1184295" cy="11842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Macroeconomic factors</a:t>
          </a:r>
          <a:endParaRPr lang="en-US" sz="1200" b="1" kern="1200" dirty="0"/>
        </a:p>
      </dsp:txBody>
      <dsp:txXfrm>
        <a:off x="2336749" y="1658969"/>
        <a:ext cx="837423" cy="837423"/>
      </dsp:txXfrm>
    </dsp:sp>
    <dsp:sp modelId="{595CA227-F8E4-47F5-BF4F-C8D90C41AC46}">
      <dsp:nvSpPr>
        <dsp:cNvPr id="0" name=""/>
        <dsp:cNvSpPr/>
      </dsp:nvSpPr>
      <dsp:spPr>
        <a:xfrm>
          <a:off x="1345373" y="624334"/>
          <a:ext cx="1184295" cy="11842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Debt Market</a:t>
          </a:r>
          <a:endParaRPr lang="en-US" sz="1200" b="1" kern="1200" dirty="0"/>
        </a:p>
      </dsp:txBody>
      <dsp:txXfrm>
        <a:off x="1518809" y="797770"/>
        <a:ext cx="837423" cy="837423"/>
      </dsp:txXfrm>
    </dsp:sp>
    <dsp:sp modelId="{9A13DC29-DEA8-4D5B-9079-A0D01C9FB1E9}">
      <dsp:nvSpPr>
        <dsp:cNvPr id="0" name=""/>
        <dsp:cNvSpPr/>
      </dsp:nvSpPr>
      <dsp:spPr>
        <a:xfrm>
          <a:off x="2499170" y="254605"/>
          <a:ext cx="1238951" cy="12965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Market Performance</a:t>
          </a:r>
        </a:p>
      </dsp:txBody>
      <dsp:txXfrm>
        <a:off x="2680610" y="444474"/>
        <a:ext cx="876071" cy="916769"/>
      </dsp:txXfrm>
    </dsp:sp>
    <dsp:sp modelId="{DF0BE761-BFCA-43BE-B24A-67FA17C1350E}">
      <dsp:nvSpPr>
        <dsp:cNvPr id="0" name=""/>
        <dsp:cNvSpPr/>
      </dsp:nvSpPr>
      <dsp:spPr>
        <a:xfrm>
          <a:off x="789530" y="70694"/>
          <a:ext cx="3684475" cy="294758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0"/>
          <a:ext cx="2009907" cy="50182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</a:t>
          </a:r>
          <a:r>
            <a:rPr lang="en-US" sz="1800" kern="1200" dirty="0">
              <a:solidFill>
                <a:schemeClr val="bg2">
                  <a:lumMod val="25000"/>
                </a:schemeClr>
              </a:solidFill>
            </a:rPr>
            <a:t>MULTIFACTOR</a:t>
          </a:r>
          <a:r>
            <a:rPr lang="en-US" sz="2400" kern="1200" dirty="0">
              <a:solidFill>
                <a:schemeClr val="bg2">
                  <a:lumMod val="50000"/>
                </a:schemeClr>
              </a:solidFill>
            </a:rPr>
            <a:t> </a:t>
          </a:r>
        </a:p>
      </dsp:txBody>
      <dsp:txXfrm>
        <a:off x="0" y="0"/>
        <a:ext cx="2009907" cy="5018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72C1D-645D-4538-AA00-C89B3631F42D}">
      <dsp:nvSpPr>
        <dsp:cNvPr id="0" name=""/>
        <dsp:cNvSpPr/>
      </dsp:nvSpPr>
      <dsp:spPr>
        <a:xfrm>
          <a:off x="0" y="0"/>
          <a:ext cx="5586391" cy="594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000" b="1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m:t>𝑷𝒓𝒐𝒋𝒆𝒄𝒕𝒊𝒐𝒏</m:t>
                </m:r>
                <m:r>
                  <a:rPr lang="en-US" sz="2000" b="1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m:t> </m:t>
                </m:r>
                <m:r>
                  <a:rPr lang="en-US" sz="2000" b="0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m:t>: </m:t>
                </m:r>
                <m:d>
                  <m:dPr>
                    <m:begChr m:val="["/>
                    <m:endChr m:val="]"/>
                    <m:ctrlPr>
                      <a:rPr lang="es-ES_tradnl" sz="2000" b="1" i="1" kern="12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dPr>
                  <m:e>
                    <m:r>
                      <a:rPr lang="en-US" sz="2000" b="1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𝑷𝑹𝑷</m:t>
                    </m:r>
                  </m:e>
                </m:d>
                <m:r>
                  <a:rPr lang="en-US" sz="2000" i="1" kern="120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m:t>→</m:t>
                </m:r>
                <m:r>
                  <a:rPr lang="en-US" sz="2000" b="1" i="1" kern="120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m:t>[</m:t>
                </m:r>
                <m:r>
                  <a:rPr lang="en-US" sz="2000" b="0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m:t>𝑀𝑅𝑃</m:t>
                </m:r>
                <m:r>
                  <a:rPr lang="en-US" sz="2000" i="1" kern="120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m:t>]</m:t>
                </m:r>
              </m:oMath>
            </m:oMathPara>
          </a14:m>
          <a:endParaRPr lang="en-US" sz="2000" kern="1200" dirty="0">
            <a:solidFill>
              <a:schemeClr val="bg1"/>
            </a:solidFill>
            <a:latin typeface="+mn-lt"/>
            <a:ea typeface="Cambria Math" panose="02040503050406030204" pitchFamily="18" charset="0"/>
          </a:endParaRPr>
        </a:p>
      </dsp:txBody>
      <dsp:txXfrm>
        <a:off x="17410" y="17410"/>
        <a:ext cx="5551571" cy="559593"/>
      </dsp:txXfrm>
    </dsp:sp>
    <dsp:sp modelId="{BD3D7D77-5826-408B-916C-D7655B5FCD71}">
      <dsp:nvSpPr>
        <dsp:cNvPr id="0" name=""/>
        <dsp:cNvSpPr/>
      </dsp:nvSpPr>
      <dsp:spPr>
        <a:xfrm rot="5366515">
          <a:off x="2684303" y="611673"/>
          <a:ext cx="226515" cy="2674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2716984" y="632160"/>
        <a:ext cx="160491" cy="158561"/>
      </dsp:txXfrm>
    </dsp:sp>
    <dsp:sp modelId="{0B356B45-710B-49C7-AF07-248FBE9FAA62}">
      <dsp:nvSpPr>
        <dsp:cNvPr id="0" name=""/>
        <dsp:cNvSpPr/>
      </dsp:nvSpPr>
      <dsp:spPr>
        <a:xfrm>
          <a:off x="0" y="896419"/>
          <a:ext cx="5603855" cy="594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p>
                  <m:sSupPr>
                    <m:ctrlPr>
                      <a:rPr lang="es-ES_tradnl" sz="200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pPr>
                  <m:e>
                    <m:r>
                      <a:rPr lang="en-US" sz="2000" b="1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0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𝑀𝑅𝑃</m:t>
                    </m:r>
                    <m:r>
                      <a:rPr lang="en-US" sz="20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e>
                  <m:sup>
                    <m:r>
                      <a:rPr lang="en-US" sz="20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sup>
                </m:sSup>
                <m:r>
                  <a:rPr lang="en-US" sz="2000" b="0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m:t> ∗ </m:t>
                </m:r>
                <m:d>
                  <m:dPr>
                    <m:ctrlPr>
                      <a:rPr lang="en-US" sz="20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dPr>
                  <m:e>
                    <m:d>
                      <m:dPr>
                        <m:begChr m:val="["/>
                        <m:endChr m:val="]"/>
                        <m:ctrlPr>
                          <a:rPr lang="es-ES_tradnl" sz="2000" b="1" i="1" kern="1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12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𝑷𝑹𝑷</m:t>
                        </m:r>
                      </m:e>
                    </m:d>
                    <m:r>
                      <a:rPr lang="en-US" sz="20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s-ES_tradnl" sz="2000" b="1" i="1" kern="1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12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𝑴𝑹𝑷</m:t>
                        </m:r>
                      </m:e>
                    </m:d>
                    <m:r>
                      <a:rPr lang="en-US" sz="2000" b="1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000" b="1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</m:e>
                </m:d>
                <m:r>
                  <a:rPr lang="en-US" sz="2000" b="0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m:t>=0</m:t>
                </m:r>
              </m:oMath>
            </m:oMathPara>
          </a14:m>
          <a:endParaRPr lang="en-US" sz="2000" kern="1200" dirty="0">
            <a:solidFill>
              <a:schemeClr val="bg1"/>
            </a:solidFill>
            <a:latin typeface="+mn-lt"/>
            <a:ea typeface="Cambria Math" panose="02040503050406030204" pitchFamily="18" charset="0"/>
          </a:endParaRPr>
        </a:p>
      </dsp:txBody>
      <dsp:txXfrm>
        <a:off x="17410" y="913829"/>
        <a:ext cx="5569035" cy="559593"/>
      </dsp:txXfrm>
    </dsp:sp>
    <dsp:sp modelId="{E67BB248-8993-463F-B8C3-12CA90A5B68C}">
      <dsp:nvSpPr>
        <dsp:cNvPr id="0" name=""/>
        <dsp:cNvSpPr/>
      </dsp:nvSpPr>
      <dsp:spPr>
        <a:xfrm rot="5400000">
          <a:off x="2668368" y="1535168"/>
          <a:ext cx="267118" cy="2674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2721682" y="1535352"/>
        <a:ext cx="160491" cy="186983"/>
      </dsp:txXfrm>
    </dsp:sp>
    <dsp:sp modelId="{52F22298-30D1-4697-B669-5C43A304D4C4}">
      <dsp:nvSpPr>
        <dsp:cNvPr id="0" name=""/>
        <dsp:cNvSpPr/>
      </dsp:nvSpPr>
      <dsp:spPr>
        <a:xfrm>
          <a:off x="0" y="1846990"/>
          <a:ext cx="5603855" cy="6380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p>
                  <m:sSupPr>
                    <m:ctrlPr>
                      <a:rPr lang="en-US" sz="2000" b="1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pPr>
                  <m:e>
                    <m:d>
                      <m:dPr>
                        <m:begChr m:val="["/>
                        <m:endChr m:val="]"/>
                        <m:ctrlPr>
                          <a:rPr lang="en-US" sz="2000" b="1" i="1" kern="12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12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𝑴𝑹𝑷</m:t>
                        </m:r>
                      </m:e>
                    </m:d>
                  </m:e>
                  <m:sup>
                    <m:r>
                      <a:rPr lang="en-US" sz="2000" b="1" i="0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sup>
                </m:sSup>
                <m:d>
                  <m:dPr>
                    <m:begChr m:val="["/>
                    <m:endChr m:val="]"/>
                    <m:ctrlPr>
                      <a:rPr lang="en-US" sz="2000" b="1" i="1" kern="12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dPr>
                  <m:e>
                    <m:r>
                      <a:rPr lang="en-US" sz="2000" b="1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𝑴𝑹𝑷</m:t>
                    </m:r>
                  </m:e>
                </m:d>
                <m:d>
                  <m:dPr>
                    <m:begChr m:val="["/>
                    <m:endChr m:val="]"/>
                    <m:ctrlPr>
                      <a:rPr lang="en-US" sz="20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dPr>
                  <m:e>
                    <m:r>
                      <m:rPr>
                        <m:sty m:val="p"/>
                      </m:rPr>
                      <a:rPr lang="el-GR" sz="2000" b="1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</m:e>
                </m:d>
                <m:r>
                  <a:rPr lang="es-ES_tradnl" sz="2000" i="0" kern="120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m:t>=</m:t>
                </m:r>
                <m:d>
                  <m:dPr>
                    <m:begChr m:val="["/>
                    <m:endChr m:val="]"/>
                    <m:ctrlPr>
                      <a:rPr lang="en-US" sz="2000" b="1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dPr>
                  <m:e>
                    <m:r>
                      <a:rPr lang="en-US" sz="2000" b="1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𝑴𝑹𝑷</m:t>
                    </m:r>
                  </m:e>
                </m:d>
                <m:r>
                  <a:rPr lang="en-US" sz="2000" b="1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m:t>′</m:t>
                </m:r>
                <m:d>
                  <m:dPr>
                    <m:begChr m:val="["/>
                    <m:endChr m:val="]"/>
                    <m:ctrlPr>
                      <a:rPr lang="es-ES_tradnl" sz="2000" b="1" i="1" kern="12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dPr>
                  <m:e>
                    <m:r>
                      <a:rPr lang="en-US" sz="2000" b="1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𝑷𝑹𝑷</m:t>
                    </m:r>
                  </m:e>
                </m:d>
                <m:r>
                  <a:rPr lang="en-US" sz="2000" kern="120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m:t> </m:t>
                </m:r>
              </m:oMath>
            </m:oMathPara>
          </a14:m>
          <a:endParaRPr lang="en-US" sz="2000" kern="1200" dirty="0">
            <a:solidFill>
              <a:schemeClr val="bg1"/>
            </a:solidFill>
            <a:latin typeface="+mn-lt"/>
            <a:ea typeface="Cambria Math" panose="02040503050406030204" pitchFamily="18" charset="0"/>
          </a:endParaRPr>
        </a:p>
      </dsp:txBody>
      <dsp:txXfrm>
        <a:off x="18688" y="1865678"/>
        <a:ext cx="5566479" cy="600673"/>
      </dsp:txXfrm>
    </dsp:sp>
    <dsp:sp modelId="{11FD08F6-B759-4E0A-B12C-F6ED71AE1951}">
      <dsp:nvSpPr>
        <dsp:cNvPr id="0" name=""/>
        <dsp:cNvSpPr/>
      </dsp:nvSpPr>
      <dsp:spPr>
        <a:xfrm rot="5400000">
          <a:off x="2728008" y="2449854"/>
          <a:ext cx="147837" cy="2674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2721682" y="2509678"/>
        <a:ext cx="160491" cy="103486"/>
      </dsp:txXfrm>
    </dsp:sp>
    <dsp:sp modelId="{305D22F3-80E9-40FA-B3EF-AD284824C6D8}">
      <dsp:nvSpPr>
        <dsp:cNvPr id="0" name=""/>
        <dsp:cNvSpPr/>
      </dsp:nvSpPr>
      <dsp:spPr>
        <a:xfrm>
          <a:off x="8731" y="2682155"/>
          <a:ext cx="5586391" cy="1146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000" b="1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m:t>𝜷</m:t>
                </m:r>
                <m:r>
                  <a:rPr lang="en-US" sz="2000" b="1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m:t>= </m:t>
                </m:r>
                <m:f>
                  <m:fPr>
                    <m:ctrlPr>
                      <a:rPr lang="es-ES_tradnl" sz="2000" b="1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fPr>
                  <m:num>
                    <m:sSup>
                      <m:sSupPr>
                        <m:ctrlPr>
                          <a:rPr lang="es-ES_tradnl" sz="2000" b="1" i="1" kern="1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 kern="12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kern="12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𝑴𝑹𝑷</m:t>
                            </m:r>
                          </m:e>
                        </m:d>
                      </m:e>
                      <m:sup>
                        <m:r>
                          <a:rPr lang="en-US" sz="2000" b="1" i="1" kern="1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sz="2000" b="1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(</m:t>
                    </m:r>
                    <m:r>
                      <a:rPr lang="en-US" sz="2000" b="1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𝑷𝑹𝑷</m:t>
                    </m:r>
                    <m:r>
                      <a:rPr lang="en-US" sz="2000" b="1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num>
                  <m:den>
                    <m:sSup>
                      <m:sSupPr>
                        <m:ctrlPr>
                          <a:rPr lang="es-ES_tradnl" sz="2000" b="1" i="1" kern="1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 kern="12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kern="12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𝑴𝑹𝑷</m:t>
                            </m:r>
                          </m:e>
                        </m:d>
                      </m:e>
                      <m:sup>
                        <m:r>
                          <a:rPr lang="en-US" sz="2000" b="1" i="1" kern="1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sz="2000" b="1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∗(</m:t>
                    </m:r>
                    <m:r>
                      <a:rPr lang="en-US" sz="2000" b="1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𝑴𝑹𝑷</m:t>
                    </m:r>
                    <m:r>
                      <a:rPr lang="en-US" sz="2000" b="1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den>
                </m:f>
              </m:oMath>
            </m:oMathPara>
          </a14:m>
          <a:endParaRPr lang="en-US" sz="2000" kern="1200" dirty="0">
            <a:solidFill>
              <a:schemeClr val="bg1"/>
            </a:solidFill>
            <a:latin typeface="+mn-lt"/>
            <a:ea typeface="Cambria Math" panose="02040503050406030204" pitchFamily="18" charset="0"/>
          </a:endParaRPr>
        </a:p>
      </dsp:txBody>
      <dsp:txXfrm>
        <a:off x="42310" y="2715734"/>
        <a:ext cx="5519233" cy="10793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5001"/>
          <a:ext cx="1775011" cy="48672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/>
              </a:solidFill>
            </a:rPr>
            <a:t>OPTIMIZATION</a:t>
          </a:r>
        </a:p>
      </dsp:txBody>
      <dsp:txXfrm>
        <a:off x="0" y="5001"/>
        <a:ext cx="1775011" cy="48672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0"/>
          <a:ext cx="2420471" cy="786240"/>
        </a:xfrm>
        <a:prstGeom prst="round2Same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1"/>
              </a:solidFill>
            </a:rPr>
            <a:t>CAPM</a:t>
          </a:r>
        </a:p>
      </dsp:txBody>
      <dsp:txXfrm>
        <a:off x="38381" y="38381"/>
        <a:ext cx="2343709" cy="74785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0"/>
          <a:ext cx="2009907" cy="50182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</a:t>
          </a:r>
          <a:r>
            <a:rPr lang="en-US" sz="1800" kern="1200" dirty="0">
              <a:solidFill>
                <a:schemeClr val="bg2">
                  <a:lumMod val="25000"/>
                </a:schemeClr>
              </a:solidFill>
            </a:rPr>
            <a:t>MULTIFACTOR</a:t>
          </a:r>
          <a:r>
            <a:rPr lang="en-US" sz="2400" kern="1200" dirty="0">
              <a:solidFill>
                <a:schemeClr val="bg2">
                  <a:lumMod val="50000"/>
                </a:schemeClr>
              </a:solidFill>
            </a:rPr>
            <a:t> </a:t>
          </a:r>
        </a:p>
      </dsp:txBody>
      <dsp:txXfrm>
        <a:off x="0" y="0"/>
        <a:ext cx="2009907" cy="50182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5001"/>
          <a:ext cx="1775011" cy="48672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/>
              </a:solidFill>
            </a:rPr>
            <a:t>OPTIMIZATION</a:t>
          </a:r>
        </a:p>
      </dsp:txBody>
      <dsp:txXfrm>
        <a:off x="0" y="5001"/>
        <a:ext cx="1775011" cy="48672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0"/>
          <a:ext cx="2420471" cy="786240"/>
        </a:xfrm>
        <a:prstGeom prst="round2Same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1"/>
              </a:solidFill>
            </a:rPr>
            <a:t>CAPM</a:t>
          </a:r>
        </a:p>
      </dsp:txBody>
      <dsp:txXfrm>
        <a:off x="38381" y="38381"/>
        <a:ext cx="2343709" cy="74785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0"/>
          <a:ext cx="2009907" cy="50182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</a:t>
          </a:r>
          <a:r>
            <a:rPr lang="en-US" sz="1800" kern="1200" dirty="0">
              <a:solidFill>
                <a:schemeClr val="bg2">
                  <a:lumMod val="25000"/>
                </a:schemeClr>
              </a:solidFill>
            </a:rPr>
            <a:t>MULTIFACTOR</a:t>
          </a:r>
          <a:r>
            <a:rPr lang="en-US" sz="2400" kern="1200" dirty="0">
              <a:solidFill>
                <a:schemeClr val="bg2">
                  <a:lumMod val="50000"/>
                </a:schemeClr>
              </a:solidFill>
            </a:rPr>
            <a:t> </a:t>
          </a:r>
        </a:p>
      </dsp:txBody>
      <dsp:txXfrm>
        <a:off x="0" y="0"/>
        <a:ext cx="2009907" cy="50182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5001"/>
          <a:ext cx="1775011" cy="48672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/>
              </a:solidFill>
            </a:rPr>
            <a:t>OPTIMIZATION</a:t>
          </a:r>
        </a:p>
      </dsp:txBody>
      <dsp:txXfrm>
        <a:off x="0" y="5001"/>
        <a:ext cx="1775011" cy="48672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0"/>
          <a:ext cx="2420471" cy="786240"/>
        </a:xfrm>
        <a:prstGeom prst="round2Same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1"/>
              </a:solidFill>
            </a:rPr>
            <a:t>CAPM</a:t>
          </a:r>
        </a:p>
      </dsp:txBody>
      <dsp:txXfrm>
        <a:off x="38381" y="38381"/>
        <a:ext cx="2343709" cy="747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0"/>
          <a:ext cx="2009907" cy="50182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</a:t>
          </a:r>
          <a:r>
            <a:rPr lang="en-US" sz="1800" kern="1200" dirty="0">
              <a:solidFill>
                <a:schemeClr val="bg2">
                  <a:lumMod val="25000"/>
                </a:schemeClr>
              </a:solidFill>
            </a:rPr>
            <a:t>MULTIFACTOR</a:t>
          </a:r>
          <a:r>
            <a:rPr lang="en-US" sz="2400" kern="1200" dirty="0">
              <a:solidFill>
                <a:schemeClr val="bg2">
                  <a:lumMod val="50000"/>
                </a:schemeClr>
              </a:solidFill>
            </a:rPr>
            <a:t> </a:t>
          </a:r>
        </a:p>
      </dsp:txBody>
      <dsp:txXfrm>
        <a:off x="0" y="0"/>
        <a:ext cx="2009907" cy="50182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10226"/>
          <a:ext cx="1468998" cy="48672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/>
              </a:solidFill>
            </a:rPr>
            <a:t>CAPM </a:t>
          </a:r>
        </a:p>
      </dsp:txBody>
      <dsp:txXfrm>
        <a:off x="0" y="10226"/>
        <a:ext cx="1468998" cy="48672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474"/>
          <a:ext cx="2522089" cy="792286"/>
        </a:xfrm>
        <a:prstGeom prst="round2Same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PORTFOLIO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OPTIMIZATION</a:t>
          </a:r>
        </a:p>
      </dsp:txBody>
      <dsp:txXfrm>
        <a:off x="38676" y="39150"/>
        <a:ext cx="2444737" cy="75361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0"/>
          <a:ext cx="2009907" cy="50182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</a:t>
          </a:r>
          <a:r>
            <a:rPr lang="en-US" sz="1800" kern="1200" dirty="0">
              <a:solidFill>
                <a:schemeClr val="bg2">
                  <a:lumMod val="25000"/>
                </a:schemeClr>
              </a:solidFill>
            </a:rPr>
            <a:t>MULTIFACTOR</a:t>
          </a:r>
          <a:r>
            <a:rPr lang="en-US" sz="2400" kern="1200" dirty="0">
              <a:solidFill>
                <a:schemeClr val="bg2">
                  <a:lumMod val="50000"/>
                </a:schemeClr>
              </a:solidFill>
            </a:rPr>
            <a:t> </a:t>
          </a:r>
        </a:p>
      </dsp:txBody>
      <dsp:txXfrm>
        <a:off x="0" y="0"/>
        <a:ext cx="2009907" cy="50182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10226"/>
          <a:ext cx="1468998" cy="48672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/>
              </a:solidFill>
            </a:rPr>
            <a:t>CAPM </a:t>
          </a:r>
        </a:p>
      </dsp:txBody>
      <dsp:txXfrm>
        <a:off x="0" y="10226"/>
        <a:ext cx="1468998" cy="48672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474"/>
          <a:ext cx="2522089" cy="792286"/>
        </a:xfrm>
        <a:prstGeom prst="round2Same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PORTFOLIO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OPTIMIZATION</a:t>
          </a:r>
        </a:p>
      </dsp:txBody>
      <dsp:txXfrm>
        <a:off x="38676" y="39150"/>
        <a:ext cx="2444737" cy="75361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0"/>
          <a:ext cx="2009907" cy="50182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</a:t>
          </a:r>
          <a:r>
            <a:rPr lang="en-US" sz="1800" kern="1200" dirty="0">
              <a:solidFill>
                <a:schemeClr val="bg2">
                  <a:lumMod val="25000"/>
                </a:schemeClr>
              </a:solidFill>
            </a:rPr>
            <a:t>MULTIFACTOR</a:t>
          </a:r>
          <a:r>
            <a:rPr lang="en-US" sz="2400" kern="1200" dirty="0">
              <a:solidFill>
                <a:schemeClr val="bg2">
                  <a:lumMod val="50000"/>
                </a:schemeClr>
              </a:solidFill>
            </a:rPr>
            <a:t> </a:t>
          </a:r>
        </a:p>
      </dsp:txBody>
      <dsp:txXfrm>
        <a:off x="0" y="0"/>
        <a:ext cx="2009907" cy="50182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10226"/>
          <a:ext cx="1468998" cy="48672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/>
              </a:solidFill>
            </a:rPr>
            <a:t>CAPM </a:t>
          </a:r>
        </a:p>
      </dsp:txBody>
      <dsp:txXfrm>
        <a:off x="0" y="10226"/>
        <a:ext cx="1468998" cy="486720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474"/>
          <a:ext cx="2522089" cy="792286"/>
        </a:xfrm>
        <a:prstGeom prst="round2Same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PORTFOLIO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OPTIMIZATION</a:t>
          </a:r>
        </a:p>
      </dsp:txBody>
      <dsp:txXfrm>
        <a:off x="38676" y="39150"/>
        <a:ext cx="2444737" cy="75361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0"/>
          <a:ext cx="2009907" cy="50182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</a:t>
          </a:r>
          <a:r>
            <a:rPr lang="en-US" sz="1800" kern="1200" dirty="0">
              <a:solidFill>
                <a:schemeClr val="bg2">
                  <a:lumMod val="25000"/>
                </a:schemeClr>
              </a:solidFill>
            </a:rPr>
            <a:t>MULTIFACTOR</a:t>
          </a:r>
          <a:r>
            <a:rPr lang="en-US" sz="2400" kern="1200" dirty="0">
              <a:solidFill>
                <a:schemeClr val="bg2">
                  <a:lumMod val="50000"/>
                </a:schemeClr>
              </a:solidFill>
            </a:rPr>
            <a:t> </a:t>
          </a:r>
        </a:p>
      </dsp:txBody>
      <dsp:txXfrm>
        <a:off x="0" y="0"/>
        <a:ext cx="2009907" cy="5018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015DA-47A3-4AC3-8D09-A0D5EAB1259D}">
      <dsp:nvSpPr>
        <dsp:cNvPr id="0" name=""/>
        <dsp:cNvSpPr/>
      </dsp:nvSpPr>
      <dsp:spPr>
        <a:xfrm rot="5400000">
          <a:off x="6639271" y="-2826295"/>
          <a:ext cx="759784" cy="6606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ABT, ACN, CME, AMZN,BBBY,CMG,GOOG, MMM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Source : Yahoo Finance</a:t>
          </a:r>
        </a:p>
      </dsp:txBody>
      <dsp:txXfrm rot="-5400000">
        <a:off x="3716027" y="134039"/>
        <a:ext cx="6569182" cy="685604"/>
      </dsp:txXfrm>
    </dsp:sp>
    <dsp:sp modelId="{96CA90E3-B912-4C32-9CAC-3EB25EA595CA}">
      <dsp:nvSpPr>
        <dsp:cNvPr id="0" name=""/>
        <dsp:cNvSpPr/>
      </dsp:nvSpPr>
      <dsp:spPr>
        <a:xfrm>
          <a:off x="0" y="1974"/>
          <a:ext cx="3716028" cy="949731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shade val="8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shade val="8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Stock Returns (Ri)</a:t>
          </a:r>
        </a:p>
      </dsp:txBody>
      <dsp:txXfrm>
        <a:off x="46362" y="48336"/>
        <a:ext cx="3623304" cy="857007"/>
      </dsp:txXfrm>
    </dsp:sp>
    <dsp:sp modelId="{CA0F72B7-ED96-4324-BF8A-5AEC37484F8B}">
      <dsp:nvSpPr>
        <dsp:cNvPr id="0" name=""/>
        <dsp:cNvSpPr/>
      </dsp:nvSpPr>
      <dsp:spPr>
        <a:xfrm rot="5400000">
          <a:off x="6639271" y="-1829078"/>
          <a:ext cx="759784" cy="6606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S &amp; P 500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Source: Yahoo Finance</a:t>
          </a:r>
        </a:p>
      </dsp:txBody>
      <dsp:txXfrm rot="-5400000">
        <a:off x="3716027" y="1131256"/>
        <a:ext cx="6569182" cy="685604"/>
      </dsp:txXfrm>
    </dsp:sp>
    <dsp:sp modelId="{3918D7F3-F419-468E-B6CB-3CEDDA9F741F}">
      <dsp:nvSpPr>
        <dsp:cNvPr id="0" name=""/>
        <dsp:cNvSpPr/>
      </dsp:nvSpPr>
      <dsp:spPr>
        <a:xfrm>
          <a:off x="0" y="999192"/>
          <a:ext cx="3716028" cy="949731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148730"/>
                <a:satOff val="-3019"/>
                <a:lumOff val="10226"/>
                <a:alphaOff val="0"/>
                <a:shade val="85000"/>
                <a:satMod val="130000"/>
              </a:schemeClr>
            </a:gs>
            <a:gs pos="34000">
              <a:schemeClr val="accent1">
                <a:shade val="80000"/>
                <a:hueOff val="148730"/>
                <a:satOff val="-3019"/>
                <a:lumOff val="10226"/>
                <a:alphaOff val="0"/>
                <a:shade val="87000"/>
                <a:satMod val="125000"/>
              </a:schemeClr>
            </a:gs>
            <a:gs pos="70000">
              <a:schemeClr val="accent1">
                <a:shade val="80000"/>
                <a:hueOff val="148730"/>
                <a:satOff val="-3019"/>
                <a:lumOff val="10226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80000"/>
                <a:hueOff val="148730"/>
                <a:satOff val="-3019"/>
                <a:lumOff val="10226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Market Premium (Rm)</a:t>
          </a:r>
        </a:p>
      </dsp:txBody>
      <dsp:txXfrm>
        <a:off x="46362" y="1045554"/>
        <a:ext cx="3623304" cy="857007"/>
      </dsp:txXfrm>
    </dsp:sp>
    <dsp:sp modelId="{223A8B0C-4447-4B1D-A27D-2ED7B9BA7F7D}">
      <dsp:nvSpPr>
        <dsp:cNvPr id="0" name=""/>
        <dsp:cNvSpPr/>
      </dsp:nvSpPr>
      <dsp:spPr>
        <a:xfrm rot="5400000">
          <a:off x="6639271" y="-831860"/>
          <a:ext cx="759784" cy="6606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cap="none" dirty="0">
              <a:solidFill>
                <a:schemeClr val="tx1"/>
              </a:solidFill>
            </a:rPr>
            <a:t>13 week T-Bill</a:t>
          </a:r>
          <a:endParaRPr lang="en-US" sz="20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cap="none" dirty="0">
              <a:solidFill>
                <a:schemeClr val="tx1"/>
              </a:solidFill>
            </a:rPr>
            <a:t>Source: Yahoo Finance</a:t>
          </a:r>
          <a:endParaRPr lang="en-US" sz="2000" kern="1200" dirty="0">
            <a:solidFill>
              <a:schemeClr val="tx1"/>
            </a:solidFill>
          </a:endParaRPr>
        </a:p>
      </dsp:txBody>
      <dsp:txXfrm rot="-5400000">
        <a:off x="3716027" y="2128474"/>
        <a:ext cx="6569182" cy="685604"/>
      </dsp:txXfrm>
    </dsp:sp>
    <dsp:sp modelId="{11385D0C-9ABF-47A1-A3A3-0DBA5C6310C8}">
      <dsp:nvSpPr>
        <dsp:cNvPr id="0" name=""/>
        <dsp:cNvSpPr/>
      </dsp:nvSpPr>
      <dsp:spPr>
        <a:xfrm>
          <a:off x="0" y="1996409"/>
          <a:ext cx="3716028" cy="949731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297461"/>
                <a:satOff val="-6039"/>
                <a:lumOff val="20451"/>
                <a:alphaOff val="0"/>
                <a:shade val="85000"/>
                <a:satMod val="130000"/>
              </a:schemeClr>
            </a:gs>
            <a:gs pos="34000">
              <a:schemeClr val="accent1">
                <a:shade val="80000"/>
                <a:hueOff val="297461"/>
                <a:satOff val="-6039"/>
                <a:lumOff val="20451"/>
                <a:alphaOff val="0"/>
                <a:shade val="87000"/>
                <a:satMod val="125000"/>
              </a:schemeClr>
            </a:gs>
            <a:gs pos="70000">
              <a:schemeClr val="accent1">
                <a:shade val="80000"/>
                <a:hueOff val="297461"/>
                <a:satOff val="-6039"/>
                <a:lumOff val="2045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80000"/>
                <a:hueOff val="297461"/>
                <a:satOff val="-6039"/>
                <a:lumOff val="2045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cap="none" dirty="0">
              <a:solidFill>
                <a:schemeClr val="bg1"/>
              </a:solidFill>
            </a:rPr>
            <a:t>Risk Free Returns (</a:t>
          </a:r>
          <a:r>
            <a:rPr lang="en-US" sz="2000" kern="1200" cap="none" dirty="0" err="1">
              <a:solidFill>
                <a:schemeClr val="bg1"/>
              </a:solidFill>
            </a:rPr>
            <a:t>Rf</a:t>
          </a:r>
          <a:r>
            <a:rPr lang="en-US" sz="2000" kern="1200" cap="none" dirty="0">
              <a:solidFill>
                <a:schemeClr val="bg1"/>
              </a:solidFill>
            </a:rPr>
            <a:t>) 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46362" y="2042771"/>
        <a:ext cx="3623304" cy="857007"/>
      </dsp:txXfrm>
    </dsp:sp>
    <dsp:sp modelId="{051C1D5B-EBCA-4471-8EA5-6ACA931A01FC}">
      <dsp:nvSpPr>
        <dsp:cNvPr id="0" name=""/>
        <dsp:cNvSpPr/>
      </dsp:nvSpPr>
      <dsp:spPr>
        <a:xfrm rot="5400000">
          <a:off x="6639271" y="165356"/>
          <a:ext cx="759784" cy="6606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cap="none" dirty="0">
              <a:solidFill>
                <a:schemeClr val="tx1"/>
              </a:solidFill>
            </a:rPr>
            <a:t>Real GDP, Unemployment Rate, Inflation Rate</a:t>
          </a:r>
          <a:endParaRPr lang="en-US" sz="20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cap="none" dirty="0">
              <a:solidFill>
                <a:schemeClr val="tx1"/>
              </a:solidFill>
            </a:rPr>
            <a:t>Source: Fred Economic Data</a:t>
          </a:r>
          <a:endParaRPr lang="en-US" sz="2000" kern="1200" dirty="0">
            <a:solidFill>
              <a:schemeClr val="tx1"/>
            </a:solidFill>
          </a:endParaRPr>
        </a:p>
      </dsp:txBody>
      <dsp:txXfrm rot="-5400000">
        <a:off x="3716027" y="3125690"/>
        <a:ext cx="6569182" cy="685604"/>
      </dsp:txXfrm>
    </dsp:sp>
    <dsp:sp modelId="{B45E4836-A12E-422C-9162-18BFAA050987}">
      <dsp:nvSpPr>
        <dsp:cNvPr id="0" name=""/>
        <dsp:cNvSpPr/>
      </dsp:nvSpPr>
      <dsp:spPr>
        <a:xfrm>
          <a:off x="0" y="2993627"/>
          <a:ext cx="3716028" cy="949731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446191"/>
                <a:satOff val="-9058"/>
                <a:lumOff val="30677"/>
                <a:alphaOff val="0"/>
                <a:shade val="85000"/>
                <a:satMod val="130000"/>
              </a:schemeClr>
            </a:gs>
            <a:gs pos="34000">
              <a:schemeClr val="accent1">
                <a:shade val="80000"/>
                <a:hueOff val="446191"/>
                <a:satOff val="-9058"/>
                <a:lumOff val="30677"/>
                <a:alphaOff val="0"/>
                <a:shade val="87000"/>
                <a:satMod val="125000"/>
              </a:schemeClr>
            </a:gs>
            <a:gs pos="70000">
              <a:schemeClr val="accent1">
                <a:shade val="80000"/>
                <a:hueOff val="446191"/>
                <a:satOff val="-9058"/>
                <a:lumOff val="30677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80000"/>
                <a:hueOff val="446191"/>
                <a:satOff val="-9058"/>
                <a:lumOff val="30677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cap="none" dirty="0">
              <a:solidFill>
                <a:schemeClr val="bg1"/>
              </a:solidFill>
            </a:rPr>
            <a:t>Other Macro Economic Factors 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46362" y="3039989"/>
        <a:ext cx="3623304" cy="857007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10226"/>
          <a:ext cx="1468998" cy="48672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/>
              </a:solidFill>
            </a:rPr>
            <a:t>CAPM </a:t>
          </a:r>
        </a:p>
      </dsp:txBody>
      <dsp:txXfrm>
        <a:off x="0" y="10226"/>
        <a:ext cx="1468998" cy="486720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474"/>
          <a:ext cx="2522089" cy="792286"/>
        </a:xfrm>
        <a:prstGeom prst="round2Same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PORTFOLIO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OPTIMIZATION</a:t>
          </a:r>
        </a:p>
      </dsp:txBody>
      <dsp:txXfrm>
        <a:off x="38676" y="39150"/>
        <a:ext cx="2444737" cy="753610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0"/>
          <a:ext cx="2009907" cy="50182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</a:t>
          </a:r>
          <a:r>
            <a:rPr lang="en-US" sz="1800" kern="1200" dirty="0">
              <a:solidFill>
                <a:schemeClr val="bg2">
                  <a:lumMod val="25000"/>
                </a:schemeClr>
              </a:solidFill>
            </a:rPr>
            <a:t>MULTIFACTOR</a:t>
          </a:r>
          <a:r>
            <a:rPr lang="en-US" sz="2400" kern="1200" dirty="0">
              <a:solidFill>
                <a:schemeClr val="bg2">
                  <a:lumMod val="50000"/>
                </a:schemeClr>
              </a:solidFill>
            </a:rPr>
            <a:t> </a:t>
          </a:r>
        </a:p>
      </dsp:txBody>
      <dsp:txXfrm>
        <a:off x="0" y="0"/>
        <a:ext cx="2009907" cy="501820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10226"/>
          <a:ext cx="1468998" cy="48672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/>
              </a:solidFill>
            </a:rPr>
            <a:t>CAPM </a:t>
          </a:r>
        </a:p>
      </dsp:txBody>
      <dsp:txXfrm>
        <a:off x="0" y="10226"/>
        <a:ext cx="1468998" cy="486720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474"/>
          <a:ext cx="2522089" cy="792286"/>
        </a:xfrm>
        <a:prstGeom prst="round2Same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PORTFOLIO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OPTIMIZATION</a:t>
          </a:r>
        </a:p>
      </dsp:txBody>
      <dsp:txXfrm>
        <a:off x="38676" y="39150"/>
        <a:ext cx="2444737" cy="753610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0"/>
          <a:ext cx="2009907" cy="50182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</a:t>
          </a:r>
          <a:r>
            <a:rPr lang="en-US" sz="1800" kern="1200" dirty="0">
              <a:solidFill>
                <a:schemeClr val="bg2">
                  <a:lumMod val="25000"/>
                </a:schemeClr>
              </a:solidFill>
            </a:rPr>
            <a:t>MULTIFACTOR</a:t>
          </a:r>
          <a:r>
            <a:rPr lang="en-US" sz="2400" kern="1200" dirty="0">
              <a:solidFill>
                <a:schemeClr val="bg2">
                  <a:lumMod val="50000"/>
                </a:schemeClr>
              </a:solidFill>
            </a:rPr>
            <a:t> </a:t>
          </a:r>
        </a:p>
      </dsp:txBody>
      <dsp:txXfrm>
        <a:off x="0" y="0"/>
        <a:ext cx="2009907" cy="501820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10226"/>
          <a:ext cx="1468998" cy="48672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/>
              </a:solidFill>
            </a:rPr>
            <a:t>CAPM </a:t>
          </a:r>
        </a:p>
      </dsp:txBody>
      <dsp:txXfrm>
        <a:off x="0" y="10226"/>
        <a:ext cx="1468998" cy="486720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474"/>
          <a:ext cx="2522089" cy="792286"/>
        </a:xfrm>
        <a:prstGeom prst="round2Same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PORTFOLIO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OPTIMIZATION</a:t>
          </a:r>
        </a:p>
      </dsp:txBody>
      <dsp:txXfrm>
        <a:off x="38676" y="39150"/>
        <a:ext cx="2444737" cy="753610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0"/>
          <a:ext cx="2009907" cy="50182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</a:t>
          </a:r>
          <a:r>
            <a:rPr lang="en-US" sz="1800" kern="1200" dirty="0">
              <a:solidFill>
                <a:schemeClr val="bg2">
                  <a:lumMod val="25000"/>
                </a:schemeClr>
              </a:solidFill>
            </a:rPr>
            <a:t>MULTIFACTOR</a:t>
          </a:r>
          <a:r>
            <a:rPr lang="en-US" sz="2400" kern="1200" dirty="0">
              <a:solidFill>
                <a:schemeClr val="bg2">
                  <a:lumMod val="50000"/>
                </a:schemeClr>
              </a:solidFill>
            </a:rPr>
            <a:t> </a:t>
          </a:r>
        </a:p>
      </dsp:txBody>
      <dsp:txXfrm>
        <a:off x="0" y="0"/>
        <a:ext cx="2009907" cy="501820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10226"/>
          <a:ext cx="1468998" cy="48672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/>
              </a:solidFill>
            </a:rPr>
            <a:t>CAPM </a:t>
          </a:r>
        </a:p>
      </dsp:txBody>
      <dsp:txXfrm>
        <a:off x="0" y="10226"/>
        <a:ext cx="1468998" cy="4867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0455B-D390-4C5C-A376-4673DC5E893F}">
      <dsp:nvSpPr>
        <dsp:cNvPr id="0" name=""/>
        <dsp:cNvSpPr/>
      </dsp:nvSpPr>
      <dsp:spPr>
        <a:xfrm>
          <a:off x="0" y="3028118"/>
          <a:ext cx="10058399" cy="99389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itchFamily="34" charset="0"/>
            <a:buNone/>
          </a:pPr>
          <a:r>
            <a:rPr lang="en-US" sz="2600" kern="1200" dirty="0">
              <a:solidFill>
                <a:schemeClr val="bg1"/>
              </a:solidFill>
            </a:rPr>
            <a:t>Estimating Portfolio Sensitivity -- Multifactor Linear Regression Model </a:t>
          </a:r>
        </a:p>
      </dsp:txBody>
      <dsp:txXfrm>
        <a:off x="0" y="3028118"/>
        <a:ext cx="10058399" cy="993895"/>
      </dsp:txXfrm>
    </dsp:sp>
    <dsp:sp modelId="{1451CD11-758D-4E3B-85FA-60660F483127}">
      <dsp:nvSpPr>
        <dsp:cNvPr id="0" name=""/>
        <dsp:cNvSpPr/>
      </dsp:nvSpPr>
      <dsp:spPr>
        <a:xfrm rot="10800000">
          <a:off x="0" y="1514414"/>
          <a:ext cx="10058399" cy="1528611"/>
        </a:xfrm>
        <a:prstGeom prst="upArrowCallout">
          <a:avLst/>
        </a:prstGeom>
        <a:solidFill>
          <a:schemeClr val="accent1">
            <a:shade val="80000"/>
            <a:hueOff val="223096"/>
            <a:satOff val="-4529"/>
            <a:lumOff val="153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itchFamily="34" charset="0"/>
            <a:buNone/>
          </a:pPr>
          <a:r>
            <a:rPr lang="en-US" sz="2600" kern="1200" dirty="0">
              <a:solidFill>
                <a:schemeClr val="bg1"/>
              </a:solidFill>
            </a:rPr>
            <a:t>Portfolio optimization – Minimizing variance and Finding weights </a:t>
          </a:r>
        </a:p>
      </dsp:txBody>
      <dsp:txXfrm rot="10800000">
        <a:off x="0" y="1514414"/>
        <a:ext cx="10058399" cy="993246"/>
      </dsp:txXfrm>
    </dsp:sp>
    <dsp:sp modelId="{1F04767D-8ADE-4513-830F-878D0FD65F4C}">
      <dsp:nvSpPr>
        <dsp:cNvPr id="0" name=""/>
        <dsp:cNvSpPr/>
      </dsp:nvSpPr>
      <dsp:spPr>
        <a:xfrm rot="10800000">
          <a:off x="0" y="711"/>
          <a:ext cx="10058399" cy="1528611"/>
        </a:xfrm>
        <a:prstGeom prst="upArrowCallout">
          <a:avLst/>
        </a:prstGeom>
        <a:solidFill>
          <a:schemeClr val="accent1">
            <a:shade val="80000"/>
            <a:hueOff val="446191"/>
            <a:satOff val="-9058"/>
            <a:lumOff val="306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itchFamily="34" charset="0"/>
            <a:buNone/>
          </a:pPr>
          <a:r>
            <a:rPr lang="en-US" sz="2600" kern="1200" dirty="0">
              <a:solidFill>
                <a:schemeClr val="bg1"/>
              </a:solidFill>
            </a:rPr>
            <a:t>CAPM – Estimating beta of single stock portfolio using linear regression</a:t>
          </a:r>
        </a:p>
      </dsp:txBody>
      <dsp:txXfrm rot="10800000">
        <a:off x="0" y="711"/>
        <a:ext cx="10058399" cy="993246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474"/>
          <a:ext cx="2522089" cy="792286"/>
        </a:xfrm>
        <a:prstGeom prst="round2Same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PORTFOLIO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OPTIMIZATION</a:t>
          </a:r>
        </a:p>
      </dsp:txBody>
      <dsp:txXfrm>
        <a:off x="38676" y="39150"/>
        <a:ext cx="2444737" cy="753610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0"/>
          <a:ext cx="2009907" cy="50182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</a:t>
          </a:r>
          <a:r>
            <a:rPr lang="en-US" sz="1800" kern="1200" dirty="0">
              <a:solidFill>
                <a:schemeClr val="bg2">
                  <a:lumMod val="25000"/>
                </a:schemeClr>
              </a:solidFill>
            </a:rPr>
            <a:t>MULTIFACTOR</a:t>
          </a:r>
          <a:r>
            <a:rPr lang="en-US" sz="2400" kern="1200" dirty="0">
              <a:solidFill>
                <a:schemeClr val="bg2">
                  <a:lumMod val="50000"/>
                </a:schemeClr>
              </a:solidFill>
            </a:rPr>
            <a:t> </a:t>
          </a:r>
        </a:p>
      </dsp:txBody>
      <dsp:txXfrm>
        <a:off x="0" y="0"/>
        <a:ext cx="2009907" cy="501820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7CB95B-4167-4CE7-997F-FCCDE4EA6121}">
      <dsp:nvSpPr>
        <dsp:cNvPr id="0" name=""/>
        <dsp:cNvSpPr/>
      </dsp:nvSpPr>
      <dsp:spPr>
        <a:xfrm>
          <a:off x="1356" y="22327"/>
          <a:ext cx="1704978" cy="13824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Single Stock CAPM</a:t>
          </a:r>
        </a:p>
      </dsp:txBody>
      <dsp:txXfrm>
        <a:off x="1356" y="22327"/>
        <a:ext cx="1704978" cy="681991"/>
      </dsp:txXfrm>
    </dsp:sp>
    <dsp:sp modelId="{672071C1-04C3-4E31-ACBC-C064B3A155B4}">
      <dsp:nvSpPr>
        <dsp:cNvPr id="0" name=""/>
        <dsp:cNvSpPr/>
      </dsp:nvSpPr>
      <dsp:spPr>
        <a:xfrm>
          <a:off x="350569" y="704318"/>
          <a:ext cx="1704978" cy="1843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Estimating Beta</a:t>
          </a:r>
        </a:p>
      </dsp:txBody>
      <dsp:txXfrm>
        <a:off x="400506" y="754255"/>
        <a:ext cx="1605104" cy="1743326"/>
      </dsp:txXfrm>
    </dsp:sp>
    <dsp:sp modelId="{96636AB7-68B2-4A57-800A-B0CF8C8DC272}">
      <dsp:nvSpPr>
        <dsp:cNvPr id="0" name=""/>
        <dsp:cNvSpPr/>
      </dsp:nvSpPr>
      <dsp:spPr>
        <a:xfrm>
          <a:off x="1964803" y="151077"/>
          <a:ext cx="547953" cy="4244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964803" y="235975"/>
        <a:ext cx="420606" cy="254694"/>
      </dsp:txXfrm>
    </dsp:sp>
    <dsp:sp modelId="{F9E35E57-11B5-49D3-9442-0DAAB94AA5EA}">
      <dsp:nvSpPr>
        <dsp:cNvPr id="0" name=""/>
        <dsp:cNvSpPr/>
      </dsp:nvSpPr>
      <dsp:spPr>
        <a:xfrm>
          <a:off x="2740208" y="22327"/>
          <a:ext cx="1704978" cy="13824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Portfolio Optimization	</a:t>
          </a:r>
        </a:p>
      </dsp:txBody>
      <dsp:txXfrm>
        <a:off x="2740208" y="22327"/>
        <a:ext cx="1704978" cy="681991"/>
      </dsp:txXfrm>
    </dsp:sp>
    <dsp:sp modelId="{5304EE2E-D750-4C97-B433-FFF2018976D5}">
      <dsp:nvSpPr>
        <dsp:cNvPr id="0" name=""/>
        <dsp:cNvSpPr/>
      </dsp:nvSpPr>
      <dsp:spPr>
        <a:xfrm>
          <a:off x="3089421" y="704318"/>
          <a:ext cx="1704978" cy="1843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Finding Optimal Weights	</a:t>
          </a:r>
        </a:p>
      </dsp:txBody>
      <dsp:txXfrm>
        <a:off x="3139358" y="754255"/>
        <a:ext cx="1605104" cy="1743326"/>
      </dsp:txXfrm>
    </dsp:sp>
    <dsp:sp modelId="{0DF298B2-3C29-4A35-A14D-410BC6EAD1A6}">
      <dsp:nvSpPr>
        <dsp:cNvPr id="0" name=""/>
        <dsp:cNvSpPr/>
      </dsp:nvSpPr>
      <dsp:spPr>
        <a:xfrm>
          <a:off x="4703655" y="151077"/>
          <a:ext cx="547953" cy="4244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703655" y="235975"/>
        <a:ext cx="420606" cy="254694"/>
      </dsp:txXfrm>
    </dsp:sp>
    <dsp:sp modelId="{064C8422-56EE-4B91-B716-EC8EC481A0DA}">
      <dsp:nvSpPr>
        <dsp:cNvPr id="0" name=""/>
        <dsp:cNvSpPr/>
      </dsp:nvSpPr>
      <dsp:spPr>
        <a:xfrm>
          <a:off x="5479060" y="22327"/>
          <a:ext cx="1704978" cy="13824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Multi Factor Linear Regression Model	</a:t>
          </a:r>
        </a:p>
      </dsp:txBody>
      <dsp:txXfrm>
        <a:off x="5479060" y="22327"/>
        <a:ext cx="1704978" cy="681991"/>
      </dsp:txXfrm>
    </dsp:sp>
    <dsp:sp modelId="{87F05D81-862A-4D31-BCB4-E94469741ABF}">
      <dsp:nvSpPr>
        <dsp:cNvPr id="0" name=""/>
        <dsp:cNvSpPr/>
      </dsp:nvSpPr>
      <dsp:spPr>
        <a:xfrm>
          <a:off x="5828273" y="704318"/>
          <a:ext cx="1704978" cy="1843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Excess Market Return (Rm-</a:t>
          </a:r>
          <a:r>
            <a:rPr lang="en-US" sz="1400" kern="1200" dirty="0" err="1"/>
            <a:t>Rf</a:t>
          </a:r>
          <a:r>
            <a:rPr lang="en-US" sz="1400" kern="1200" dirty="0"/>
            <a:t>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Macro Economic Factors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Calculating </a:t>
          </a:r>
          <a:r>
            <a:rPr lang="el-G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β</a:t>
          </a:r>
          <a:r>
            <a:rPr lang="en-US" sz="1400" kern="1200" dirty="0"/>
            <a:t> for all the input variables	</a:t>
          </a:r>
        </a:p>
      </dsp:txBody>
      <dsp:txXfrm>
        <a:off x="5878210" y="754255"/>
        <a:ext cx="1605104" cy="1743326"/>
      </dsp:txXfrm>
    </dsp:sp>
    <dsp:sp modelId="{2C1F45A0-664E-4652-85A4-AC0E507289AB}">
      <dsp:nvSpPr>
        <dsp:cNvPr id="0" name=""/>
        <dsp:cNvSpPr/>
      </dsp:nvSpPr>
      <dsp:spPr>
        <a:xfrm>
          <a:off x="7442507" y="151077"/>
          <a:ext cx="547953" cy="4244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442507" y="235975"/>
        <a:ext cx="420606" cy="254694"/>
      </dsp:txXfrm>
    </dsp:sp>
    <dsp:sp modelId="{02ED8BC5-3363-444E-A64F-7EE78A8C347E}">
      <dsp:nvSpPr>
        <dsp:cNvPr id="0" name=""/>
        <dsp:cNvSpPr/>
      </dsp:nvSpPr>
      <dsp:spPr>
        <a:xfrm>
          <a:off x="8217912" y="22327"/>
          <a:ext cx="1704978" cy="13824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Predict Portfolio Return</a:t>
          </a:r>
        </a:p>
      </dsp:txBody>
      <dsp:txXfrm>
        <a:off x="8217912" y="22327"/>
        <a:ext cx="1704978" cy="681991"/>
      </dsp:txXfrm>
    </dsp:sp>
    <dsp:sp modelId="{0F552E31-0C53-4455-A1DC-57A70B7BF132}">
      <dsp:nvSpPr>
        <dsp:cNvPr id="0" name=""/>
        <dsp:cNvSpPr/>
      </dsp:nvSpPr>
      <dsp:spPr>
        <a:xfrm>
          <a:off x="8567125" y="704318"/>
          <a:ext cx="1704978" cy="1843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Estimate Future Excess Portfolio Returns (</a:t>
          </a:r>
          <a:r>
            <a:rPr lang="en-US" sz="1400" kern="1200" dirty="0" err="1"/>
            <a:t>Rp</a:t>
          </a:r>
          <a:r>
            <a:rPr lang="en-US" sz="1400" kern="1200" dirty="0"/>
            <a:t> - </a:t>
          </a:r>
          <a:r>
            <a:rPr lang="en-US" sz="1400" kern="1200" dirty="0" err="1"/>
            <a:t>Rf</a:t>
          </a:r>
          <a:r>
            <a:rPr lang="en-US" sz="1400" kern="1200" dirty="0"/>
            <a:t>)</a:t>
          </a:r>
        </a:p>
      </dsp:txBody>
      <dsp:txXfrm>
        <a:off x="8617062" y="754255"/>
        <a:ext cx="1605104" cy="1743326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0"/>
          <a:ext cx="1468998" cy="48672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bg2">
                  <a:lumMod val="25000"/>
                </a:schemeClr>
              </a:solidFill>
            </a:rPr>
            <a:t>CAPM </a:t>
          </a:r>
        </a:p>
      </dsp:txBody>
      <dsp:txXfrm>
        <a:off x="0" y="0"/>
        <a:ext cx="1468998" cy="486720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0"/>
          <a:ext cx="2522089" cy="786240"/>
        </a:xfrm>
        <a:prstGeom prst="round2Same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  </a:t>
          </a:r>
          <a:r>
            <a:rPr lang="en-US" sz="2800" b="1" kern="1200" dirty="0">
              <a:solidFill>
                <a:schemeClr val="tx1"/>
              </a:solidFill>
            </a:rPr>
            <a:t>MULTIFACTOR</a:t>
          </a:r>
          <a:endParaRPr lang="en-US" sz="2100" b="1" kern="1200" dirty="0">
            <a:solidFill>
              <a:schemeClr val="tx1"/>
            </a:solidFill>
          </a:endParaRPr>
        </a:p>
      </dsp:txBody>
      <dsp:txXfrm>
        <a:off x="38381" y="38381"/>
        <a:ext cx="2445327" cy="747859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0"/>
          <a:ext cx="2009907" cy="46800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OPTIMIZATION</a:t>
          </a:r>
          <a:endParaRPr lang="en-US" sz="18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0" y="0"/>
        <a:ext cx="2009907" cy="468000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7B37ED-EF03-468F-8705-AB6BB86239DF}">
      <dsp:nvSpPr>
        <dsp:cNvPr id="0" name=""/>
        <dsp:cNvSpPr/>
      </dsp:nvSpPr>
      <dsp:spPr>
        <a:xfrm>
          <a:off x="0" y="34379"/>
          <a:ext cx="5011289" cy="561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 (Body)"/>
            </a:rPr>
            <a:t>Portfolio Data</a:t>
          </a:r>
          <a:endParaRPr lang="en-US" kern="1200" dirty="0">
            <a:latin typeface="Calibri (Body)"/>
          </a:endParaRPr>
        </a:p>
      </dsp:txBody>
      <dsp:txXfrm>
        <a:off x="27415" y="61794"/>
        <a:ext cx="4956459" cy="506770"/>
      </dsp:txXfrm>
    </dsp:sp>
    <dsp:sp modelId="{51548854-2FFC-4DC9-B459-7F291D796A09}">
      <dsp:nvSpPr>
        <dsp:cNvPr id="0" name=""/>
        <dsp:cNvSpPr/>
      </dsp:nvSpPr>
      <dsp:spPr>
        <a:xfrm>
          <a:off x="0" y="595979"/>
          <a:ext cx="5011289" cy="130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08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Calibri (Body)"/>
            </a:rPr>
            <a:t>M Stocks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Calibri (Body)"/>
            </a:rPr>
            <a:t>N Time period : t = 1,2…..n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Calibri (Body)"/>
            </a:rPr>
            <a:t>M-variate  random vectors for each time period : X</a:t>
          </a:r>
          <a:r>
            <a:rPr lang="en-US" sz="2000" kern="1200" baseline="-25000" dirty="0">
              <a:latin typeface="Calibri (Body)"/>
            </a:rPr>
            <a:t> t </a:t>
          </a:r>
          <a:r>
            <a:rPr lang="en-US" sz="2000" kern="1200" dirty="0">
              <a:latin typeface="Calibri (Body)"/>
            </a:rPr>
            <a:t>= (X</a:t>
          </a:r>
          <a:r>
            <a:rPr lang="en-US" sz="2000" kern="1200" baseline="-25000" dirty="0">
              <a:latin typeface="Calibri (Body)"/>
            </a:rPr>
            <a:t> 1,t, </a:t>
          </a:r>
          <a:r>
            <a:rPr lang="en-US" sz="2000" kern="1200" dirty="0">
              <a:latin typeface="Calibri (Body)"/>
            </a:rPr>
            <a:t>X</a:t>
          </a:r>
          <a:r>
            <a:rPr lang="en-US" sz="2000" kern="1200" baseline="-25000" dirty="0">
              <a:latin typeface="Calibri (Body)"/>
            </a:rPr>
            <a:t> 2,t </a:t>
          </a:r>
          <a:r>
            <a:rPr lang="en-US" sz="2000" kern="1200" dirty="0">
              <a:latin typeface="Calibri (Body)"/>
            </a:rPr>
            <a:t>, X</a:t>
          </a:r>
          <a:r>
            <a:rPr lang="en-US" sz="2000" kern="1200" baseline="-25000" dirty="0">
              <a:latin typeface="Calibri (Body)"/>
            </a:rPr>
            <a:t> 3,t, …………………, </a:t>
          </a:r>
          <a:r>
            <a:rPr lang="en-US" sz="2000" kern="1200" dirty="0">
              <a:latin typeface="Calibri (Body)"/>
            </a:rPr>
            <a:t>X</a:t>
          </a:r>
          <a:r>
            <a:rPr lang="en-US" sz="2000" kern="1200" baseline="-25000" dirty="0">
              <a:latin typeface="Calibri (Body)"/>
            </a:rPr>
            <a:t> </a:t>
          </a:r>
          <a:r>
            <a:rPr lang="en-US" sz="2000" kern="1200" baseline="-25000" dirty="0" err="1">
              <a:latin typeface="Calibri (Body)"/>
            </a:rPr>
            <a:t>m,t</a:t>
          </a:r>
          <a:r>
            <a:rPr lang="en-US" sz="2000" kern="1200" dirty="0">
              <a:latin typeface="Calibri (Body)"/>
            </a:rPr>
            <a:t>)`</a:t>
          </a:r>
        </a:p>
      </dsp:txBody>
      <dsp:txXfrm>
        <a:off x="0" y="595979"/>
        <a:ext cx="5011289" cy="1304100"/>
      </dsp:txXfrm>
    </dsp:sp>
    <dsp:sp modelId="{D6857C34-6AA9-45B1-BB4D-2C72CFF35455}">
      <dsp:nvSpPr>
        <dsp:cNvPr id="0" name=""/>
        <dsp:cNvSpPr/>
      </dsp:nvSpPr>
      <dsp:spPr>
        <a:xfrm>
          <a:off x="0" y="1900079"/>
          <a:ext cx="5011289" cy="561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 (Body)"/>
            </a:rPr>
            <a:t>Macroeconomic Variables</a:t>
          </a:r>
        </a:p>
      </dsp:txBody>
      <dsp:txXfrm>
        <a:off x="27415" y="1927494"/>
        <a:ext cx="4956459" cy="506770"/>
      </dsp:txXfrm>
    </dsp:sp>
    <dsp:sp modelId="{5796347E-E024-471F-9D68-8FBB0A1EB692}">
      <dsp:nvSpPr>
        <dsp:cNvPr id="0" name=""/>
        <dsp:cNvSpPr/>
      </dsp:nvSpPr>
      <dsp:spPr>
        <a:xfrm>
          <a:off x="0" y="2461679"/>
          <a:ext cx="5011289" cy="68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08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Calibri (Body)"/>
            </a:rPr>
            <a:t>F</a:t>
          </a:r>
          <a:r>
            <a:rPr lang="en-US" sz="2000" kern="1200" baseline="-25000" dirty="0">
              <a:latin typeface="Calibri (Body)"/>
            </a:rPr>
            <a:t>t</a:t>
          </a:r>
          <a:r>
            <a:rPr lang="en-US" sz="2000" kern="1200" dirty="0">
              <a:latin typeface="Calibri (Body)"/>
            </a:rPr>
            <a:t> Matrix = ( F</a:t>
          </a:r>
          <a:r>
            <a:rPr lang="en-US" sz="2000" kern="1200" baseline="-25000" dirty="0">
              <a:latin typeface="Calibri (Body)"/>
            </a:rPr>
            <a:t>1</a:t>
          </a:r>
          <a:r>
            <a:rPr lang="en-US" sz="2000" kern="1200" dirty="0">
              <a:latin typeface="Calibri (Body)"/>
            </a:rPr>
            <a:t>,</a:t>
          </a:r>
          <a:r>
            <a:rPr lang="en-US" sz="2000" kern="1200" baseline="-25000" dirty="0">
              <a:latin typeface="Calibri (Body)"/>
            </a:rPr>
            <a:t>t ,</a:t>
          </a:r>
          <a:r>
            <a:rPr lang="en-US" sz="2000" kern="1200" dirty="0">
              <a:latin typeface="Calibri (Body)"/>
            </a:rPr>
            <a:t> F</a:t>
          </a:r>
          <a:r>
            <a:rPr lang="en-US" sz="2000" kern="1200" baseline="-25000" dirty="0">
              <a:latin typeface="Calibri (Body)"/>
            </a:rPr>
            <a:t>2,t </a:t>
          </a:r>
          <a:r>
            <a:rPr lang="en-US" sz="2000" kern="1200" dirty="0">
              <a:latin typeface="Calibri (Body)"/>
            </a:rPr>
            <a:t> , </a:t>
          </a:r>
          <a:r>
            <a:rPr lang="en-US" sz="2000" kern="1200" baseline="-25000" dirty="0">
              <a:latin typeface="Calibri (Body)"/>
            </a:rPr>
            <a:t>,</a:t>
          </a:r>
          <a:r>
            <a:rPr lang="en-US" sz="2000" kern="1200" dirty="0">
              <a:latin typeface="Calibri (Body)"/>
            </a:rPr>
            <a:t> F</a:t>
          </a:r>
          <a:r>
            <a:rPr lang="en-US" sz="2000" kern="1200" baseline="-25000" dirty="0">
              <a:latin typeface="Calibri (Body)"/>
            </a:rPr>
            <a:t>3,t , ,</a:t>
          </a:r>
          <a:r>
            <a:rPr lang="en-US" sz="2000" kern="1200" dirty="0">
              <a:latin typeface="Calibri (Body)"/>
            </a:rPr>
            <a:t> F</a:t>
          </a:r>
          <a:r>
            <a:rPr lang="en-US" sz="2000" kern="1200" baseline="-25000" dirty="0">
              <a:latin typeface="Calibri (Body)"/>
            </a:rPr>
            <a:t>4,t   </a:t>
          </a:r>
          <a:r>
            <a:rPr lang="en-US" sz="2000" kern="1200" dirty="0">
              <a:latin typeface="Calibri (Body)"/>
              <a:ea typeface="+mn-ea"/>
              <a:cs typeface="+mn-cs"/>
            </a:rPr>
            <a:t>)</a:t>
          </a:r>
          <a:endParaRPr lang="en-US" sz="2000" kern="1200" dirty="0">
            <a:latin typeface="Calibri (Body)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l-GR" sz="2000" kern="1200" dirty="0">
              <a:latin typeface="Calibri (Body)"/>
              <a:ea typeface="+mn-ea"/>
              <a:cs typeface="Times New Roman" panose="02020603050405020304" pitchFamily="18" charset="0"/>
            </a:rPr>
            <a:t>β</a:t>
          </a:r>
          <a:r>
            <a:rPr lang="en-US" sz="2000" kern="1200" dirty="0" err="1">
              <a:latin typeface="Calibri (Body)"/>
              <a:ea typeface="+mn-ea"/>
              <a:cs typeface="Times New Roman" panose="02020603050405020304" pitchFamily="18" charset="0"/>
            </a:rPr>
            <a:t>i</a:t>
          </a:r>
          <a:r>
            <a:rPr lang="en-US" sz="2000" kern="1200" dirty="0">
              <a:latin typeface="Calibri (Body)"/>
              <a:ea typeface="+mn-ea"/>
              <a:cs typeface="Times New Roman" panose="02020603050405020304" pitchFamily="18" charset="0"/>
            </a:rPr>
            <a:t> Matrix = ( </a:t>
          </a:r>
          <a:r>
            <a:rPr lang="el-GR" sz="2000" kern="1200" dirty="0">
              <a:latin typeface="Calibri (Body)"/>
              <a:ea typeface="+mn-ea"/>
              <a:cs typeface="Times New Roman" panose="02020603050405020304" pitchFamily="18" charset="0"/>
            </a:rPr>
            <a:t>β</a:t>
          </a:r>
          <a:r>
            <a:rPr lang="en-US" sz="2000" kern="1200" dirty="0">
              <a:latin typeface="Calibri (Body)"/>
              <a:ea typeface="+mn-ea"/>
              <a:cs typeface="Times New Roman" panose="02020603050405020304" pitchFamily="18" charset="0"/>
            </a:rPr>
            <a:t>1,k</a:t>
          </a:r>
          <a:r>
            <a:rPr lang="en-US" sz="2000" kern="1200" dirty="0">
              <a:latin typeface="Calibri (Body)"/>
              <a:ea typeface="+mn-ea"/>
              <a:cs typeface="+mn-cs"/>
            </a:rPr>
            <a:t>  ,</a:t>
          </a:r>
          <a:r>
            <a:rPr lang="el-GR" sz="2000" kern="1200" dirty="0">
              <a:latin typeface="Calibri (Body)"/>
              <a:ea typeface="+mn-ea"/>
              <a:cs typeface="Times New Roman" panose="02020603050405020304" pitchFamily="18" charset="0"/>
            </a:rPr>
            <a:t> β</a:t>
          </a:r>
          <a:r>
            <a:rPr lang="en-US" sz="2000" kern="1200" dirty="0">
              <a:latin typeface="Calibri (Body)"/>
              <a:ea typeface="+mn-ea"/>
              <a:cs typeface="Times New Roman" panose="02020603050405020304" pitchFamily="18" charset="0"/>
            </a:rPr>
            <a:t>2,k , </a:t>
          </a:r>
          <a:r>
            <a:rPr lang="el-GR" sz="2000" kern="1200" dirty="0">
              <a:latin typeface="Calibri (Body)"/>
              <a:ea typeface="+mn-ea"/>
              <a:cs typeface="Times New Roman" panose="02020603050405020304" pitchFamily="18" charset="0"/>
            </a:rPr>
            <a:t>β</a:t>
          </a:r>
          <a:r>
            <a:rPr lang="en-US" sz="2000" kern="1200" dirty="0">
              <a:latin typeface="Calibri (Body)"/>
              <a:ea typeface="+mn-ea"/>
              <a:cs typeface="Times New Roman" panose="02020603050405020304" pitchFamily="18" charset="0"/>
            </a:rPr>
            <a:t>3,k</a:t>
          </a:r>
          <a:r>
            <a:rPr lang="en-US" sz="2000" kern="1200" dirty="0">
              <a:latin typeface="Calibri (Body)"/>
              <a:ea typeface="+mn-ea"/>
              <a:cs typeface="+mn-cs"/>
            </a:rPr>
            <a:t> , </a:t>
          </a:r>
          <a:r>
            <a:rPr lang="el-GR" sz="2000" kern="1200" dirty="0">
              <a:latin typeface="Calibri (Body)"/>
              <a:ea typeface="+mn-ea"/>
              <a:cs typeface="Times New Roman" panose="02020603050405020304" pitchFamily="18" charset="0"/>
            </a:rPr>
            <a:t>β</a:t>
          </a:r>
          <a:r>
            <a:rPr lang="en-US" sz="2000" kern="1200" dirty="0">
              <a:latin typeface="Calibri (Body)"/>
              <a:ea typeface="+mn-ea"/>
              <a:cs typeface="Times New Roman" panose="02020603050405020304" pitchFamily="18" charset="0"/>
            </a:rPr>
            <a:t>4,k)</a:t>
          </a:r>
          <a:endParaRPr lang="en-US" sz="2000" kern="1200" dirty="0">
            <a:latin typeface="Calibri (Body)"/>
          </a:endParaRPr>
        </a:p>
      </dsp:txBody>
      <dsp:txXfrm>
        <a:off x="0" y="2461679"/>
        <a:ext cx="5011289" cy="683100"/>
      </dsp:txXfrm>
    </dsp:sp>
    <dsp:sp modelId="{7F521FED-4194-498A-9375-7BF679214608}">
      <dsp:nvSpPr>
        <dsp:cNvPr id="0" name=""/>
        <dsp:cNvSpPr/>
      </dsp:nvSpPr>
      <dsp:spPr>
        <a:xfrm>
          <a:off x="0" y="3163633"/>
          <a:ext cx="5011289" cy="561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 (Body)"/>
            </a:rPr>
            <a:t>Portfolio Return</a:t>
          </a:r>
        </a:p>
      </dsp:txBody>
      <dsp:txXfrm>
        <a:off x="27415" y="3191048"/>
        <a:ext cx="4956459" cy="506770"/>
      </dsp:txXfrm>
    </dsp:sp>
    <dsp:sp modelId="{8390704F-9914-401E-AE30-920C0E02AA2E}">
      <dsp:nvSpPr>
        <dsp:cNvPr id="0" name=""/>
        <dsp:cNvSpPr/>
      </dsp:nvSpPr>
      <dsp:spPr>
        <a:xfrm>
          <a:off x="0" y="3706379"/>
          <a:ext cx="5011289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08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>
            <a:latin typeface="Calibri (Body)"/>
          </a:endParaRPr>
        </a:p>
      </dsp:txBody>
      <dsp:txXfrm>
        <a:off x="0" y="3706379"/>
        <a:ext cx="5011289" cy="496800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0"/>
          <a:ext cx="1468998" cy="48672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bg2">
                  <a:lumMod val="25000"/>
                </a:schemeClr>
              </a:solidFill>
            </a:rPr>
            <a:t>CAPM </a:t>
          </a:r>
        </a:p>
      </dsp:txBody>
      <dsp:txXfrm>
        <a:off x="0" y="0"/>
        <a:ext cx="1468998" cy="486720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0"/>
          <a:ext cx="2522089" cy="786240"/>
        </a:xfrm>
        <a:prstGeom prst="round2Same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  </a:t>
          </a:r>
          <a:r>
            <a:rPr lang="en-US" sz="2800" b="1" kern="1200" dirty="0">
              <a:solidFill>
                <a:schemeClr val="tx1"/>
              </a:solidFill>
            </a:rPr>
            <a:t>MULTIFACTOR</a:t>
          </a:r>
          <a:endParaRPr lang="en-US" sz="2100" b="1" kern="1200" dirty="0">
            <a:solidFill>
              <a:schemeClr val="tx1"/>
            </a:solidFill>
          </a:endParaRPr>
        </a:p>
      </dsp:txBody>
      <dsp:txXfrm>
        <a:off x="38381" y="38381"/>
        <a:ext cx="2445327" cy="747859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0"/>
          <a:ext cx="2009907" cy="46800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OPTIMIZATION</a:t>
          </a:r>
          <a:endParaRPr lang="en-US" sz="18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0" y="0"/>
        <a:ext cx="2009907" cy="468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5001"/>
          <a:ext cx="1775011" cy="48672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/>
              </a:solidFill>
            </a:rPr>
            <a:t>OPTIMIZATION</a:t>
          </a:r>
        </a:p>
      </dsp:txBody>
      <dsp:txXfrm>
        <a:off x="0" y="5001"/>
        <a:ext cx="1775011" cy="486720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68DF7-D1F7-4908-9ACE-0CD708183B2C}">
      <dsp:nvSpPr>
        <dsp:cNvPr id="0" name=""/>
        <dsp:cNvSpPr/>
      </dsp:nvSpPr>
      <dsp:spPr>
        <a:xfrm>
          <a:off x="9027" y="0"/>
          <a:ext cx="2698260" cy="5568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Input Matrix </a:t>
          </a:r>
        </a:p>
      </dsp:txBody>
      <dsp:txXfrm>
        <a:off x="25336" y="16309"/>
        <a:ext cx="2665642" cy="524204"/>
      </dsp:txXfrm>
    </dsp:sp>
    <dsp:sp modelId="{504949B4-D909-4227-9B5A-8DFEC7757283}">
      <dsp:nvSpPr>
        <dsp:cNvPr id="0" name=""/>
        <dsp:cNvSpPr/>
      </dsp:nvSpPr>
      <dsp:spPr>
        <a:xfrm>
          <a:off x="2977114" y="0"/>
          <a:ext cx="572031" cy="556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977114" y="111364"/>
        <a:ext cx="404984" cy="334094"/>
      </dsp:txXfrm>
    </dsp:sp>
    <dsp:sp modelId="{BA685E5A-B544-405B-85EF-F18B25DD7279}">
      <dsp:nvSpPr>
        <dsp:cNvPr id="0" name=""/>
        <dsp:cNvSpPr/>
      </dsp:nvSpPr>
      <dsp:spPr>
        <a:xfrm>
          <a:off x="3786592" y="0"/>
          <a:ext cx="2698260" cy="5568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Beta Function</a:t>
          </a:r>
        </a:p>
      </dsp:txBody>
      <dsp:txXfrm>
        <a:off x="3802901" y="16309"/>
        <a:ext cx="2665642" cy="524204"/>
      </dsp:txXfrm>
    </dsp:sp>
    <dsp:sp modelId="{4C7B7E06-F433-47AC-AA6B-3C4E76482BCB}">
      <dsp:nvSpPr>
        <dsp:cNvPr id="0" name=""/>
        <dsp:cNvSpPr/>
      </dsp:nvSpPr>
      <dsp:spPr>
        <a:xfrm>
          <a:off x="6754678" y="0"/>
          <a:ext cx="572031" cy="556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754678" y="111364"/>
        <a:ext cx="404984" cy="334094"/>
      </dsp:txXfrm>
    </dsp:sp>
    <dsp:sp modelId="{632A2251-F906-4C06-A852-73984BE29879}">
      <dsp:nvSpPr>
        <dsp:cNvPr id="0" name=""/>
        <dsp:cNvSpPr/>
      </dsp:nvSpPr>
      <dsp:spPr>
        <a:xfrm>
          <a:off x="7564156" y="0"/>
          <a:ext cx="2698260" cy="5568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Output Matrix</a:t>
          </a:r>
        </a:p>
      </dsp:txBody>
      <dsp:txXfrm>
        <a:off x="7580465" y="16309"/>
        <a:ext cx="2665642" cy="524204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0"/>
          <a:ext cx="1468998" cy="48672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bg2">
                  <a:lumMod val="25000"/>
                </a:schemeClr>
              </a:solidFill>
            </a:rPr>
            <a:t>CAPM </a:t>
          </a:r>
        </a:p>
      </dsp:txBody>
      <dsp:txXfrm>
        <a:off x="0" y="0"/>
        <a:ext cx="1468998" cy="486720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0"/>
          <a:ext cx="2522089" cy="786240"/>
        </a:xfrm>
        <a:prstGeom prst="round2Same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  </a:t>
          </a:r>
          <a:r>
            <a:rPr lang="en-US" sz="2800" b="1" kern="1200" dirty="0">
              <a:solidFill>
                <a:schemeClr val="tx1"/>
              </a:solidFill>
            </a:rPr>
            <a:t>MULTIFACTOR</a:t>
          </a:r>
          <a:endParaRPr lang="en-US" sz="2100" b="1" kern="1200" dirty="0">
            <a:solidFill>
              <a:schemeClr val="tx1"/>
            </a:solidFill>
          </a:endParaRPr>
        </a:p>
      </dsp:txBody>
      <dsp:txXfrm>
        <a:off x="38381" y="38381"/>
        <a:ext cx="2445327" cy="747859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0"/>
          <a:ext cx="2009907" cy="46800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OPTIMIZATION</a:t>
          </a:r>
          <a:endParaRPr lang="en-US" sz="18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0" y="0"/>
        <a:ext cx="2009907" cy="468000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68DF7-D1F7-4908-9ACE-0CD708183B2C}">
      <dsp:nvSpPr>
        <dsp:cNvPr id="0" name=""/>
        <dsp:cNvSpPr/>
      </dsp:nvSpPr>
      <dsp:spPr>
        <a:xfrm>
          <a:off x="1603" y="0"/>
          <a:ext cx="5840995" cy="599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Input Matrix </a:t>
          </a:r>
        </a:p>
      </dsp:txBody>
      <dsp:txXfrm>
        <a:off x="19147" y="17544"/>
        <a:ext cx="5805907" cy="563924"/>
      </dsp:txXfrm>
    </dsp:sp>
    <dsp:sp modelId="{504949B4-D909-4227-9B5A-8DFEC7757283}">
      <dsp:nvSpPr>
        <dsp:cNvPr id="0" name=""/>
        <dsp:cNvSpPr/>
      </dsp:nvSpPr>
      <dsp:spPr>
        <a:xfrm>
          <a:off x="6008121" y="94257"/>
          <a:ext cx="350907" cy="4104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008121" y="176356"/>
        <a:ext cx="245635" cy="246298"/>
      </dsp:txXfrm>
    </dsp:sp>
    <dsp:sp modelId="{BA685E5A-B544-405B-85EF-F18B25DD7279}">
      <dsp:nvSpPr>
        <dsp:cNvPr id="0" name=""/>
        <dsp:cNvSpPr/>
      </dsp:nvSpPr>
      <dsp:spPr>
        <a:xfrm>
          <a:off x="6504688" y="0"/>
          <a:ext cx="1655226" cy="599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Beta Function</a:t>
          </a:r>
        </a:p>
      </dsp:txBody>
      <dsp:txXfrm>
        <a:off x="6522232" y="17544"/>
        <a:ext cx="1620138" cy="563924"/>
      </dsp:txXfrm>
    </dsp:sp>
    <dsp:sp modelId="{4C7B7E06-F433-47AC-AA6B-3C4E76482BCB}">
      <dsp:nvSpPr>
        <dsp:cNvPr id="0" name=""/>
        <dsp:cNvSpPr/>
      </dsp:nvSpPr>
      <dsp:spPr>
        <a:xfrm>
          <a:off x="8325437" y="94257"/>
          <a:ext cx="350907" cy="4104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8325437" y="176356"/>
        <a:ext cx="245635" cy="246298"/>
      </dsp:txXfrm>
    </dsp:sp>
    <dsp:sp modelId="{632A2251-F906-4C06-A852-73984BE29879}">
      <dsp:nvSpPr>
        <dsp:cNvPr id="0" name=""/>
        <dsp:cNvSpPr/>
      </dsp:nvSpPr>
      <dsp:spPr>
        <a:xfrm>
          <a:off x="8822005" y="0"/>
          <a:ext cx="1655226" cy="599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Output Matrix</a:t>
          </a:r>
        </a:p>
      </dsp:txBody>
      <dsp:txXfrm>
        <a:off x="8839549" y="17544"/>
        <a:ext cx="1620138" cy="563924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0"/>
          <a:ext cx="1468998" cy="48672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bg2">
                  <a:lumMod val="25000"/>
                </a:schemeClr>
              </a:solidFill>
            </a:rPr>
            <a:t>CAPM </a:t>
          </a:r>
        </a:p>
      </dsp:txBody>
      <dsp:txXfrm>
        <a:off x="0" y="0"/>
        <a:ext cx="1468998" cy="486720"/>
      </dsp:txXfrm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0"/>
          <a:ext cx="2522089" cy="786240"/>
        </a:xfrm>
        <a:prstGeom prst="round2Same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  </a:t>
          </a:r>
          <a:r>
            <a:rPr lang="en-US" sz="2800" b="1" kern="1200" dirty="0">
              <a:solidFill>
                <a:schemeClr val="tx1"/>
              </a:solidFill>
            </a:rPr>
            <a:t>MULTIFACTOR</a:t>
          </a:r>
          <a:endParaRPr lang="en-US" sz="2100" b="1" kern="1200" dirty="0">
            <a:solidFill>
              <a:schemeClr val="tx1"/>
            </a:solidFill>
          </a:endParaRPr>
        </a:p>
      </dsp:txBody>
      <dsp:txXfrm>
        <a:off x="38381" y="38381"/>
        <a:ext cx="2445327" cy="747859"/>
      </dsp:txXfrm>
    </dsp:sp>
  </dsp:spTree>
</dsp:drawing>
</file>

<file path=ppt/diagrams/drawing5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0"/>
          <a:ext cx="2009907" cy="46800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OPTIMIZATION</a:t>
          </a:r>
          <a:endParaRPr lang="en-US" sz="18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0" y="0"/>
        <a:ext cx="2009907" cy="468000"/>
      </dsp:txXfrm>
    </dsp:sp>
  </dsp:spTree>
</dsp:drawing>
</file>

<file path=ppt/diagrams/drawing5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0"/>
          <a:ext cx="1468998" cy="48672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bg2">
                  <a:lumMod val="25000"/>
                </a:schemeClr>
              </a:solidFill>
            </a:rPr>
            <a:t>CAPM </a:t>
          </a:r>
        </a:p>
      </dsp:txBody>
      <dsp:txXfrm>
        <a:off x="0" y="0"/>
        <a:ext cx="1468998" cy="486720"/>
      </dsp:txXfrm>
    </dsp:sp>
  </dsp:spTree>
</dsp:drawing>
</file>

<file path=ppt/diagrams/drawing5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0"/>
          <a:ext cx="2522089" cy="786240"/>
        </a:xfrm>
        <a:prstGeom prst="round2Same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  </a:t>
          </a:r>
          <a:r>
            <a:rPr lang="en-US" sz="2800" b="1" kern="1200" dirty="0">
              <a:solidFill>
                <a:schemeClr val="tx1"/>
              </a:solidFill>
            </a:rPr>
            <a:t>MULTIFACTOR</a:t>
          </a:r>
          <a:endParaRPr lang="en-US" sz="2100" b="1" kern="1200" dirty="0">
            <a:solidFill>
              <a:schemeClr val="tx1"/>
            </a:solidFill>
          </a:endParaRPr>
        </a:p>
      </dsp:txBody>
      <dsp:txXfrm>
        <a:off x="38381" y="38381"/>
        <a:ext cx="2445327" cy="7478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0"/>
          <a:ext cx="2420471" cy="786240"/>
        </a:xfrm>
        <a:prstGeom prst="round2Same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1"/>
              </a:solidFill>
            </a:rPr>
            <a:t>CAPM</a:t>
          </a:r>
        </a:p>
      </dsp:txBody>
      <dsp:txXfrm>
        <a:off x="38381" y="38381"/>
        <a:ext cx="2343709" cy="747859"/>
      </dsp:txXfrm>
    </dsp:sp>
  </dsp:spTree>
</dsp:drawing>
</file>

<file path=ppt/diagrams/drawing6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0"/>
          <a:ext cx="2009907" cy="46800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OPTIMIZATION</a:t>
          </a:r>
          <a:endParaRPr lang="en-US" sz="18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0" y="0"/>
        <a:ext cx="2009907" cy="468000"/>
      </dsp:txXfrm>
    </dsp:sp>
  </dsp:spTree>
</dsp:drawing>
</file>

<file path=ppt/diagrams/drawing6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0"/>
          <a:ext cx="1468998" cy="48672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bg2">
                  <a:lumMod val="25000"/>
                </a:schemeClr>
              </a:solidFill>
            </a:rPr>
            <a:t>CAPM </a:t>
          </a:r>
        </a:p>
      </dsp:txBody>
      <dsp:txXfrm>
        <a:off x="0" y="0"/>
        <a:ext cx="1468998" cy="486720"/>
      </dsp:txXfrm>
    </dsp:sp>
  </dsp:spTree>
</dsp:drawing>
</file>

<file path=ppt/diagrams/drawing6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0"/>
          <a:ext cx="2522089" cy="786240"/>
        </a:xfrm>
        <a:prstGeom prst="round2Same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  </a:t>
          </a:r>
          <a:r>
            <a:rPr lang="en-US" sz="2800" b="1" kern="1200" dirty="0">
              <a:solidFill>
                <a:schemeClr val="tx1"/>
              </a:solidFill>
            </a:rPr>
            <a:t>MULTIFACTOR</a:t>
          </a:r>
          <a:endParaRPr lang="en-US" sz="2100" b="1" kern="1200" dirty="0">
            <a:solidFill>
              <a:schemeClr val="tx1"/>
            </a:solidFill>
          </a:endParaRPr>
        </a:p>
      </dsp:txBody>
      <dsp:txXfrm>
        <a:off x="38381" y="38381"/>
        <a:ext cx="2445327" cy="747859"/>
      </dsp:txXfrm>
    </dsp:sp>
  </dsp:spTree>
</dsp:drawing>
</file>

<file path=ppt/diagrams/drawing6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0"/>
          <a:ext cx="2009907" cy="46800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OPTIMIZATION</a:t>
          </a:r>
          <a:endParaRPr lang="en-US" sz="18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0" y="0"/>
        <a:ext cx="2009907" cy="468000"/>
      </dsp:txXfrm>
    </dsp:sp>
  </dsp:spTree>
</dsp:drawing>
</file>

<file path=ppt/diagrams/drawing6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10226"/>
          <a:ext cx="1468998" cy="48672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/>
              </a:solidFill>
            </a:rPr>
            <a:t>CAPM </a:t>
          </a:r>
        </a:p>
      </dsp:txBody>
      <dsp:txXfrm>
        <a:off x="0" y="10226"/>
        <a:ext cx="1468998" cy="486720"/>
      </dsp:txXfrm>
    </dsp:sp>
  </dsp:spTree>
</dsp:drawing>
</file>

<file path=ppt/diagrams/drawing6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474"/>
          <a:ext cx="2522089" cy="792286"/>
        </a:xfrm>
        <a:prstGeom prst="round2Same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PORTFOLIO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OPTIMIZATION</a:t>
          </a:r>
        </a:p>
      </dsp:txBody>
      <dsp:txXfrm>
        <a:off x="38676" y="39150"/>
        <a:ext cx="2444737" cy="753610"/>
      </dsp:txXfrm>
    </dsp:sp>
  </dsp:spTree>
</dsp:drawing>
</file>

<file path=ppt/diagrams/drawing6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0"/>
          <a:ext cx="2009907" cy="50182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</a:t>
          </a:r>
          <a:r>
            <a:rPr lang="en-US" sz="1800" kern="1200" dirty="0">
              <a:solidFill>
                <a:schemeClr val="bg2">
                  <a:lumMod val="25000"/>
                </a:schemeClr>
              </a:solidFill>
            </a:rPr>
            <a:t>MULTIFACTOR</a:t>
          </a:r>
          <a:r>
            <a:rPr lang="en-US" sz="2400" kern="1200" dirty="0">
              <a:solidFill>
                <a:schemeClr val="bg2">
                  <a:lumMod val="50000"/>
                </a:schemeClr>
              </a:solidFill>
            </a:rPr>
            <a:t> </a:t>
          </a:r>
        </a:p>
      </dsp:txBody>
      <dsp:txXfrm>
        <a:off x="0" y="0"/>
        <a:ext cx="2009907" cy="5018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0"/>
          <a:ext cx="2009907" cy="50182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</a:t>
          </a:r>
          <a:r>
            <a:rPr lang="en-US" sz="1800" kern="1200" dirty="0">
              <a:solidFill>
                <a:schemeClr val="bg2">
                  <a:lumMod val="25000"/>
                </a:schemeClr>
              </a:solidFill>
            </a:rPr>
            <a:t>MULTIFACTOR</a:t>
          </a:r>
          <a:r>
            <a:rPr lang="en-US" sz="2400" kern="1200" dirty="0">
              <a:solidFill>
                <a:schemeClr val="bg2">
                  <a:lumMod val="50000"/>
                </a:schemeClr>
              </a:solidFill>
            </a:rPr>
            <a:t> </a:t>
          </a:r>
        </a:p>
      </dsp:txBody>
      <dsp:txXfrm>
        <a:off x="0" y="0"/>
        <a:ext cx="2009907" cy="5018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5001"/>
          <a:ext cx="1775011" cy="48672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/>
              </a:solidFill>
            </a:rPr>
            <a:t>OPTIMIZATION</a:t>
          </a:r>
        </a:p>
      </dsp:txBody>
      <dsp:txXfrm>
        <a:off x="0" y="5001"/>
        <a:ext cx="1775011" cy="4867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BFC1-B46A-4FAF-B9C8-8A9EF68CF7BC}">
      <dsp:nvSpPr>
        <dsp:cNvPr id="0" name=""/>
        <dsp:cNvSpPr/>
      </dsp:nvSpPr>
      <dsp:spPr>
        <a:xfrm>
          <a:off x="0" y="0"/>
          <a:ext cx="2420471" cy="786240"/>
        </a:xfrm>
        <a:prstGeom prst="round2Same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1"/>
              </a:solidFill>
            </a:rPr>
            <a:t>CAPM</a:t>
          </a:r>
        </a:p>
      </dsp:txBody>
      <dsp:txXfrm>
        <a:off x="38381" y="38381"/>
        <a:ext cx="2343709" cy="747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50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2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0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73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12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91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1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1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12/27/2016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3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6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82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13" Type="http://schemas.microsoft.com/office/2007/relationships/diagramDrawing" Target="../diagrams/drawing16.xml"/><Relationship Id="rId18" Type="http://schemas.microsoft.com/office/2007/relationships/diagramDrawing" Target="../diagrams/drawing17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5.xml"/><Relationship Id="rId12" Type="http://schemas.openxmlformats.org/officeDocument/2006/relationships/diagramColors" Target="../diagrams/colors16.xml"/><Relationship Id="rId17" Type="http://schemas.openxmlformats.org/officeDocument/2006/relationships/diagramColors" Target="../diagrams/colors17.xml"/><Relationship Id="rId2" Type="http://schemas.openxmlformats.org/officeDocument/2006/relationships/image" Target="../media/image21.png"/><Relationship Id="rId16" Type="http://schemas.openxmlformats.org/officeDocument/2006/relationships/diagramQuickStyle" Target="../diagrams/quickStyle17.xml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5.xml"/><Relationship Id="rId11" Type="http://schemas.openxmlformats.org/officeDocument/2006/relationships/diagramQuickStyle" Target="../diagrams/quickStyle16.xml"/><Relationship Id="rId5" Type="http://schemas.openxmlformats.org/officeDocument/2006/relationships/diagramLayout" Target="../diagrams/layout15.xml"/><Relationship Id="rId15" Type="http://schemas.openxmlformats.org/officeDocument/2006/relationships/diagramLayout" Target="../diagrams/layout17.xml"/><Relationship Id="rId10" Type="http://schemas.openxmlformats.org/officeDocument/2006/relationships/diagramLayout" Target="../diagrams/layout16.xml"/><Relationship Id="rId19" Type="http://schemas.openxmlformats.org/officeDocument/2006/relationships/image" Target="../media/image20.png"/><Relationship Id="rId4" Type="http://schemas.openxmlformats.org/officeDocument/2006/relationships/diagramData" Target="../diagrams/data16.xml"/><Relationship Id="rId9" Type="http://schemas.openxmlformats.org/officeDocument/2006/relationships/diagramData" Target="../diagrams/data17.xml"/><Relationship Id="rId14" Type="http://schemas.openxmlformats.org/officeDocument/2006/relationships/diagramData" Target="../diagrams/data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0.xml"/><Relationship Id="rId13" Type="http://schemas.openxmlformats.org/officeDocument/2006/relationships/diagramData" Target="../diagrams/data21.xml"/><Relationship Id="rId18" Type="http://schemas.openxmlformats.org/officeDocument/2006/relationships/image" Target="../media/image17.png"/><Relationship Id="rId3" Type="http://schemas.openxmlformats.org/officeDocument/2006/relationships/diagramData" Target="../diagrams/data19.xml"/><Relationship Id="rId7" Type="http://schemas.microsoft.com/office/2007/relationships/diagramDrawing" Target="../diagrams/drawing18.xml"/><Relationship Id="rId12" Type="http://schemas.microsoft.com/office/2007/relationships/diagramDrawing" Target="../diagrams/drawing19.xml"/><Relationship Id="rId17" Type="http://schemas.microsoft.com/office/2007/relationships/diagramDrawing" Target="../diagrams/drawing20.xml"/><Relationship Id="rId2" Type="http://schemas.openxmlformats.org/officeDocument/2006/relationships/image" Target="../media/image23.png"/><Relationship Id="rId16" Type="http://schemas.openxmlformats.org/officeDocument/2006/relationships/diagramColors" Target="../diagrams/colors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11" Type="http://schemas.openxmlformats.org/officeDocument/2006/relationships/diagramColors" Target="../diagrams/colors19.xml"/><Relationship Id="rId5" Type="http://schemas.openxmlformats.org/officeDocument/2006/relationships/diagramQuickStyle" Target="../diagrams/quickStyle18.xml"/><Relationship Id="rId15" Type="http://schemas.openxmlformats.org/officeDocument/2006/relationships/diagramQuickStyle" Target="../diagrams/quickStyle20.xml"/><Relationship Id="rId10" Type="http://schemas.openxmlformats.org/officeDocument/2006/relationships/diagramQuickStyle" Target="../diagrams/quickStyle19.xml"/><Relationship Id="rId4" Type="http://schemas.openxmlformats.org/officeDocument/2006/relationships/diagramLayout" Target="../diagrams/layout18.xml"/><Relationship Id="rId9" Type="http://schemas.openxmlformats.org/officeDocument/2006/relationships/diagramLayout" Target="../diagrams/layout19.xml"/><Relationship Id="rId14" Type="http://schemas.openxmlformats.org/officeDocument/2006/relationships/diagramLayout" Target="../diagrams/layout20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1.xml"/><Relationship Id="rId13" Type="http://schemas.microsoft.com/office/2007/relationships/diagramDrawing" Target="../diagrams/drawing22.xml"/><Relationship Id="rId18" Type="http://schemas.microsoft.com/office/2007/relationships/diagramDrawing" Target="../diagrams/drawing23.xml"/><Relationship Id="rId3" Type="http://schemas.openxmlformats.org/officeDocument/2006/relationships/image" Target="../media/image19.emf"/><Relationship Id="rId7" Type="http://schemas.openxmlformats.org/officeDocument/2006/relationships/diagramColors" Target="../diagrams/colors21.xml"/><Relationship Id="rId12" Type="http://schemas.openxmlformats.org/officeDocument/2006/relationships/diagramColors" Target="../diagrams/colors22.xml"/><Relationship Id="rId17" Type="http://schemas.openxmlformats.org/officeDocument/2006/relationships/diagramColors" Target="../diagrams/colors23.xml"/><Relationship Id="rId2" Type="http://schemas.openxmlformats.org/officeDocument/2006/relationships/image" Target="../media/image18.jpeg"/><Relationship Id="rId16" Type="http://schemas.openxmlformats.org/officeDocument/2006/relationships/diagramQuickStyle" Target="../diagrams/quickStyle2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1.xml"/><Relationship Id="rId11" Type="http://schemas.openxmlformats.org/officeDocument/2006/relationships/diagramQuickStyle" Target="../diagrams/quickStyle22.xml"/><Relationship Id="rId5" Type="http://schemas.openxmlformats.org/officeDocument/2006/relationships/diagramLayout" Target="../diagrams/layout21.xml"/><Relationship Id="rId15" Type="http://schemas.openxmlformats.org/officeDocument/2006/relationships/diagramLayout" Target="../diagrams/layout23.xml"/><Relationship Id="rId10" Type="http://schemas.openxmlformats.org/officeDocument/2006/relationships/diagramLayout" Target="../diagrams/layout22.xml"/><Relationship Id="rId4" Type="http://schemas.openxmlformats.org/officeDocument/2006/relationships/diagramData" Target="../diagrams/data22.xml"/><Relationship Id="rId9" Type="http://schemas.openxmlformats.org/officeDocument/2006/relationships/diagramData" Target="../diagrams/data23.xml"/><Relationship Id="rId14" Type="http://schemas.openxmlformats.org/officeDocument/2006/relationships/diagramData" Target="../diagrams/data2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5.xml"/><Relationship Id="rId13" Type="http://schemas.openxmlformats.org/officeDocument/2006/relationships/diagramLayout" Target="../diagrams/layout26.xml"/><Relationship Id="rId3" Type="http://schemas.openxmlformats.org/officeDocument/2006/relationships/diagramLayout" Target="../diagrams/layout24.xml"/><Relationship Id="rId7" Type="http://schemas.openxmlformats.org/officeDocument/2006/relationships/diagramData" Target="../diagrams/data26.xml"/><Relationship Id="rId12" Type="http://schemas.openxmlformats.org/officeDocument/2006/relationships/diagramData" Target="../diagrams/data27.xml"/><Relationship Id="rId2" Type="http://schemas.openxmlformats.org/officeDocument/2006/relationships/diagramData" Target="../diagrams/data25.xml"/><Relationship Id="rId16" Type="http://schemas.microsoft.com/office/2007/relationships/diagramDrawing" Target="../diagrams/drawing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11" Type="http://schemas.microsoft.com/office/2007/relationships/diagramDrawing" Target="../diagrams/drawing25.xml"/><Relationship Id="rId5" Type="http://schemas.openxmlformats.org/officeDocument/2006/relationships/diagramColors" Target="../diagrams/colors24.xml"/><Relationship Id="rId15" Type="http://schemas.openxmlformats.org/officeDocument/2006/relationships/diagramColors" Target="../diagrams/colors26.xml"/><Relationship Id="rId10" Type="http://schemas.openxmlformats.org/officeDocument/2006/relationships/diagramColors" Target="../diagrams/colors25.xml"/><Relationship Id="rId4" Type="http://schemas.openxmlformats.org/officeDocument/2006/relationships/diagramQuickStyle" Target="../diagrams/quickStyle24.xml"/><Relationship Id="rId9" Type="http://schemas.openxmlformats.org/officeDocument/2006/relationships/diagramQuickStyle" Target="../diagrams/quickStyle25.xml"/><Relationship Id="rId14" Type="http://schemas.openxmlformats.org/officeDocument/2006/relationships/diagramQuickStyle" Target="../diagrams/quickStyle2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7.xml"/><Relationship Id="rId13" Type="http://schemas.openxmlformats.org/officeDocument/2006/relationships/diagramColors" Target="../diagrams/colors28.xml"/><Relationship Id="rId18" Type="http://schemas.openxmlformats.org/officeDocument/2006/relationships/diagramColors" Target="../diagrams/colors29.xml"/><Relationship Id="rId3" Type="http://schemas.openxmlformats.org/officeDocument/2006/relationships/image" Target="../media/image24.png"/><Relationship Id="rId7" Type="http://schemas.openxmlformats.org/officeDocument/2006/relationships/diagramQuickStyle" Target="../diagrams/quickStyle27.xml"/><Relationship Id="rId12" Type="http://schemas.openxmlformats.org/officeDocument/2006/relationships/diagramQuickStyle" Target="../diagrams/quickStyle28.xml"/><Relationship Id="rId17" Type="http://schemas.openxmlformats.org/officeDocument/2006/relationships/diagramQuickStyle" Target="../diagrams/quickStyle29.xml"/><Relationship Id="rId2" Type="http://schemas.openxmlformats.org/officeDocument/2006/relationships/image" Target="../media/image22.png"/><Relationship Id="rId16" Type="http://schemas.openxmlformats.org/officeDocument/2006/relationships/diagramLayout" Target="../diagrams/layout29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7.xml"/><Relationship Id="rId11" Type="http://schemas.openxmlformats.org/officeDocument/2006/relationships/diagramLayout" Target="../diagrams/layout28.xml"/><Relationship Id="rId5" Type="http://schemas.openxmlformats.org/officeDocument/2006/relationships/diagramData" Target="../diagrams/data28.xml"/><Relationship Id="rId15" Type="http://schemas.openxmlformats.org/officeDocument/2006/relationships/diagramData" Target="../diagrams/data30.xml"/><Relationship Id="rId10" Type="http://schemas.openxmlformats.org/officeDocument/2006/relationships/diagramData" Target="../diagrams/data29.xml"/><Relationship Id="rId19" Type="http://schemas.microsoft.com/office/2007/relationships/diagramDrawing" Target="../diagrams/drawing29.xml"/><Relationship Id="rId4" Type="http://schemas.openxmlformats.org/officeDocument/2006/relationships/image" Target="../media/image25.png"/><Relationship Id="rId9" Type="http://schemas.microsoft.com/office/2007/relationships/diagramDrawing" Target="../diagrams/drawing27.xml"/><Relationship Id="rId14" Type="http://schemas.microsoft.com/office/2007/relationships/diagramDrawing" Target="../diagrams/drawing28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0.xml"/><Relationship Id="rId13" Type="http://schemas.microsoft.com/office/2007/relationships/diagramDrawing" Target="../diagrams/drawing31.xml"/><Relationship Id="rId18" Type="http://schemas.microsoft.com/office/2007/relationships/diagramDrawing" Target="../diagrams/drawing32.xml"/><Relationship Id="rId3" Type="http://schemas.openxmlformats.org/officeDocument/2006/relationships/image" Target="../media/image27.png"/><Relationship Id="rId7" Type="http://schemas.openxmlformats.org/officeDocument/2006/relationships/diagramColors" Target="../diagrams/colors30.xml"/><Relationship Id="rId12" Type="http://schemas.openxmlformats.org/officeDocument/2006/relationships/diagramColors" Target="../diagrams/colors31.xml"/><Relationship Id="rId17" Type="http://schemas.openxmlformats.org/officeDocument/2006/relationships/diagramColors" Target="../diagrams/colors32.xml"/><Relationship Id="rId2" Type="http://schemas.openxmlformats.org/officeDocument/2006/relationships/image" Target="../media/image26.png"/><Relationship Id="rId16" Type="http://schemas.openxmlformats.org/officeDocument/2006/relationships/diagramQuickStyle" Target="../diagrams/quickStyle3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0.xml"/><Relationship Id="rId11" Type="http://schemas.openxmlformats.org/officeDocument/2006/relationships/diagramQuickStyle" Target="../diagrams/quickStyle31.xml"/><Relationship Id="rId5" Type="http://schemas.openxmlformats.org/officeDocument/2006/relationships/diagramLayout" Target="../diagrams/layout30.xml"/><Relationship Id="rId15" Type="http://schemas.openxmlformats.org/officeDocument/2006/relationships/diagramLayout" Target="../diagrams/layout32.xml"/><Relationship Id="rId10" Type="http://schemas.openxmlformats.org/officeDocument/2006/relationships/diagramLayout" Target="../diagrams/layout31.xml"/><Relationship Id="rId4" Type="http://schemas.openxmlformats.org/officeDocument/2006/relationships/diagramData" Target="../diagrams/data31.xml"/><Relationship Id="rId9" Type="http://schemas.openxmlformats.org/officeDocument/2006/relationships/diagramData" Target="../diagrams/data32.xml"/><Relationship Id="rId14" Type="http://schemas.openxmlformats.org/officeDocument/2006/relationships/diagramData" Target="../diagrams/data3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4.xml"/><Relationship Id="rId13" Type="http://schemas.openxmlformats.org/officeDocument/2006/relationships/diagramLayout" Target="../diagrams/layout35.xml"/><Relationship Id="rId18" Type="http://schemas.openxmlformats.org/officeDocument/2006/relationships/image" Target="../media/image22.png"/><Relationship Id="rId3" Type="http://schemas.openxmlformats.org/officeDocument/2006/relationships/diagramLayout" Target="../diagrams/layout33.xml"/><Relationship Id="rId21" Type="http://schemas.openxmlformats.org/officeDocument/2006/relationships/image" Target="../media/image29.gif"/><Relationship Id="rId7" Type="http://schemas.openxmlformats.org/officeDocument/2006/relationships/diagramData" Target="../diagrams/data35.xml"/><Relationship Id="rId12" Type="http://schemas.openxmlformats.org/officeDocument/2006/relationships/diagramData" Target="../diagrams/data36.xml"/><Relationship Id="rId17" Type="http://schemas.openxmlformats.org/officeDocument/2006/relationships/image" Target="../media/image32.png"/><Relationship Id="rId2" Type="http://schemas.openxmlformats.org/officeDocument/2006/relationships/diagramData" Target="../diagrams/data34.xml"/><Relationship Id="rId16" Type="http://schemas.microsoft.com/office/2007/relationships/diagramDrawing" Target="../diagrams/drawing35.xml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11" Type="http://schemas.microsoft.com/office/2007/relationships/diagramDrawing" Target="../diagrams/drawing34.xml"/><Relationship Id="rId5" Type="http://schemas.openxmlformats.org/officeDocument/2006/relationships/diagramColors" Target="../diagrams/colors33.xml"/><Relationship Id="rId15" Type="http://schemas.openxmlformats.org/officeDocument/2006/relationships/diagramColors" Target="../diagrams/colors35.xml"/><Relationship Id="rId23" Type="http://schemas.openxmlformats.org/officeDocument/2006/relationships/image" Target="../media/image36.png"/><Relationship Id="rId10" Type="http://schemas.openxmlformats.org/officeDocument/2006/relationships/diagramColors" Target="../diagrams/colors34.xml"/><Relationship Id="rId19" Type="http://schemas.openxmlformats.org/officeDocument/2006/relationships/image" Target="../media/image24.png"/><Relationship Id="rId4" Type="http://schemas.openxmlformats.org/officeDocument/2006/relationships/diagramQuickStyle" Target="../diagrams/quickStyle33.xml"/><Relationship Id="rId9" Type="http://schemas.openxmlformats.org/officeDocument/2006/relationships/diagramQuickStyle" Target="../diagrams/quickStyle34.xml"/><Relationship Id="rId14" Type="http://schemas.openxmlformats.org/officeDocument/2006/relationships/diagramQuickStyle" Target="../diagrams/quickStyle35.xml"/><Relationship Id="rId22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6.xml"/><Relationship Id="rId13" Type="http://schemas.microsoft.com/office/2007/relationships/diagramDrawing" Target="../diagrams/drawing37.xml"/><Relationship Id="rId18" Type="http://schemas.microsoft.com/office/2007/relationships/diagramDrawing" Target="../diagrams/drawing38.xml"/><Relationship Id="rId3" Type="http://schemas.openxmlformats.org/officeDocument/2006/relationships/image" Target="../media/image30.PNG"/><Relationship Id="rId21" Type="http://schemas.openxmlformats.org/officeDocument/2006/relationships/image" Target="../media/image41.png"/><Relationship Id="rId7" Type="http://schemas.openxmlformats.org/officeDocument/2006/relationships/diagramColors" Target="../diagrams/colors36.xml"/><Relationship Id="rId12" Type="http://schemas.openxmlformats.org/officeDocument/2006/relationships/diagramColors" Target="../diagrams/colors37.xml"/><Relationship Id="rId17" Type="http://schemas.openxmlformats.org/officeDocument/2006/relationships/diagramColors" Target="../diagrams/colors38.xml"/><Relationship Id="rId2" Type="http://schemas.openxmlformats.org/officeDocument/2006/relationships/image" Target="../media/image37.png"/><Relationship Id="rId16" Type="http://schemas.openxmlformats.org/officeDocument/2006/relationships/diagramQuickStyle" Target="../diagrams/quickStyle38.xml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6.xml"/><Relationship Id="rId11" Type="http://schemas.openxmlformats.org/officeDocument/2006/relationships/diagramQuickStyle" Target="../diagrams/quickStyle37.xml"/><Relationship Id="rId5" Type="http://schemas.openxmlformats.org/officeDocument/2006/relationships/diagramLayout" Target="../diagrams/layout36.xml"/><Relationship Id="rId15" Type="http://schemas.openxmlformats.org/officeDocument/2006/relationships/diagramLayout" Target="../diagrams/layout38.xml"/><Relationship Id="rId10" Type="http://schemas.openxmlformats.org/officeDocument/2006/relationships/diagramLayout" Target="../diagrams/layout37.xml"/><Relationship Id="rId19" Type="http://schemas.openxmlformats.org/officeDocument/2006/relationships/image" Target="../media/image39.png"/><Relationship Id="rId4" Type="http://schemas.openxmlformats.org/officeDocument/2006/relationships/diagramData" Target="../diagrams/data37.xml"/><Relationship Id="rId9" Type="http://schemas.openxmlformats.org/officeDocument/2006/relationships/diagramData" Target="../diagrams/data38.xml"/><Relationship Id="rId14" Type="http://schemas.openxmlformats.org/officeDocument/2006/relationships/diagramData" Target="../diagrams/data3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0.xml"/><Relationship Id="rId13" Type="http://schemas.openxmlformats.org/officeDocument/2006/relationships/diagramLayout" Target="../diagrams/layout41.xml"/><Relationship Id="rId3" Type="http://schemas.openxmlformats.org/officeDocument/2006/relationships/diagramLayout" Target="../diagrams/layout39.xml"/><Relationship Id="rId7" Type="http://schemas.openxmlformats.org/officeDocument/2006/relationships/diagramData" Target="../diagrams/data41.xml"/><Relationship Id="rId12" Type="http://schemas.openxmlformats.org/officeDocument/2006/relationships/diagramData" Target="../diagrams/data42.xml"/><Relationship Id="rId2" Type="http://schemas.openxmlformats.org/officeDocument/2006/relationships/diagramData" Target="../diagrams/data40.xml"/><Relationship Id="rId16" Type="http://schemas.microsoft.com/office/2007/relationships/diagramDrawing" Target="../diagrams/drawing4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9.xml"/><Relationship Id="rId11" Type="http://schemas.microsoft.com/office/2007/relationships/diagramDrawing" Target="../diagrams/drawing40.xml"/><Relationship Id="rId5" Type="http://schemas.openxmlformats.org/officeDocument/2006/relationships/diagramColors" Target="../diagrams/colors39.xml"/><Relationship Id="rId15" Type="http://schemas.openxmlformats.org/officeDocument/2006/relationships/diagramColors" Target="../diagrams/colors41.xml"/><Relationship Id="rId10" Type="http://schemas.openxmlformats.org/officeDocument/2006/relationships/diagramColors" Target="../diagrams/colors40.xml"/><Relationship Id="rId4" Type="http://schemas.openxmlformats.org/officeDocument/2006/relationships/diagramQuickStyle" Target="../diagrams/quickStyle39.xml"/><Relationship Id="rId9" Type="http://schemas.openxmlformats.org/officeDocument/2006/relationships/diagramQuickStyle" Target="../diagrams/quickStyle40.xml"/><Relationship Id="rId14" Type="http://schemas.openxmlformats.org/officeDocument/2006/relationships/diagramQuickStyle" Target="../diagrams/quickStyle4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3.xml"/><Relationship Id="rId13" Type="http://schemas.openxmlformats.org/officeDocument/2006/relationships/diagramLayout" Target="../diagrams/layout44.xml"/><Relationship Id="rId18" Type="http://schemas.openxmlformats.org/officeDocument/2006/relationships/diagramLayout" Target="../diagrams/layout45.xml"/><Relationship Id="rId3" Type="http://schemas.openxmlformats.org/officeDocument/2006/relationships/diagramLayout" Target="../diagrams/layout42.xml"/><Relationship Id="rId21" Type="http://schemas.microsoft.com/office/2007/relationships/diagramDrawing" Target="../diagrams/drawing45.xml"/><Relationship Id="rId7" Type="http://schemas.openxmlformats.org/officeDocument/2006/relationships/diagramData" Target="../diagrams/data44.xml"/><Relationship Id="rId12" Type="http://schemas.openxmlformats.org/officeDocument/2006/relationships/diagramData" Target="../diagrams/data45.xml"/><Relationship Id="rId17" Type="http://schemas.openxmlformats.org/officeDocument/2006/relationships/diagramData" Target="../diagrams/data46.xml"/><Relationship Id="rId2" Type="http://schemas.openxmlformats.org/officeDocument/2006/relationships/diagramData" Target="../diagrams/data43.xml"/><Relationship Id="rId16" Type="http://schemas.microsoft.com/office/2007/relationships/diagramDrawing" Target="../diagrams/drawing44.xml"/><Relationship Id="rId20" Type="http://schemas.openxmlformats.org/officeDocument/2006/relationships/diagramColors" Target="../diagrams/colors4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2.xml"/><Relationship Id="rId11" Type="http://schemas.microsoft.com/office/2007/relationships/diagramDrawing" Target="../diagrams/drawing43.xml"/><Relationship Id="rId5" Type="http://schemas.openxmlformats.org/officeDocument/2006/relationships/diagramColors" Target="../diagrams/colors42.xml"/><Relationship Id="rId15" Type="http://schemas.openxmlformats.org/officeDocument/2006/relationships/diagramColors" Target="../diagrams/colors44.xml"/><Relationship Id="rId10" Type="http://schemas.openxmlformats.org/officeDocument/2006/relationships/diagramColors" Target="../diagrams/colors43.xml"/><Relationship Id="rId19" Type="http://schemas.openxmlformats.org/officeDocument/2006/relationships/diagramQuickStyle" Target="../diagrams/quickStyle45.xml"/><Relationship Id="rId4" Type="http://schemas.openxmlformats.org/officeDocument/2006/relationships/diagramQuickStyle" Target="../diagrams/quickStyle42.xml"/><Relationship Id="rId9" Type="http://schemas.openxmlformats.org/officeDocument/2006/relationships/diagramQuickStyle" Target="../diagrams/quickStyle43.xml"/><Relationship Id="rId14" Type="http://schemas.openxmlformats.org/officeDocument/2006/relationships/diagramQuickStyle" Target="../diagrams/quickStyle44.xml"/><Relationship Id="rId22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7.xml"/><Relationship Id="rId13" Type="http://schemas.openxmlformats.org/officeDocument/2006/relationships/diagramLayout" Target="../diagrams/layout48.xml"/><Relationship Id="rId18" Type="http://schemas.openxmlformats.org/officeDocument/2006/relationships/diagramLayout" Target="../diagrams/layout49.xml"/><Relationship Id="rId3" Type="http://schemas.openxmlformats.org/officeDocument/2006/relationships/diagramLayout" Target="../diagrams/layout46.xml"/><Relationship Id="rId21" Type="http://schemas.microsoft.com/office/2007/relationships/diagramDrawing" Target="../diagrams/drawing49.xml"/><Relationship Id="rId7" Type="http://schemas.openxmlformats.org/officeDocument/2006/relationships/diagramData" Target="../diagrams/data48.xml"/><Relationship Id="rId12" Type="http://schemas.openxmlformats.org/officeDocument/2006/relationships/diagramData" Target="../diagrams/data49.xml"/><Relationship Id="rId17" Type="http://schemas.openxmlformats.org/officeDocument/2006/relationships/diagramData" Target="../diagrams/data50.xml"/><Relationship Id="rId2" Type="http://schemas.openxmlformats.org/officeDocument/2006/relationships/diagramData" Target="../diagrams/data47.xml"/><Relationship Id="rId16" Type="http://schemas.microsoft.com/office/2007/relationships/diagramDrawing" Target="../diagrams/drawing48.xml"/><Relationship Id="rId20" Type="http://schemas.openxmlformats.org/officeDocument/2006/relationships/diagramColors" Target="../diagrams/colors4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6.xml"/><Relationship Id="rId11" Type="http://schemas.microsoft.com/office/2007/relationships/diagramDrawing" Target="../diagrams/drawing47.xml"/><Relationship Id="rId5" Type="http://schemas.openxmlformats.org/officeDocument/2006/relationships/diagramColors" Target="../diagrams/colors46.xml"/><Relationship Id="rId15" Type="http://schemas.openxmlformats.org/officeDocument/2006/relationships/diagramColors" Target="../diagrams/colors48.xml"/><Relationship Id="rId23" Type="http://schemas.openxmlformats.org/officeDocument/2006/relationships/image" Target="../media/image43.png"/><Relationship Id="rId10" Type="http://schemas.openxmlformats.org/officeDocument/2006/relationships/diagramColors" Target="../diagrams/colors47.xml"/><Relationship Id="rId19" Type="http://schemas.openxmlformats.org/officeDocument/2006/relationships/diagramQuickStyle" Target="../diagrams/quickStyle49.xml"/><Relationship Id="rId4" Type="http://schemas.openxmlformats.org/officeDocument/2006/relationships/diagramQuickStyle" Target="../diagrams/quickStyle46.xml"/><Relationship Id="rId9" Type="http://schemas.openxmlformats.org/officeDocument/2006/relationships/diagramQuickStyle" Target="../diagrams/quickStyle47.xml"/><Relationship Id="rId14" Type="http://schemas.openxmlformats.org/officeDocument/2006/relationships/diagramQuickStyle" Target="../diagrams/quickStyle48.xml"/><Relationship Id="rId22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diagramQuickStyle" Target="../diagrams/quickStyle51.xml"/><Relationship Id="rId18" Type="http://schemas.openxmlformats.org/officeDocument/2006/relationships/diagramQuickStyle" Target="../diagrams/quickStyle52.xml"/><Relationship Id="rId3" Type="http://schemas.openxmlformats.org/officeDocument/2006/relationships/diagramData" Target="../diagrams/data51.xml"/><Relationship Id="rId21" Type="http://schemas.openxmlformats.org/officeDocument/2006/relationships/diagramData" Target="../diagrams/data54.xml"/><Relationship Id="rId7" Type="http://schemas.microsoft.com/office/2007/relationships/diagramDrawing" Target="../diagrams/drawing50.xml"/><Relationship Id="rId12" Type="http://schemas.openxmlformats.org/officeDocument/2006/relationships/diagramLayout" Target="../diagrams/layout51.xml"/><Relationship Id="rId17" Type="http://schemas.openxmlformats.org/officeDocument/2006/relationships/diagramLayout" Target="../diagrams/layout52.xml"/><Relationship Id="rId25" Type="http://schemas.microsoft.com/office/2007/relationships/diagramDrawing" Target="../diagrams/drawing53.xml"/><Relationship Id="rId2" Type="http://schemas.openxmlformats.org/officeDocument/2006/relationships/image" Target="../media/image33.png"/><Relationship Id="rId16" Type="http://schemas.openxmlformats.org/officeDocument/2006/relationships/diagramData" Target="../diagrams/data53.xml"/><Relationship Id="rId20" Type="http://schemas.microsoft.com/office/2007/relationships/diagramDrawing" Target="../diagrams/drawing5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0.xml"/><Relationship Id="rId11" Type="http://schemas.openxmlformats.org/officeDocument/2006/relationships/diagramData" Target="../diagrams/data52.xml"/><Relationship Id="rId24" Type="http://schemas.openxmlformats.org/officeDocument/2006/relationships/diagramColors" Target="../diagrams/colors53.xml"/><Relationship Id="rId5" Type="http://schemas.openxmlformats.org/officeDocument/2006/relationships/diagramQuickStyle" Target="../diagrams/quickStyle50.xml"/><Relationship Id="rId15" Type="http://schemas.microsoft.com/office/2007/relationships/diagramDrawing" Target="../diagrams/drawing51.xml"/><Relationship Id="rId23" Type="http://schemas.openxmlformats.org/officeDocument/2006/relationships/diagramQuickStyle" Target="../diagrams/quickStyle53.xml"/><Relationship Id="rId10" Type="http://schemas.openxmlformats.org/officeDocument/2006/relationships/image" Target="../media/image42.png"/><Relationship Id="rId19" Type="http://schemas.openxmlformats.org/officeDocument/2006/relationships/diagramColors" Target="../diagrams/colors52.xml"/><Relationship Id="rId4" Type="http://schemas.openxmlformats.org/officeDocument/2006/relationships/diagramLayout" Target="../diagrams/layout50.xml"/><Relationship Id="rId9" Type="http://schemas.openxmlformats.org/officeDocument/2006/relationships/image" Target="../media/image38.png"/><Relationship Id="rId14" Type="http://schemas.openxmlformats.org/officeDocument/2006/relationships/diagramColors" Target="../diagrams/colors51.xml"/><Relationship Id="rId22" Type="http://schemas.openxmlformats.org/officeDocument/2006/relationships/diagramLayout" Target="../diagrams/layout5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4.xml"/><Relationship Id="rId13" Type="http://schemas.openxmlformats.org/officeDocument/2006/relationships/diagramColors" Target="../diagrams/colors55.xml"/><Relationship Id="rId18" Type="http://schemas.openxmlformats.org/officeDocument/2006/relationships/diagramColors" Target="../diagrams/colors56.xml"/><Relationship Id="rId3" Type="http://schemas.openxmlformats.org/officeDocument/2006/relationships/image" Target="../media/image50.png"/><Relationship Id="rId21" Type="http://schemas.openxmlformats.org/officeDocument/2006/relationships/diagramLayout" Target="../diagrams/layout57.xml"/><Relationship Id="rId7" Type="http://schemas.openxmlformats.org/officeDocument/2006/relationships/diagramQuickStyle" Target="../diagrams/quickStyle54.xml"/><Relationship Id="rId12" Type="http://schemas.openxmlformats.org/officeDocument/2006/relationships/diagramQuickStyle" Target="../diagrams/quickStyle55.xml"/><Relationship Id="rId17" Type="http://schemas.openxmlformats.org/officeDocument/2006/relationships/diagramQuickStyle" Target="../diagrams/quickStyle56.xml"/><Relationship Id="rId2" Type="http://schemas.openxmlformats.org/officeDocument/2006/relationships/image" Target="../media/image49.png"/><Relationship Id="rId16" Type="http://schemas.openxmlformats.org/officeDocument/2006/relationships/diagramLayout" Target="../diagrams/layout56.xml"/><Relationship Id="rId20" Type="http://schemas.openxmlformats.org/officeDocument/2006/relationships/diagramData" Target="../diagrams/data5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4.xml"/><Relationship Id="rId11" Type="http://schemas.openxmlformats.org/officeDocument/2006/relationships/diagramLayout" Target="../diagrams/layout55.xml"/><Relationship Id="rId24" Type="http://schemas.microsoft.com/office/2007/relationships/diagramDrawing" Target="../diagrams/drawing57.xml"/><Relationship Id="rId5" Type="http://schemas.openxmlformats.org/officeDocument/2006/relationships/diagramData" Target="../diagrams/data55.xml"/><Relationship Id="rId15" Type="http://schemas.openxmlformats.org/officeDocument/2006/relationships/diagramData" Target="../diagrams/data57.xml"/><Relationship Id="rId23" Type="http://schemas.openxmlformats.org/officeDocument/2006/relationships/diagramColors" Target="../diagrams/colors57.xml"/><Relationship Id="rId10" Type="http://schemas.openxmlformats.org/officeDocument/2006/relationships/diagramData" Target="../diagrams/data56.xml"/><Relationship Id="rId19" Type="http://schemas.microsoft.com/office/2007/relationships/diagramDrawing" Target="../diagrams/drawing56.xml"/><Relationship Id="rId4" Type="http://schemas.openxmlformats.org/officeDocument/2006/relationships/image" Target="../media/image54.png"/><Relationship Id="rId9" Type="http://schemas.microsoft.com/office/2007/relationships/diagramDrawing" Target="../diagrams/drawing54.xml"/><Relationship Id="rId14" Type="http://schemas.microsoft.com/office/2007/relationships/diagramDrawing" Target="../diagrams/drawing55.xml"/><Relationship Id="rId22" Type="http://schemas.openxmlformats.org/officeDocument/2006/relationships/diagramQuickStyle" Target="../diagrams/quickStyle5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9.xml"/><Relationship Id="rId13" Type="http://schemas.openxmlformats.org/officeDocument/2006/relationships/diagramLayout" Target="../diagrams/layout60.xml"/><Relationship Id="rId3" Type="http://schemas.openxmlformats.org/officeDocument/2006/relationships/diagramLayout" Target="../diagrams/layout58.xml"/><Relationship Id="rId7" Type="http://schemas.openxmlformats.org/officeDocument/2006/relationships/diagramData" Target="../diagrams/data60.xml"/><Relationship Id="rId12" Type="http://schemas.openxmlformats.org/officeDocument/2006/relationships/diagramData" Target="../diagrams/data61.xml"/><Relationship Id="rId17" Type="http://schemas.openxmlformats.org/officeDocument/2006/relationships/image" Target="../media/image44.PNG"/><Relationship Id="rId2" Type="http://schemas.openxmlformats.org/officeDocument/2006/relationships/diagramData" Target="../diagrams/data59.xml"/><Relationship Id="rId16" Type="http://schemas.microsoft.com/office/2007/relationships/diagramDrawing" Target="../diagrams/drawing6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8.xml"/><Relationship Id="rId11" Type="http://schemas.microsoft.com/office/2007/relationships/diagramDrawing" Target="../diagrams/drawing59.xml"/><Relationship Id="rId5" Type="http://schemas.openxmlformats.org/officeDocument/2006/relationships/diagramColors" Target="../diagrams/colors58.xml"/><Relationship Id="rId15" Type="http://schemas.openxmlformats.org/officeDocument/2006/relationships/diagramColors" Target="../diagrams/colors60.xml"/><Relationship Id="rId10" Type="http://schemas.openxmlformats.org/officeDocument/2006/relationships/diagramColors" Target="../diagrams/colors59.xml"/><Relationship Id="rId4" Type="http://schemas.openxmlformats.org/officeDocument/2006/relationships/diagramQuickStyle" Target="../diagrams/quickStyle58.xml"/><Relationship Id="rId9" Type="http://schemas.openxmlformats.org/officeDocument/2006/relationships/diagramQuickStyle" Target="../diagrams/quickStyle59.xml"/><Relationship Id="rId14" Type="http://schemas.openxmlformats.org/officeDocument/2006/relationships/diagramQuickStyle" Target="../diagrams/quickStyle6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2.xml"/><Relationship Id="rId13" Type="http://schemas.openxmlformats.org/officeDocument/2006/relationships/diagramLayout" Target="../diagrams/layout63.xml"/><Relationship Id="rId3" Type="http://schemas.openxmlformats.org/officeDocument/2006/relationships/diagramLayout" Target="../diagrams/layout61.xml"/><Relationship Id="rId7" Type="http://schemas.openxmlformats.org/officeDocument/2006/relationships/diagramData" Target="../diagrams/data63.xml"/><Relationship Id="rId12" Type="http://schemas.openxmlformats.org/officeDocument/2006/relationships/diagramData" Target="../diagrams/data64.xml"/><Relationship Id="rId17" Type="http://schemas.openxmlformats.org/officeDocument/2006/relationships/image" Target="../media/image46.PNG"/><Relationship Id="rId2" Type="http://schemas.openxmlformats.org/officeDocument/2006/relationships/diagramData" Target="../diagrams/data62.xml"/><Relationship Id="rId16" Type="http://schemas.microsoft.com/office/2007/relationships/diagramDrawing" Target="../diagrams/drawing6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1.xml"/><Relationship Id="rId11" Type="http://schemas.microsoft.com/office/2007/relationships/diagramDrawing" Target="../diagrams/drawing62.xml"/><Relationship Id="rId5" Type="http://schemas.openxmlformats.org/officeDocument/2006/relationships/diagramColors" Target="../diagrams/colors61.xml"/><Relationship Id="rId15" Type="http://schemas.openxmlformats.org/officeDocument/2006/relationships/diagramColors" Target="../diagrams/colors63.xml"/><Relationship Id="rId10" Type="http://schemas.openxmlformats.org/officeDocument/2006/relationships/diagramColors" Target="../diagrams/colors62.xml"/><Relationship Id="rId4" Type="http://schemas.openxmlformats.org/officeDocument/2006/relationships/diagramQuickStyle" Target="../diagrams/quickStyle61.xml"/><Relationship Id="rId9" Type="http://schemas.openxmlformats.org/officeDocument/2006/relationships/diagramQuickStyle" Target="../diagrams/quickStyle62.xml"/><Relationship Id="rId14" Type="http://schemas.openxmlformats.org/officeDocument/2006/relationships/diagramQuickStyle" Target="../diagrams/quickStyle6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microsoft.com/office/2007/relationships/diagramDrawing" Target="../diagrams/drawing64.xml"/><Relationship Id="rId18" Type="http://schemas.microsoft.com/office/2007/relationships/diagramDrawing" Target="../diagrams/drawing65.xml"/><Relationship Id="rId3" Type="http://schemas.openxmlformats.org/officeDocument/2006/relationships/image" Target="../media/image53.png"/><Relationship Id="rId21" Type="http://schemas.openxmlformats.org/officeDocument/2006/relationships/diagramQuickStyle" Target="../diagrams/quickStyle66.xml"/><Relationship Id="rId7" Type="http://schemas.openxmlformats.org/officeDocument/2006/relationships/image" Target="../media/image58.png"/><Relationship Id="rId12" Type="http://schemas.openxmlformats.org/officeDocument/2006/relationships/diagramColors" Target="../diagrams/colors64.xml"/><Relationship Id="rId17" Type="http://schemas.openxmlformats.org/officeDocument/2006/relationships/diagramColors" Target="../diagrams/colors65.xml"/><Relationship Id="rId2" Type="http://schemas.openxmlformats.org/officeDocument/2006/relationships/image" Target="../media/image52.png"/><Relationship Id="rId16" Type="http://schemas.openxmlformats.org/officeDocument/2006/relationships/diagramQuickStyle" Target="../diagrams/quickStyle65.xml"/><Relationship Id="rId20" Type="http://schemas.openxmlformats.org/officeDocument/2006/relationships/diagramLayout" Target="../diagrams/layout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diagramQuickStyle" Target="../diagrams/quickStyle64.xml"/><Relationship Id="rId5" Type="http://schemas.openxmlformats.org/officeDocument/2006/relationships/image" Target="../media/image56.png"/><Relationship Id="rId15" Type="http://schemas.openxmlformats.org/officeDocument/2006/relationships/diagramLayout" Target="../diagrams/layout65.xml"/><Relationship Id="rId23" Type="http://schemas.microsoft.com/office/2007/relationships/diagramDrawing" Target="../diagrams/drawing66.xml"/><Relationship Id="rId10" Type="http://schemas.openxmlformats.org/officeDocument/2006/relationships/diagramLayout" Target="../diagrams/layout64.xml"/><Relationship Id="rId19" Type="http://schemas.openxmlformats.org/officeDocument/2006/relationships/diagramData" Target="../diagrams/data67.xml"/><Relationship Id="rId4" Type="http://schemas.openxmlformats.org/officeDocument/2006/relationships/image" Target="../media/image55.png"/><Relationship Id="rId9" Type="http://schemas.openxmlformats.org/officeDocument/2006/relationships/diagramData" Target="../diagrams/data65.xml"/><Relationship Id="rId14" Type="http://schemas.openxmlformats.org/officeDocument/2006/relationships/diagramData" Target="../diagrams/data66.xml"/><Relationship Id="rId22" Type="http://schemas.openxmlformats.org/officeDocument/2006/relationships/diagramColors" Target="../diagrams/colors6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diagramData" Target="../diagrams/data7.xml"/><Relationship Id="rId18" Type="http://schemas.openxmlformats.org/officeDocument/2006/relationships/image" Target="../media/image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17" Type="http://schemas.microsoft.com/office/2007/relationships/diagramDrawing" Target="../diagrams/drawing7.xml"/><Relationship Id="rId2" Type="http://schemas.openxmlformats.org/officeDocument/2006/relationships/image" Target="../media/image6.png"/><Relationship Id="rId16" Type="http://schemas.openxmlformats.org/officeDocument/2006/relationships/diagramColors" Target="../diagrams/colors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13" Type="http://schemas.openxmlformats.org/officeDocument/2006/relationships/diagramColors" Target="../diagrams/colors9.xml"/><Relationship Id="rId18" Type="http://schemas.openxmlformats.org/officeDocument/2006/relationships/diagramColors" Target="../diagrams/colors10.xml"/><Relationship Id="rId3" Type="http://schemas.openxmlformats.org/officeDocument/2006/relationships/image" Target="../media/image11.png"/><Relationship Id="rId21" Type="http://schemas.openxmlformats.org/officeDocument/2006/relationships/image" Target="../media/image14.png"/><Relationship Id="rId7" Type="http://schemas.openxmlformats.org/officeDocument/2006/relationships/diagramQuickStyle" Target="../diagrams/quickStyle8.xml"/><Relationship Id="rId12" Type="http://schemas.openxmlformats.org/officeDocument/2006/relationships/diagramQuickStyle" Target="../diagrams/quickStyle9.xml"/><Relationship Id="rId17" Type="http://schemas.openxmlformats.org/officeDocument/2006/relationships/diagramQuickStyle" Target="../diagrams/quickStyle10.xml"/><Relationship Id="rId2" Type="http://schemas.openxmlformats.org/officeDocument/2006/relationships/image" Target="../media/image10.png"/><Relationship Id="rId16" Type="http://schemas.openxmlformats.org/officeDocument/2006/relationships/diagramLayout" Target="../diagrams/layout10.xml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8.xml"/><Relationship Id="rId11" Type="http://schemas.openxmlformats.org/officeDocument/2006/relationships/diagramLayout" Target="../diagrams/layout9.xml"/><Relationship Id="rId5" Type="http://schemas.openxmlformats.org/officeDocument/2006/relationships/diagramData" Target="../diagrams/data8.xml"/><Relationship Id="rId15" Type="http://schemas.openxmlformats.org/officeDocument/2006/relationships/diagramData" Target="../diagrams/data10.xml"/><Relationship Id="rId10" Type="http://schemas.openxmlformats.org/officeDocument/2006/relationships/diagramData" Target="../diagrams/data9.xml"/><Relationship Id="rId19" Type="http://schemas.microsoft.com/office/2007/relationships/diagramDrawing" Target="../diagrams/drawing10.xml"/><Relationship Id="rId4" Type="http://schemas.openxmlformats.org/officeDocument/2006/relationships/image" Target="../media/image12.png"/><Relationship Id="rId9" Type="http://schemas.microsoft.com/office/2007/relationships/diagramDrawing" Target="../diagrams/drawing8.xml"/><Relationship Id="rId14" Type="http://schemas.microsoft.com/office/2007/relationships/diagramDrawing" Target="../diagrams/drawing9.xml"/><Relationship Id="rId2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13" Type="http://schemas.openxmlformats.org/officeDocument/2006/relationships/image" Target="../media/image100.png"/><Relationship Id="rId18" Type="http://schemas.openxmlformats.org/officeDocument/2006/relationships/diagramData" Target="../diagrams/data13.xml"/><Relationship Id="rId26" Type="http://schemas.openxmlformats.org/officeDocument/2006/relationships/diagramColors" Target="../diagrams/colors13.xml"/><Relationship Id="rId3" Type="http://schemas.openxmlformats.org/officeDocument/2006/relationships/diagramData" Target="../diagrams/data11.xml"/><Relationship Id="rId21" Type="http://schemas.openxmlformats.org/officeDocument/2006/relationships/diagramColors" Target="../diagrams/colors12.xml"/><Relationship Id="rId7" Type="http://schemas.microsoft.com/office/2007/relationships/diagramDrawing" Target="../diagrams/drawing11.xml"/><Relationship Id="rId12" Type="http://schemas.openxmlformats.org/officeDocument/2006/relationships/image" Target="../media/image90.png"/><Relationship Id="rId17" Type="http://schemas.openxmlformats.org/officeDocument/2006/relationships/image" Target="../media/image140.png"/><Relationship Id="rId25" Type="http://schemas.openxmlformats.org/officeDocument/2006/relationships/diagramQuickStyle" Target="../diagrams/quickStyle13.xml"/><Relationship Id="rId2" Type="http://schemas.openxmlformats.org/officeDocument/2006/relationships/image" Target="../media/image8.png"/><Relationship Id="rId16" Type="http://schemas.openxmlformats.org/officeDocument/2006/relationships/image" Target="../media/image130.png"/><Relationship Id="rId20" Type="http://schemas.openxmlformats.org/officeDocument/2006/relationships/diagramQuickStyle" Target="../diagrams/quickStyle12.xml"/><Relationship Id="rId29" Type="http://schemas.openxmlformats.org/officeDocument/2006/relationships/diagramLayout" Target="../diagrams/layout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1.xml"/><Relationship Id="rId24" Type="http://schemas.openxmlformats.org/officeDocument/2006/relationships/diagramLayout" Target="../diagrams/layout13.xml"/><Relationship Id="rId32" Type="http://schemas.microsoft.com/office/2007/relationships/diagramDrawing" Target="../diagrams/drawing14.xml"/><Relationship Id="rId5" Type="http://schemas.openxmlformats.org/officeDocument/2006/relationships/diagramQuickStyle" Target="../diagrams/quickStyle11.xml"/><Relationship Id="rId15" Type="http://schemas.openxmlformats.org/officeDocument/2006/relationships/image" Target="../media/image120.png"/><Relationship Id="rId23" Type="http://schemas.openxmlformats.org/officeDocument/2006/relationships/diagramData" Target="../diagrams/data14.xml"/><Relationship Id="rId28" Type="http://schemas.openxmlformats.org/officeDocument/2006/relationships/diagramData" Target="../diagrams/data15.xml"/><Relationship Id="rId10" Type="http://schemas.openxmlformats.org/officeDocument/2006/relationships/diagramQuickStyle" Target="../diagrams/quickStyle11.xml"/><Relationship Id="rId19" Type="http://schemas.openxmlformats.org/officeDocument/2006/relationships/diagramLayout" Target="../diagrams/layout12.xml"/><Relationship Id="rId31" Type="http://schemas.openxmlformats.org/officeDocument/2006/relationships/diagramColors" Target="../diagrams/colors14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1.xml"/><Relationship Id="rId14" Type="http://schemas.openxmlformats.org/officeDocument/2006/relationships/image" Target="../media/image110.png"/><Relationship Id="rId22" Type="http://schemas.microsoft.com/office/2007/relationships/diagramDrawing" Target="../diagrams/drawing12.xml"/><Relationship Id="rId27" Type="http://schemas.microsoft.com/office/2007/relationships/diagramDrawing" Target="../diagrams/drawing13.xml"/><Relationship Id="rId30" Type="http://schemas.openxmlformats.org/officeDocument/2006/relationships/diagramQuickStyle" Target="../diagrams/quickStyle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31596" y="1670587"/>
            <a:ext cx="3940404" cy="977900"/>
          </a:xfrm>
        </p:spPr>
        <p:txBody>
          <a:bodyPr>
            <a:normAutofit/>
          </a:bodyPr>
          <a:lstStyle/>
          <a:p>
            <a:r>
              <a:rPr lang="en-US" dirty="0"/>
              <a:t>MULTI FACTOR LINEAR REGRESSION MODEL TO ESTIMATE PORTFOLIO SENSITIVITY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27901" y="203200"/>
            <a:ext cx="10058400" cy="1449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Estimating Beta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190373" y="4102624"/>
            <a:ext cx="3346920" cy="2173486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23371" y="710149"/>
            <a:ext cx="6781263" cy="593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01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latin typeface="+mn-lt"/>
                    <a:ea typeface="Tahoma" panose="020B0604030504040204" pitchFamily="34" charset="0"/>
                    <a:cs typeface="Times New Roman" panose="02020603050405020304" pitchFamily="18" charset="0"/>
                  </a:rPr>
                  <a:t> Function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Python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42" y="1859645"/>
            <a:ext cx="6438708" cy="40918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8" name="Group 7"/>
          <p:cNvGrpSpPr/>
          <p:nvPr/>
        </p:nvGrpSpPr>
        <p:grpSpPr>
          <a:xfrm>
            <a:off x="5970494" y="6073756"/>
            <a:ext cx="6205389" cy="792761"/>
            <a:chOff x="5970494" y="6073756"/>
            <a:chExt cx="6205389" cy="792761"/>
          </a:xfrm>
        </p:grpSpPr>
        <p:graphicFrame>
          <p:nvGraphicFramePr>
            <p:cNvPr id="9" name="Diagram 8"/>
            <p:cNvGraphicFramePr/>
            <p:nvPr>
              <p:extLst>
                <p:ext uri="{D42A27DB-BD31-4B8C-83A1-F6EECF244321}">
                  <p14:modId xmlns:p14="http://schemas.microsoft.com/office/powerpoint/2010/main" val="2610547343"/>
                </p:ext>
              </p:extLst>
            </p:nvPr>
          </p:nvGraphicFramePr>
          <p:xfrm>
            <a:off x="8390965" y="6350296"/>
            <a:ext cx="1775011" cy="4969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aphicFrame>
          <p:nvGraphicFramePr>
            <p:cNvPr id="10" name="Diagram 9"/>
            <p:cNvGraphicFramePr/>
            <p:nvPr>
              <p:extLst>
                <p:ext uri="{D42A27DB-BD31-4B8C-83A1-F6EECF244321}">
                  <p14:modId xmlns:p14="http://schemas.microsoft.com/office/powerpoint/2010/main" val="2421633880"/>
                </p:ext>
              </p:extLst>
            </p:nvPr>
          </p:nvGraphicFramePr>
          <p:xfrm>
            <a:off x="5970494" y="6073756"/>
            <a:ext cx="2420471" cy="79276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graphicFrame>
          <p:nvGraphicFramePr>
            <p:cNvPr id="11" name="Diagram 10"/>
            <p:cNvGraphicFramePr/>
            <p:nvPr>
              <p:extLst>
                <p:ext uri="{D42A27DB-BD31-4B8C-83A1-F6EECF244321}">
                  <p14:modId xmlns:p14="http://schemas.microsoft.com/office/powerpoint/2010/main" val="254991486"/>
                </p:ext>
              </p:extLst>
            </p:nvPr>
          </p:nvGraphicFramePr>
          <p:xfrm>
            <a:off x="10165976" y="6350296"/>
            <a:ext cx="2009907" cy="50232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4" r:lo="rId15" r:qs="rId16" r:cs="rId17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022210" y="2036190"/>
                <a:ext cx="3685881" cy="2670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0=2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210" y="2036190"/>
                <a:ext cx="3685881" cy="267073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912650" y="4187806"/>
            <a:ext cx="19050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25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+mn-lt"/>
                  </a:rPr>
                  <a:t>Result : Stocks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970494" y="6073756"/>
            <a:ext cx="6205389" cy="792761"/>
            <a:chOff x="5970494" y="6073756"/>
            <a:chExt cx="6205389" cy="792761"/>
          </a:xfrm>
        </p:grpSpPr>
        <p:graphicFrame>
          <p:nvGraphicFramePr>
            <p:cNvPr id="9" name="Diagram 8"/>
            <p:cNvGraphicFramePr/>
            <p:nvPr>
              <p:extLst>
                <p:ext uri="{D42A27DB-BD31-4B8C-83A1-F6EECF244321}">
                  <p14:modId xmlns:p14="http://schemas.microsoft.com/office/powerpoint/2010/main" val="2610547343"/>
                </p:ext>
              </p:extLst>
            </p:nvPr>
          </p:nvGraphicFramePr>
          <p:xfrm>
            <a:off x="8390965" y="6350296"/>
            <a:ext cx="1775011" cy="4969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10" name="Diagram 9"/>
            <p:cNvGraphicFramePr/>
            <p:nvPr>
              <p:extLst>
                <p:ext uri="{D42A27DB-BD31-4B8C-83A1-F6EECF244321}">
                  <p14:modId xmlns:p14="http://schemas.microsoft.com/office/powerpoint/2010/main" val="2421633880"/>
                </p:ext>
              </p:extLst>
            </p:nvPr>
          </p:nvGraphicFramePr>
          <p:xfrm>
            <a:off x="5970494" y="6073756"/>
            <a:ext cx="2420471" cy="79276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graphicFrame>
          <p:nvGraphicFramePr>
            <p:cNvPr id="11" name="Diagram 10"/>
            <p:cNvGraphicFramePr/>
            <p:nvPr>
              <p:extLst>
                <p:ext uri="{D42A27DB-BD31-4B8C-83A1-F6EECF244321}">
                  <p14:modId xmlns:p14="http://schemas.microsoft.com/office/powerpoint/2010/main" val="254991486"/>
                </p:ext>
              </p:extLst>
            </p:nvPr>
          </p:nvGraphicFramePr>
          <p:xfrm>
            <a:off x="10165976" y="6350296"/>
            <a:ext cx="2009907" cy="50232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98266"/>
              </p:ext>
            </p:extLst>
          </p:nvPr>
        </p:nvGraphicFramePr>
        <p:xfrm>
          <a:off x="6853288" y="1907760"/>
          <a:ext cx="4581426" cy="3863775"/>
        </p:xfrm>
        <a:graphic>
          <a:graphicData uri="http://schemas.openxmlformats.org/drawingml/2006/table">
            <a:tbl>
              <a:tblPr/>
              <a:tblGrid>
                <a:gridCol w="772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1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1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3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TICKER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lang="en-US" sz="1400" b="1" baseline="0" dirty="0">
                          <a:effectLst/>
                        </a:rPr>
                        <a:t> FUNCTION</a:t>
                      </a:r>
                      <a:endParaRPr lang="en-US" sz="14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baseline="0" dirty="0">
                          <a:effectLst/>
                        </a:rPr>
                        <a:t>YAHOO (</a:t>
                      </a:r>
                      <a:r>
                        <a:rPr lang="el-GR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lang="en-US" sz="1400" b="1" baseline="0" dirty="0">
                          <a:effectLst/>
                        </a:rPr>
                        <a:t>)</a:t>
                      </a:r>
                      <a:endParaRPr lang="en-US" sz="14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GOOGLE (</a:t>
                      </a:r>
                      <a:r>
                        <a:rPr lang="el-GR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lang="en-US" sz="1400" b="1" dirty="0">
                          <a:effectLst/>
                        </a:rPr>
                        <a:t>)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ABT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1.52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1.55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1.33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ACN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1.03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1.08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1.20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AMZN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1.41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1.54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1.43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BBBY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1.03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0.97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0.88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CME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0.62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0.67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0.88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CMG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0.42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0.05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0.62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GOOG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0.87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0.88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0.89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MMM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0.96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1.03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1.05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327072" y="5803435"/>
            <a:ext cx="5293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* As of 12/3/16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8"/>
          <a:srcRect b="5058"/>
          <a:stretch/>
        </p:blipFill>
        <p:spPr>
          <a:xfrm>
            <a:off x="1097280" y="1942021"/>
            <a:ext cx="5633900" cy="38295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97280" y="1942021"/>
            <a:ext cx="5633899" cy="382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83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564" y="358321"/>
            <a:ext cx="10632141" cy="145075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STEP II: Portfolio Optimization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96240" y="2104893"/>
            <a:ext cx="4488025" cy="4023360"/>
          </a:xfrm>
        </p:spPr>
        <p:txBody>
          <a:bodyPr/>
          <a:lstStyle/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b="1" i="1" dirty="0">
                <a:latin typeface="Georgia" panose="02040502050405020303" pitchFamily="18" charset="0"/>
              </a:rPr>
              <a:t> Markowitz mean variance portfolio </a:t>
            </a:r>
            <a:r>
              <a:rPr lang="en-US" dirty="0">
                <a:latin typeface="Georgia" panose="02040502050405020303" pitchFamily="18" charset="0"/>
              </a:rPr>
              <a:t>combines assets to minimize the risk for a given return or maximize the return for a given risk.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en-US" dirty="0">
              <a:latin typeface="Georgia" panose="02040502050405020303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Georgia" panose="02040502050405020303" pitchFamily="18" charset="0"/>
              </a:rPr>
              <a:t> </a:t>
            </a:r>
            <a:r>
              <a:rPr lang="en-US" altLang="en-US" b="1" i="1" dirty="0">
                <a:latin typeface="Georgia" panose="02040502050405020303" pitchFamily="18" charset="0"/>
              </a:rPr>
              <a:t>Sharpe ratio</a:t>
            </a:r>
            <a:r>
              <a:rPr lang="en-US" altLang="en-US" i="1" dirty="0">
                <a:latin typeface="Georgia" panose="02040502050405020303" pitchFamily="18" charset="0"/>
              </a:rPr>
              <a:t> </a:t>
            </a:r>
            <a:r>
              <a:rPr lang="en-US" altLang="en-US" dirty="0">
                <a:latin typeface="Georgia" panose="02040502050405020303" pitchFamily="18" charset="0"/>
              </a:rPr>
              <a:t>is a reward-to-risk ratio that focuses on total risk.</a:t>
            </a:r>
          </a:p>
          <a:p>
            <a:pPr marL="201168" lvl="1" indent="0">
              <a:buClrTx/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10" name="Picture 9" descr="cor29192_13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319" y="2104893"/>
            <a:ext cx="5503189" cy="3651147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287" y="4411219"/>
            <a:ext cx="2474393" cy="69826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174890" y="6054481"/>
            <a:ext cx="6000993" cy="798140"/>
            <a:chOff x="6174890" y="6054481"/>
            <a:chExt cx="6000993" cy="798140"/>
          </a:xfrm>
        </p:grpSpPr>
        <p:graphicFrame>
          <p:nvGraphicFramePr>
            <p:cNvPr id="13" name="Diagram 12"/>
            <p:cNvGraphicFramePr/>
            <p:nvPr>
              <p:extLst/>
            </p:nvPr>
          </p:nvGraphicFramePr>
          <p:xfrm>
            <a:off x="6174890" y="6350296"/>
            <a:ext cx="1468998" cy="4969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aphicFrame>
          <p:nvGraphicFramePr>
            <p:cNvPr id="14" name="Diagram 13"/>
            <p:cNvGraphicFramePr/>
            <p:nvPr>
              <p:extLst>
                <p:ext uri="{D42A27DB-BD31-4B8C-83A1-F6EECF244321}">
                  <p14:modId xmlns:p14="http://schemas.microsoft.com/office/powerpoint/2010/main" val="201037860"/>
                </p:ext>
              </p:extLst>
            </p:nvPr>
          </p:nvGraphicFramePr>
          <p:xfrm>
            <a:off x="7643887" y="6054481"/>
            <a:ext cx="2522089" cy="79276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graphicFrame>
          <p:nvGraphicFramePr>
            <p:cNvPr id="15" name="Diagram 14"/>
            <p:cNvGraphicFramePr/>
            <p:nvPr>
              <p:extLst/>
            </p:nvPr>
          </p:nvGraphicFramePr>
          <p:xfrm>
            <a:off x="10165976" y="6350296"/>
            <a:ext cx="2009907" cy="50232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4" r:lo="rId15" r:qs="rId16" r:cs="rId17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40701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Portfolio Optimization Process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211131" y="2129295"/>
            <a:ext cx="8339270" cy="3391198"/>
            <a:chOff x="1532447" y="1446460"/>
            <a:chExt cx="7607300" cy="4559301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532447" y="1446460"/>
              <a:ext cx="2120900" cy="9017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 dirty="0"/>
                <a:t>Inputs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275647" y="1446460"/>
              <a:ext cx="2120900" cy="9017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 dirty="0"/>
                <a:t>Optimization </a:t>
              </a:r>
              <a:r>
                <a:rPr lang="en-US" altLang="en-US" dirty="0" err="1"/>
                <a:t>Fn</a:t>
              </a:r>
              <a:endParaRPr lang="en-US" altLang="en-US" dirty="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7018847" y="1446460"/>
              <a:ext cx="2120900" cy="9017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 dirty="0"/>
                <a:t>Output:</a:t>
              </a:r>
            </a:p>
            <a:p>
              <a:pPr algn="ctr"/>
              <a:r>
                <a:rPr lang="en-US" altLang="en-US" dirty="0"/>
                <a:t>Stock Weights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3748597" y="1897310"/>
              <a:ext cx="431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6491797" y="1897310"/>
              <a:ext cx="431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532447" y="2894262"/>
              <a:ext cx="2120901" cy="3111499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altLang="en-US" dirty="0"/>
                <a:t>Average Monthly</a:t>
              </a:r>
              <a:br>
                <a:rPr lang="en-US" altLang="en-US" dirty="0"/>
              </a:br>
              <a:r>
                <a:rPr lang="en-US" altLang="en-US" dirty="0"/>
                <a:t>return for all stocks</a:t>
              </a:r>
              <a:br>
                <a:rPr lang="en-US" altLang="en-US" dirty="0"/>
              </a:br>
              <a:endParaRPr lang="en-US" altLang="en-US" dirty="0"/>
            </a:p>
            <a:p>
              <a:pPr algn="ctr"/>
              <a:r>
                <a:rPr lang="en-US" altLang="en-US" dirty="0"/>
                <a:t>Covariance between </a:t>
              </a:r>
              <a:br>
                <a:rPr lang="en-US" altLang="en-US" dirty="0"/>
              </a:br>
              <a:r>
                <a:rPr lang="en-US" altLang="en-US" dirty="0"/>
                <a:t>every pair of assets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275647" y="2970460"/>
              <a:ext cx="2120900" cy="30353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altLang="en-US" dirty="0"/>
                <a:t>Minimize </a:t>
              </a:r>
              <a:r>
                <a:rPr lang="en-US" altLang="en-US" b="1" dirty="0">
                  <a:latin typeface="Symbol" panose="05050102010706020507" pitchFamily="18" charset="2"/>
                </a:rPr>
                <a:t></a:t>
              </a:r>
              <a:r>
                <a:rPr lang="en-US" altLang="en-US" baseline="-25000" dirty="0"/>
                <a:t>p</a:t>
              </a:r>
              <a:r>
                <a:rPr lang="en-US" altLang="en-US" baseline="30000" dirty="0"/>
                <a:t>2</a:t>
              </a:r>
              <a:endParaRPr lang="en-US" altLang="en-US" dirty="0"/>
            </a:p>
            <a:p>
              <a:pPr algn="ctr"/>
              <a:r>
                <a:rPr lang="en-US" altLang="en-US" dirty="0"/>
                <a:t>and</a:t>
              </a:r>
            </a:p>
            <a:p>
              <a:pPr algn="ctr"/>
              <a:r>
                <a:rPr lang="en-US" altLang="en-US" dirty="0"/>
                <a:t>Maximize Expected </a:t>
              </a:r>
              <a:br>
                <a:rPr lang="en-US" altLang="en-US" dirty="0"/>
              </a:br>
              <a:r>
                <a:rPr lang="en-US" altLang="en-US" dirty="0"/>
                <a:t>Portfolio Return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7018847" y="2970460"/>
              <a:ext cx="2120900" cy="30353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altLang="en-US" dirty="0"/>
                <a:t>w</a:t>
              </a:r>
              <a:r>
                <a:rPr lang="en-US" altLang="en-US" baseline="-25000" dirty="0"/>
                <a:t>1</a:t>
              </a:r>
            </a:p>
            <a:p>
              <a:pPr algn="ctr"/>
              <a:r>
                <a:rPr lang="en-US" altLang="en-US" dirty="0"/>
                <a:t>w</a:t>
              </a:r>
              <a:r>
                <a:rPr lang="en-US" altLang="en-US" baseline="-25000" dirty="0"/>
                <a:t>2</a:t>
              </a:r>
            </a:p>
            <a:p>
              <a:pPr algn="ctr"/>
              <a:r>
                <a:rPr lang="en-US" altLang="en-US" dirty="0"/>
                <a:t>w</a:t>
              </a:r>
              <a:r>
                <a:rPr lang="en-US" altLang="en-US" baseline="-25000" dirty="0"/>
                <a:t>3</a:t>
              </a:r>
              <a:endParaRPr lang="en-US" altLang="en-US" dirty="0"/>
            </a:p>
            <a:p>
              <a:pPr algn="ctr"/>
              <a:r>
                <a:rPr lang="en-US" altLang="en-US" dirty="0"/>
                <a:t>.</a:t>
              </a:r>
            </a:p>
            <a:p>
              <a:pPr algn="ctr"/>
              <a:r>
                <a:rPr lang="en-US" altLang="en-US" dirty="0"/>
                <a:t>.</a:t>
              </a:r>
            </a:p>
            <a:p>
              <a:pPr algn="ctr"/>
              <a:r>
                <a:rPr lang="en-US" altLang="en-US" dirty="0"/>
                <a:t>.</a:t>
              </a:r>
            </a:p>
            <a:p>
              <a:pPr algn="ctr"/>
              <a:r>
                <a:rPr lang="en-US" altLang="en-US" dirty="0" err="1"/>
                <a:t>w</a:t>
              </a:r>
              <a:r>
                <a:rPr lang="en-US" altLang="en-US" baseline="-25000" dirty="0" err="1"/>
                <a:t>N</a:t>
              </a:r>
              <a:endParaRPr lang="en-US" altLang="en-US" baseline="-25000" dirty="0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V="1">
              <a:off x="2516697" y="2418010"/>
              <a:ext cx="0" cy="406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V="1">
              <a:off x="8003097" y="2418010"/>
              <a:ext cx="0" cy="406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5336097" y="2360860"/>
              <a:ext cx="0" cy="596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174890" y="6054481"/>
            <a:ext cx="6000993" cy="798140"/>
            <a:chOff x="6174890" y="6054481"/>
            <a:chExt cx="6000993" cy="798140"/>
          </a:xfrm>
        </p:grpSpPr>
        <p:graphicFrame>
          <p:nvGraphicFramePr>
            <p:cNvPr id="28" name="Diagram 27"/>
            <p:cNvGraphicFramePr/>
            <p:nvPr>
              <p:extLst/>
            </p:nvPr>
          </p:nvGraphicFramePr>
          <p:xfrm>
            <a:off x="6174890" y="6350296"/>
            <a:ext cx="1468998" cy="4969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29" name="Diagram 28"/>
            <p:cNvGraphicFramePr/>
            <p:nvPr>
              <p:extLst>
                <p:ext uri="{D42A27DB-BD31-4B8C-83A1-F6EECF244321}">
                  <p14:modId xmlns:p14="http://schemas.microsoft.com/office/powerpoint/2010/main" val="201037860"/>
                </p:ext>
              </p:extLst>
            </p:nvPr>
          </p:nvGraphicFramePr>
          <p:xfrm>
            <a:off x="7643887" y="6054481"/>
            <a:ext cx="2522089" cy="79276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30" name="Diagram 29"/>
            <p:cNvGraphicFramePr/>
            <p:nvPr>
              <p:extLst/>
            </p:nvPr>
          </p:nvGraphicFramePr>
          <p:xfrm>
            <a:off x="10165976" y="6350296"/>
            <a:ext cx="2009907" cy="50232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07536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097280" y="1851435"/>
            <a:ext cx="10299234" cy="587463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+mn-lt"/>
              </a:rPr>
              <a:t>Step 1: Vectorize the average returns and variances of the stocks</a:t>
            </a:r>
            <a:endParaRPr lang="en-US" altLang="en-US" sz="2000" b="1" dirty="0">
              <a:latin typeface="+mn-lt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Calculating Stock Weights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/>
          <a:srcRect l="5222" r="12410"/>
          <a:stretch/>
        </p:blipFill>
        <p:spPr>
          <a:xfrm>
            <a:off x="5566288" y="2663233"/>
            <a:ext cx="4803197" cy="1273411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6191" r="-1"/>
          <a:stretch/>
        </p:blipFill>
        <p:spPr>
          <a:xfrm>
            <a:off x="1352561" y="4220438"/>
            <a:ext cx="3578756" cy="1834043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/>
          <a:srcRect r="52847"/>
          <a:stretch/>
        </p:blipFill>
        <p:spPr>
          <a:xfrm>
            <a:off x="1352560" y="2671493"/>
            <a:ext cx="1342938" cy="1273412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/>
          <a:srcRect l="50638"/>
          <a:stretch/>
        </p:blipFill>
        <p:spPr>
          <a:xfrm>
            <a:off x="3525462" y="2663233"/>
            <a:ext cx="1405854" cy="1273412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5" name="TextBox 24"/>
          <p:cNvSpPr txBox="1"/>
          <p:nvPr/>
        </p:nvSpPr>
        <p:spPr>
          <a:xfrm>
            <a:off x="5027686" y="4275358"/>
            <a:ext cx="55812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</a:t>
            </a:r>
            <a:r>
              <a:rPr lang="en-US" sz="2000" dirty="0"/>
              <a:t> :  Vector of Average Returns of stocks </a:t>
            </a: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x</a:t>
            </a:r>
            <a:r>
              <a:rPr lang="en-US" sz="2000" dirty="0"/>
              <a:t> :Vector of Optimal Weights for stocks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E[R]</a:t>
            </a:r>
            <a:r>
              <a:rPr lang="en-US" sz="2000" dirty="0"/>
              <a:t>:Vector of  Optimal Weights for stocks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Var(R) </a:t>
            </a:r>
            <a:r>
              <a:rPr lang="en-US" sz="2000" dirty="0"/>
              <a:t>:The variance covariance matrix for stocks 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174890" y="6054481"/>
            <a:ext cx="6000993" cy="798140"/>
            <a:chOff x="6174890" y="6054481"/>
            <a:chExt cx="6000993" cy="798140"/>
          </a:xfrm>
        </p:grpSpPr>
        <p:graphicFrame>
          <p:nvGraphicFramePr>
            <p:cNvPr id="27" name="Diagram 26"/>
            <p:cNvGraphicFramePr/>
            <p:nvPr>
              <p:extLst/>
            </p:nvPr>
          </p:nvGraphicFramePr>
          <p:xfrm>
            <a:off x="6174890" y="6350296"/>
            <a:ext cx="1468998" cy="4969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graphicFrame>
          <p:nvGraphicFramePr>
            <p:cNvPr id="28" name="Diagram 27"/>
            <p:cNvGraphicFramePr/>
            <p:nvPr>
              <p:extLst>
                <p:ext uri="{D42A27DB-BD31-4B8C-83A1-F6EECF244321}">
                  <p14:modId xmlns:p14="http://schemas.microsoft.com/office/powerpoint/2010/main" val="201037860"/>
                </p:ext>
              </p:extLst>
            </p:nvPr>
          </p:nvGraphicFramePr>
          <p:xfrm>
            <a:off x="7643887" y="6054481"/>
            <a:ext cx="2522089" cy="79276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" r:lo="rId11" r:qs="rId12" r:cs="rId13"/>
            </a:graphicData>
          </a:graphic>
        </p:graphicFrame>
        <p:graphicFrame>
          <p:nvGraphicFramePr>
            <p:cNvPr id="29" name="Diagram 28"/>
            <p:cNvGraphicFramePr/>
            <p:nvPr>
              <p:extLst/>
            </p:nvPr>
          </p:nvGraphicFramePr>
          <p:xfrm>
            <a:off x="10165976" y="6350296"/>
            <a:ext cx="2009907" cy="50232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5" r:lo="rId16" r:qs="rId17" r:cs="rId18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4361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097280" y="1851435"/>
            <a:ext cx="10299234" cy="587463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+mn-lt"/>
              </a:rPr>
              <a:t>Equations for Expected Returns of portfolio </a:t>
            </a:r>
            <a:endParaRPr lang="en-US" altLang="en-US" sz="2000" b="1" dirty="0">
              <a:latin typeface="+mn-lt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Calculating Stock Weights</a:t>
            </a: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1210337" y="2223094"/>
            <a:ext cx="10515600" cy="1325563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Georgia" panose="02040502050405020303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l="2770" t="5423" r="3400"/>
          <a:stretch/>
        </p:blipFill>
        <p:spPr>
          <a:xfrm>
            <a:off x="1256588" y="2438898"/>
            <a:ext cx="7256723" cy="1205999"/>
          </a:xfrm>
          <a:prstGeom prst="rect">
            <a:avLst/>
          </a:prstGeom>
          <a:ln>
            <a:noFill/>
          </a:ln>
        </p:spPr>
      </p:pic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1163202" y="3780563"/>
            <a:ext cx="10338577" cy="587463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+mn-lt"/>
              </a:rPr>
              <a:t>Equations for Risk of portfolio </a:t>
            </a:r>
            <a:endParaRPr lang="en-US" altLang="en-US" sz="2000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588" y="4457049"/>
            <a:ext cx="10220325" cy="116205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6174890" y="6054481"/>
            <a:ext cx="6000993" cy="798140"/>
            <a:chOff x="6174890" y="6054481"/>
            <a:chExt cx="6000993" cy="798140"/>
          </a:xfrm>
        </p:grpSpPr>
        <p:graphicFrame>
          <p:nvGraphicFramePr>
            <p:cNvPr id="29" name="Diagram 28"/>
            <p:cNvGraphicFramePr/>
            <p:nvPr>
              <p:extLst/>
            </p:nvPr>
          </p:nvGraphicFramePr>
          <p:xfrm>
            <a:off x="6174890" y="6350296"/>
            <a:ext cx="1468998" cy="4969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aphicFrame>
          <p:nvGraphicFramePr>
            <p:cNvPr id="30" name="Diagram 29"/>
            <p:cNvGraphicFramePr/>
            <p:nvPr>
              <p:extLst>
                <p:ext uri="{D42A27DB-BD31-4B8C-83A1-F6EECF244321}">
                  <p14:modId xmlns:p14="http://schemas.microsoft.com/office/powerpoint/2010/main" val="201037860"/>
                </p:ext>
              </p:extLst>
            </p:nvPr>
          </p:nvGraphicFramePr>
          <p:xfrm>
            <a:off x="7643887" y="6054481"/>
            <a:ext cx="2522089" cy="79276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graphicFrame>
          <p:nvGraphicFramePr>
            <p:cNvPr id="31" name="Diagram 30"/>
            <p:cNvGraphicFramePr/>
            <p:nvPr>
              <p:extLst/>
            </p:nvPr>
          </p:nvGraphicFramePr>
          <p:xfrm>
            <a:off x="10165976" y="6350296"/>
            <a:ext cx="2009907" cy="50232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4" r:lo="rId15" r:qs="rId16" r:cs="rId17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36591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Calculating Stock Weights</a:t>
            </a:r>
            <a:endParaRPr lang="en-US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74890" y="6054481"/>
            <a:ext cx="6000993" cy="798140"/>
            <a:chOff x="6174890" y="6054481"/>
            <a:chExt cx="6000993" cy="798140"/>
          </a:xfrm>
        </p:grpSpPr>
        <p:graphicFrame>
          <p:nvGraphicFramePr>
            <p:cNvPr id="16" name="Diagram 15"/>
            <p:cNvGraphicFramePr/>
            <p:nvPr>
              <p:extLst/>
            </p:nvPr>
          </p:nvGraphicFramePr>
          <p:xfrm>
            <a:off x="6174890" y="6350296"/>
            <a:ext cx="1468998" cy="4969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372948856"/>
                </p:ext>
              </p:extLst>
            </p:nvPr>
          </p:nvGraphicFramePr>
          <p:xfrm>
            <a:off x="7643887" y="6054481"/>
            <a:ext cx="2522089" cy="79276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18" name="Diagram 17"/>
            <p:cNvGraphicFramePr/>
            <p:nvPr>
              <p:extLst/>
            </p:nvPr>
          </p:nvGraphicFramePr>
          <p:xfrm>
            <a:off x="10165976" y="6350296"/>
            <a:ext cx="2009907" cy="50232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</p:grpSp>
      <p:grpSp>
        <p:nvGrpSpPr>
          <p:cNvPr id="19" name="Group 18"/>
          <p:cNvGrpSpPr/>
          <p:nvPr/>
        </p:nvGrpSpPr>
        <p:grpSpPr>
          <a:xfrm>
            <a:off x="1351700" y="4677766"/>
            <a:ext cx="2181138" cy="630942"/>
            <a:chOff x="4261608" y="4121951"/>
            <a:chExt cx="2181138" cy="6309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261608" y="4229673"/>
                  <a:ext cx="21811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/>
                    <a:t>W =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1608" y="4229673"/>
                  <a:ext cx="2181138" cy="523220"/>
                </a:xfrm>
                <a:prstGeom prst="rect">
                  <a:avLst/>
                </a:prstGeom>
                <a:blipFill>
                  <a:blip r:embed="rId17"/>
                  <a:stretch>
                    <a:fillRect l="-5866"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/>
            <p:cNvSpPr txBox="1"/>
            <p:nvPr/>
          </p:nvSpPr>
          <p:spPr>
            <a:xfrm>
              <a:off x="5211800" y="4121951"/>
              <a:ext cx="514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046457" y="1930546"/>
            <a:ext cx="9674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2: Solving for Optimal Weights of the portfolio</a:t>
            </a:r>
            <a:endParaRPr lang="en-US" altLang="en-US" sz="2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135274" y="2673976"/>
            <a:ext cx="4820738" cy="1666499"/>
            <a:chOff x="2969603" y="1539249"/>
            <a:chExt cx="5176108" cy="1947985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18"/>
            <a:srcRect l="67213" r="18933"/>
            <a:stretch/>
          </p:blipFill>
          <p:spPr>
            <a:xfrm>
              <a:off x="7071919" y="1767851"/>
              <a:ext cx="1073792" cy="1719381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19"/>
            <a:srcRect l="21772" t="51421" r="46149"/>
            <a:stretch/>
          </p:blipFill>
          <p:spPr>
            <a:xfrm>
              <a:off x="4261607" y="1723916"/>
              <a:ext cx="2756062" cy="1763318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20"/>
            <a:srcRect l="82364" r="3144" b="26211"/>
            <a:stretch/>
          </p:blipFill>
          <p:spPr>
            <a:xfrm>
              <a:off x="2969603" y="1743611"/>
              <a:ext cx="1189218" cy="1653266"/>
            </a:xfrm>
            <a:prstGeom prst="rect">
              <a:avLst/>
            </a:prstGeom>
            <a:ln w="6350">
              <a:solidFill>
                <a:schemeClr val="bg1"/>
              </a:solidFill>
            </a:ln>
          </p:spPr>
        </p:pic>
        <p:sp>
          <p:nvSpPr>
            <p:cNvPr id="33" name="TextBox 32"/>
            <p:cNvSpPr txBox="1"/>
            <p:nvPr/>
          </p:nvSpPr>
          <p:spPr>
            <a:xfrm>
              <a:off x="4051882" y="2343439"/>
              <a:ext cx="419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14905" y="1974107"/>
              <a:ext cx="1161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14488" y="1539249"/>
              <a:ext cx="514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841965" y="2363022"/>
            <a:ext cx="2878723" cy="32864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220933" y="2086023"/>
                <a:ext cx="37071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933" y="2086023"/>
                <a:ext cx="3707146" cy="276999"/>
              </a:xfrm>
              <a:prstGeom prst="rect">
                <a:avLst/>
              </a:prstGeom>
              <a:blipFill>
                <a:blip r:embed="rId22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747520" y="2483685"/>
                <a:ext cx="2625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520" y="2483685"/>
                <a:ext cx="2625847" cy="276999"/>
              </a:xfrm>
              <a:prstGeom prst="rect">
                <a:avLst/>
              </a:prstGeom>
              <a:blipFill>
                <a:blip r:embed="rId23"/>
                <a:stretch>
                  <a:fillRect l="-1856" t="-2174" r="-278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531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Optimal Weights Function (Python)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06305"/>
                <a:ext cx="9603275" cy="3659204"/>
              </a:xfrm>
            </p:spPr>
            <p:txBody>
              <a:bodyPr>
                <a:normAutofit/>
              </a:bodyPr>
              <a:lstStyle/>
              <a:p>
                <a:pPr lvl="1">
                  <a:buClrTx/>
                </a:pPr>
                <a:endParaRPr lang="en-US" dirty="0"/>
              </a:p>
              <a:p>
                <a:pPr lvl="1">
                  <a:buClrTx/>
                </a:pPr>
                <a14:m>
                  <m:oMath xmlns:m="http://schemas.openxmlformats.org/officeDocument/2006/math">
                    <a:fld id="{5C76A55A-7696-420A-BC1D-C1D625F68B54}" type="mathplaceholder">
                      <a:rPr lang="en-US" i="1" smtClean="0">
                        <a:latin typeface="Cambria Math" panose="02040503050406030204" pitchFamily="18" charset="0"/>
                      </a:rPr>
                      <a:t>Type equation here.</a:t>
                    </a:fl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06305"/>
                <a:ext cx="9603275" cy="365920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45" y="1891258"/>
            <a:ext cx="6434736" cy="416322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174890" y="6054481"/>
            <a:ext cx="6000993" cy="798140"/>
            <a:chOff x="6174890" y="6054481"/>
            <a:chExt cx="6000993" cy="798140"/>
          </a:xfrm>
        </p:grpSpPr>
        <p:graphicFrame>
          <p:nvGraphicFramePr>
            <p:cNvPr id="10" name="Diagram 9"/>
            <p:cNvGraphicFramePr/>
            <p:nvPr>
              <p:extLst/>
            </p:nvPr>
          </p:nvGraphicFramePr>
          <p:xfrm>
            <a:off x="6174890" y="6350296"/>
            <a:ext cx="1468998" cy="4969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aphicFrame>
          <p:nvGraphicFramePr>
            <p:cNvPr id="11" name="Diagram 10"/>
            <p:cNvGraphicFramePr/>
            <p:nvPr>
              <p:extLst>
                <p:ext uri="{D42A27DB-BD31-4B8C-83A1-F6EECF244321}">
                  <p14:modId xmlns:p14="http://schemas.microsoft.com/office/powerpoint/2010/main" val="201037860"/>
                </p:ext>
              </p:extLst>
            </p:nvPr>
          </p:nvGraphicFramePr>
          <p:xfrm>
            <a:off x="7643887" y="6054481"/>
            <a:ext cx="2522089" cy="79276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graphicFrame>
          <p:nvGraphicFramePr>
            <p:cNvPr id="12" name="Diagram 11"/>
            <p:cNvGraphicFramePr/>
            <p:nvPr>
              <p:extLst/>
            </p:nvPr>
          </p:nvGraphicFramePr>
          <p:xfrm>
            <a:off x="10165976" y="6350296"/>
            <a:ext cx="2009907" cy="50232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4" r:lo="rId15" r:qs="rId16" r:cs="rId17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099969" y="4240430"/>
                <a:ext cx="950388" cy="813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969" y="4240430"/>
                <a:ext cx="950388" cy="81342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564790" y="2684755"/>
                <a:ext cx="2020746" cy="533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790" y="2684755"/>
                <a:ext cx="2020746" cy="53367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682087" y="3565070"/>
                <a:ext cx="2358338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087" y="3565070"/>
                <a:ext cx="2358338" cy="62235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908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Results – Portfolio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59204"/>
          </a:xfrm>
        </p:spPr>
        <p:txBody>
          <a:bodyPr>
            <a:normAutofit/>
          </a:bodyPr>
          <a:lstStyle/>
          <a:p>
            <a:pPr lvl="1">
              <a:buClrTx/>
            </a:pPr>
            <a:endParaRPr lang="en-US" dirty="0"/>
          </a:p>
          <a:p>
            <a:pPr lvl="1">
              <a:buClrTx/>
            </a:pP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502592"/>
              </p:ext>
            </p:extLst>
          </p:nvPr>
        </p:nvGraphicFramePr>
        <p:xfrm>
          <a:off x="1353148" y="2300519"/>
          <a:ext cx="4202077" cy="2396685"/>
        </p:xfrm>
        <a:graphic>
          <a:graphicData uri="http://schemas.openxmlformats.org/drawingml/2006/table">
            <a:tbl>
              <a:tblPr/>
              <a:tblGrid>
                <a:gridCol w="721458">
                  <a:extLst>
                    <a:ext uri="{9D8B030D-6E8A-4147-A177-3AD203B41FA5}">
                      <a16:colId xmlns:a16="http://schemas.microsoft.com/office/drawing/2014/main" val="2226475849"/>
                    </a:ext>
                  </a:extLst>
                </a:gridCol>
                <a:gridCol w="875071">
                  <a:extLst>
                    <a:ext uri="{9D8B030D-6E8A-4147-A177-3AD203B41FA5}">
                      <a16:colId xmlns:a16="http://schemas.microsoft.com/office/drawing/2014/main" val="3943448098"/>
                    </a:ext>
                  </a:extLst>
                </a:gridCol>
                <a:gridCol w="987618">
                  <a:extLst>
                    <a:ext uri="{9D8B030D-6E8A-4147-A177-3AD203B41FA5}">
                      <a16:colId xmlns:a16="http://schemas.microsoft.com/office/drawing/2014/main" val="3224262270"/>
                    </a:ext>
                  </a:extLst>
                </a:gridCol>
                <a:gridCol w="720068">
                  <a:extLst>
                    <a:ext uri="{9D8B030D-6E8A-4147-A177-3AD203B41FA5}">
                      <a16:colId xmlns:a16="http://schemas.microsoft.com/office/drawing/2014/main" val="3093833549"/>
                    </a:ext>
                  </a:extLst>
                </a:gridCol>
                <a:gridCol w="897862">
                  <a:extLst>
                    <a:ext uri="{9D8B030D-6E8A-4147-A177-3AD203B41FA5}">
                      <a16:colId xmlns:a16="http://schemas.microsoft.com/office/drawing/2014/main" val="1651208705"/>
                    </a:ext>
                  </a:extLst>
                </a:gridCol>
              </a:tblGrid>
              <a:tr h="436245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Weights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E[R]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Sharpe Ratio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129409"/>
                  </a:ext>
                </a:extLst>
              </a:tr>
              <a:tr h="2450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ABT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-13.82%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0.41%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5.93%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0.07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20501"/>
                  </a:ext>
                </a:extLst>
              </a:tr>
              <a:tr h="2450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ACN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19.25%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1.35%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4.80%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0.28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199666"/>
                  </a:ext>
                </a:extLst>
              </a:tr>
              <a:tr h="2450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AMZN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36.32%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2.29%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8.62%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51437"/>
                  </a:ext>
                </a:extLst>
              </a:tr>
              <a:tr h="2450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BBBY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-98.31%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-1.21%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6.98%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-0.17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725216"/>
                  </a:ext>
                </a:extLst>
              </a:tr>
              <a:tr h="2450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CME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85.33%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1.34%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5.09%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0.26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829862"/>
                  </a:ext>
                </a:extLst>
              </a:tr>
              <a:tr h="2450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CMG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7.16%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-0.40%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8.37%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-0.05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6033"/>
                  </a:ext>
                </a:extLst>
              </a:tr>
              <a:tr h="2450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GOOG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-27.59%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-0.02%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10.83%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344642"/>
                  </a:ext>
                </a:extLst>
              </a:tr>
              <a:tr h="2450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MMM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91.65%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0.97%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4.17%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0.23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225388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499795"/>
              </p:ext>
            </p:extLst>
          </p:nvPr>
        </p:nvGraphicFramePr>
        <p:xfrm>
          <a:off x="5769279" y="2300519"/>
          <a:ext cx="5993901" cy="3469174"/>
        </p:xfrm>
        <a:graphic>
          <a:graphicData uri="http://schemas.openxmlformats.org/drawingml/2006/table">
            <a:tbl>
              <a:tblPr/>
              <a:tblGrid>
                <a:gridCol w="665989">
                  <a:extLst>
                    <a:ext uri="{9D8B030D-6E8A-4147-A177-3AD203B41FA5}">
                      <a16:colId xmlns:a16="http://schemas.microsoft.com/office/drawing/2014/main" val="445168559"/>
                    </a:ext>
                  </a:extLst>
                </a:gridCol>
                <a:gridCol w="665989">
                  <a:extLst>
                    <a:ext uri="{9D8B030D-6E8A-4147-A177-3AD203B41FA5}">
                      <a16:colId xmlns:a16="http://schemas.microsoft.com/office/drawing/2014/main" val="2369458427"/>
                    </a:ext>
                  </a:extLst>
                </a:gridCol>
                <a:gridCol w="665989">
                  <a:extLst>
                    <a:ext uri="{9D8B030D-6E8A-4147-A177-3AD203B41FA5}">
                      <a16:colId xmlns:a16="http://schemas.microsoft.com/office/drawing/2014/main" val="3103768305"/>
                    </a:ext>
                  </a:extLst>
                </a:gridCol>
                <a:gridCol w="665989">
                  <a:extLst>
                    <a:ext uri="{9D8B030D-6E8A-4147-A177-3AD203B41FA5}">
                      <a16:colId xmlns:a16="http://schemas.microsoft.com/office/drawing/2014/main" val="3176680887"/>
                    </a:ext>
                  </a:extLst>
                </a:gridCol>
                <a:gridCol w="665989">
                  <a:extLst>
                    <a:ext uri="{9D8B030D-6E8A-4147-A177-3AD203B41FA5}">
                      <a16:colId xmlns:a16="http://schemas.microsoft.com/office/drawing/2014/main" val="142947866"/>
                    </a:ext>
                  </a:extLst>
                </a:gridCol>
                <a:gridCol w="665989">
                  <a:extLst>
                    <a:ext uri="{9D8B030D-6E8A-4147-A177-3AD203B41FA5}">
                      <a16:colId xmlns:a16="http://schemas.microsoft.com/office/drawing/2014/main" val="74862456"/>
                    </a:ext>
                  </a:extLst>
                </a:gridCol>
                <a:gridCol w="665989">
                  <a:extLst>
                    <a:ext uri="{9D8B030D-6E8A-4147-A177-3AD203B41FA5}">
                      <a16:colId xmlns:a16="http://schemas.microsoft.com/office/drawing/2014/main" val="268974468"/>
                    </a:ext>
                  </a:extLst>
                </a:gridCol>
                <a:gridCol w="665989">
                  <a:extLst>
                    <a:ext uri="{9D8B030D-6E8A-4147-A177-3AD203B41FA5}">
                      <a16:colId xmlns:a16="http://schemas.microsoft.com/office/drawing/2014/main" val="2675160860"/>
                    </a:ext>
                  </a:extLst>
                </a:gridCol>
                <a:gridCol w="665989">
                  <a:extLst>
                    <a:ext uri="{9D8B030D-6E8A-4147-A177-3AD203B41FA5}">
                      <a16:colId xmlns:a16="http://schemas.microsoft.com/office/drawing/2014/main" val="1372991746"/>
                    </a:ext>
                  </a:extLst>
                </a:gridCol>
              </a:tblGrid>
              <a:tr h="54468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AMZN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BBBY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941053"/>
                  </a:ext>
                </a:extLst>
              </a:tr>
              <a:tr h="36556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530400"/>
                  </a:ext>
                </a:extLst>
              </a:tr>
              <a:tr h="36556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14035"/>
                  </a:ext>
                </a:extLst>
              </a:tr>
              <a:tr h="36556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AMZN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309463"/>
                  </a:ext>
                </a:extLst>
              </a:tr>
              <a:tr h="36556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BBBY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769582"/>
                  </a:ext>
                </a:extLst>
              </a:tr>
              <a:tr h="36556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824357"/>
                  </a:ext>
                </a:extLst>
              </a:tr>
              <a:tr h="36556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463572"/>
                  </a:ext>
                </a:extLst>
              </a:tr>
              <a:tr h="36556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711955"/>
                  </a:ext>
                </a:extLst>
              </a:tr>
              <a:tr h="36556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6185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69279" y="1920974"/>
            <a:ext cx="2916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Variance – Covariance Matrix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77734" y="1883808"/>
            <a:ext cx="85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4890" y="6054481"/>
            <a:ext cx="6000993" cy="798140"/>
            <a:chOff x="6174890" y="6054481"/>
            <a:chExt cx="6000993" cy="798140"/>
          </a:xfrm>
        </p:grpSpPr>
        <p:graphicFrame>
          <p:nvGraphicFramePr>
            <p:cNvPr id="21" name="Diagram 20"/>
            <p:cNvGraphicFramePr/>
            <p:nvPr>
              <p:extLst/>
            </p:nvPr>
          </p:nvGraphicFramePr>
          <p:xfrm>
            <a:off x="6174890" y="6350296"/>
            <a:ext cx="1468998" cy="4969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22" name="Diagram 21"/>
            <p:cNvGraphicFramePr/>
            <p:nvPr>
              <p:extLst>
                <p:ext uri="{D42A27DB-BD31-4B8C-83A1-F6EECF244321}">
                  <p14:modId xmlns:p14="http://schemas.microsoft.com/office/powerpoint/2010/main" val="201037860"/>
                </p:ext>
              </p:extLst>
            </p:nvPr>
          </p:nvGraphicFramePr>
          <p:xfrm>
            <a:off x="7643887" y="6054481"/>
            <a:ext cx="2522089" cy="79276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23" name="Diagram 22"/>
            <p:cNvGraphicFramePr/>
            <p:nvPr>
              <p:extLst/>
            </p:nvPr>
          </p:nvGraphicFramePr>
          <p:xfrm>
            <a:off x="10165976" y="6350296"/>
            <a:ext cx="2009907" cy="50232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692555"/>
              </p:ext>
            </p:extLst>
          </p:nvPr>
        </p:nvGraphicFramePr>
        <p:xfrm>
          <a:off x="1353148" y="4927924"/>
          <a:ext cx="4202075" cy="8661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26026">
                  <a:extLst>
                    <a:ext uri="{9D8B030D-6E8A-4147-A177-3AD203B41FA5}">
                      <a16:colId xmlns:a16="http://schemas.microsoft.com/office/drawing/2014/main" val="1204518467"/>
                    </a:ext>
                  </a:extLst>
                </a:gridCol>
                <a:gridCol w="963561">
                  <a:extLst>
                    <a:ext uri="{9D8B030D-6E8A-4147-A177-3AD203B41FA5}">
                      <a16:colId xmlns:a16="http://schemas.microsoft.com/office/drawing/2014/main" val="1502639459"/>
                    </a:ext>
                  </a:extLst>
                </a:gridCol>
                <a:gridCol w="737420">
                  <a:extLst>
                    <a:ext uri="{9D8B030D-6E8A-4147-A177-3AD203B41FA5}">
                      <a16:colId xmlns:a16="http://schemas.microsoft.com/office/drawing/2014/main" val="476377253"/>
                    </a:ext>
                  </a:extLst>
                </a:gridCol>
                <a:gridCol w="875068">
                  <a:extLst>
                    <a:ext uri="{9D8B030D-6E8A-4147-A177-3AD203B41FA5}">
                      <a16:colId xmlns:a16="http://schemas.microsoft.com/office/drawing/2014/main" val="3274826006"/>
                    </a:ext>
                  </a:extLst>
                </a:gridCol>
              </a:tblGrid>
              <a:tr h="4330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E[</a:t>
                      </a:r>
                      <a:r>
                        <a:rPr lang="en-US" sz="1400" u="none" strike="noStrike" dirty="0" err="1">
                          <a:effectLst/>
                        </a:rPr>
                        <a:t>R_p</a:t>
                      </a:r>
                      <a:r>
                        <a:rPr lang="en-US" sz="1400" u="none" strike="noStrike" dirty="0">
                          <a:effectLst/>
                        </a:rPr>
                        <a:t>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SD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Sharpe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extLst>
                  <a:ext uri="{0D108BD9-81ED-4DB2-BD59-A6C34878D82A}">
                    <a16:rowId xmlns:a16="http://schemas.microsoft.com/office/drawing/2014/main" val="4133934346"/>
                  </a:ext>
                </a:extLst>
              </a:tr>
              <a:tr h="4330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Portfolio_Returns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4.23%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6.33%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0.67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extLst>
                  <a:ext uri="{0D108BD9-81ED-4DB2-BD59-A6C34878D82A}">
                    <a16:rowId xmlns:a16="http://schemas.microsoft.com/office/drawing/2014/main" val="4178916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838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96031" cy="1450757"/>
          </a:xfrm>
        </p:spPr>
        <p:txBody>
          <a:bodyPr/>
          <a:lstStyle/>
          <a:p>
            <a:r>
              <a:rPr lang="en-US" dirty="0">
                <a:latin typeface="+mn-lt"/>
              </a:rPr>
              <a:t>STEP III: Estimating Portfolio Sensitivity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179861525"/>
              </p:ext>
            </p:extLst>
          </p:nvPr>
        </p:nvGraphicFramePr>
        <p:xfrm>
          <a:off x="1183906" y="2001300"/>
          <a:ext cx="10273460" cy="2569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6174890" y="6054481"/>
            <a:ext cx="6000994" cy="806803"/>
            <a:chOff x="6174890" y="6054481"/>
            <a:chExt cx="6000994" cy="806803"/>
          </a:xfrm>
        </p:grpSpPr>
        <p:graphicFrame>
          <p:nvGraphicFramePr>
            <p:cNvPr id="12" name="Diagram 11"/>
            <p:cNvGraphicFramePr/>
            <p:nvPr/>
          </p:nvGraphicFramePr>
          <p:xfrm>
            <a:off x="6174890" y="6358960"/>
            <a:ext cx="1468998" cy="50232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13" name="Diagram 12"/>
            <p:cNvGraphicFramePr/>
            <p:nvPr/>
          </p:nvGraphicFramePr>
          <p:xfrm>
            <a:off x="9653795" y="6054481"/>
            <a:ext cx="2522089" cy="79276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aphicFrame>
          <p:nvGraphicFramePr>
            <p:cNvPr id="14" name="Diagram 13"/>
            <p:cNvGraphicFramePr/>
            <p:nvPr>
              <p:extLst>
                <p:ext uri="{D42A27DB-BD31-4B8C-83A1-F6EECF244321}">
                  <p14:modId xmlns:p14="http://schemas.microsoft.com/office/powerpoint/2010/main" val="1923623791"/>
                </p:ext>
              </p:extLst>
            </p:nvPr>
          </p:nvGraphicFramePr>
          <p:xfrm>
            <a:off x="7643888" y="6358959"/>
            <a:ext cx="2009907" cy="48290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016557" y="5443467"/>
                <a:ext cx="10715947" cy="36933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β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∗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β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𝐺𝐷𝑃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β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𝐼𝑛𝑓𝑙𝑎𝑡𝑖𝑜𝑛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β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𝑈𝑛𝑒𝑚𝑝𝑙𝑜𝑦𝑚𝑒𝑛𝑡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557" y="5443467"/>
                <a:ext cx="10715947" cy="369332"/>
              </a:xfrm>
              <a:prstGeom prst="rect">
                <a:avLst/>
              </a:prstGeom>
              <a:blipFill>
                <a:blip r:embed="rId22"/>
                <a:stretch>
                  <a:fillRect b="-952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1016557" y="4897308"/>
            <a:ext cx="5892832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i="1" dirty="0">
                <a:latin typeface="Cambria Math" panose="02040503050406030204" pitchFamily="18" charset="0"/>
                <a:cs typeface="Times New Roman" panose="02020603050405020304" pitchFamily="18" charset="0"/>
              </a:rPr>
              <a:t>Portfolio Return (</a:t>
            </a:r>
            <a:r>
              <a:rPr lang="en-US" i="1" dirty="0" err="1">
                <a:latin typeface="Cambria Math" panose="02040503050406030204" pitchFamily="18" charset="0"/>
                <a:cs typeface="Times New Roman" panose="02020603050405020304" pitchFamily="18" charset="0"/>
              </a:rPr>
              <a:t>Rp</a:t>
            </a:r>
            <a:r>
              <a:rPr lang="en-US" i="1" dirty="0">
                <a:latin typeface="Cambria Math" panose="02040503050406030204" pitchFamily="18" charset="0"/>
                <a:cs typeface="Times New Roman" panose="02020603050405020304" pitchFamily="18" charset="0"/>
              </a:rPr>
              <a:t>) = CAPM  + Macro Economic Factors</a:t>
            </a:r>
          </a:p>
        </p:txBody>
      </p:sp>
    </p:spTree>
    <p:extLst>
      <p:ext uri="{BB962C8B-B14F-4D97-AF65-F5344CB8AC3E}">
        <p14:creationId xmlns:p14="http://schemas.microsoft.com/office/powerpoint/2010/main" val="97856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0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210" y="223850"/>
            <a:ext cx="10058400" cy="1450757"/>
          </a:xfrm>
        </p:spPr>
        <p:txBody>
          <a:bodyPr/>
          <a:lstStyle/>
          <a:p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567" y="1988839"/>
            <a:ext cx="9603275" cy="4017423"/>
          </a:xfrm>
        </p:spPr>
        <p:txBody>
          <a:bodyPr>
            <a:normAutofit/>
          </a:bodyPr>
          <a:lstStyle/>
          <a:p>
            <a:pPr marL="342900" indent="-342900">
              <a:buClrTx/>
              <a:buAutoNum type="arabicPeriod"/>
            </a:pPr>
            <a:r>
              <a:rPr lang="en-US" dirty="0">
                <a:cs typeface="Times New Roman" panose="02020603050405020304" pitchFamily="18" charset="0"/>
              </a:rPr>
              <a:t>Objective</a:t>
            </a:r>
          </a:p>
          <a:p>
            <a:pPr marL="342900" indent="-342900">
              <a:buClrTx/>
              <a:buAutoNum type="arabicPeriod"/>
            </a:pPr>
            <a:r>
              <a:rPr lang="en-US" dirty="0">
                <a:cs typeface="Times New Roman" panose="02020603050405020304" pitchFamily="18" charset="0"/>
              </a:rPr>
              <a:t>Data Description</a:t>
            </a:r>
          </a:p>
          <a:p>
            <a:pPr marL="342900" indent="-342900">
              <a:buClrTx/>
              <a:buAutoNum type="arabicPeriod"/>
            </a:pPr>
            <a:r>
              <a:rPr lang="en-US" dirty="0">
                <a:cs typeface="Times New Roman" panose="02020603050405020304" pitchFamily="18" charset="0"/>
              </a:rPr>
              <a:t>Model Implementation </a:t>
            </a:r>
          </a:p>
          <a:p>
            <a:pPr marL="342900" indent="-342900">
              <a:buClrTx/>
              <a:buFont typeface="Arial" panose="020B0604020202020204" pitchFamily="34" charset="0"/>
              <a:buAutoNum type="arabicPeriod"/>
            </a:pPr>
            <a:r>
              <a:rPr lang="en-US" dirty="0">
                <a:cs typeface="Times New Roman" panose="02020603050405020304" pitchFamily="18" charset="0"/>
              </a:rPr>
              <a:t>Model Results</a:t>
            </a:r>
          </a:p>
          <a:p>
            <a:pPr marL="342900" indent="-342900">
              <a:buClrTx/>
              <a:buAutoNum type="arabicPeriod"/>
            </a:pPr>
            <a:r>
              <a:rPr lang="en-US" dirty="0">
                <a:cs typeface="Times New Roman" panose="02020603050405020304" pitchFamily="18" charset="0"/>
              </a:rPr>
              <a:t>Linear Algebra behind the Model</a:t>
            </a:r>
          </a:p>
          <a:p>
            <a:pPr marL="342900" indent="-342900">
              <a:buClrTx/>
              <a:buAutoNum type="arabicPeriod"/>
            </a:pPr>
            <a:r>
              <a:rPr lang="en-US" dirty="0">
                <a:cs typeface="Times New Roman" panose="02020603050405020304" pitchFamily="18" charset="0"/>
              </a:rPr>
              <a:t>Code</a:t>
            </a:r>
          </a:p>
          <a:p>
            <a:pPr marL="342900" indent="-342900">
              <a:buClrTx/>
              <a:buFont typeface="Calibri" panose="020F0502020204030204" pitchFamily="34" charset="0"/>
              <a:buAutoNum type="arabicPeriod"/>
            </a:pPr>
            <a:r>
              <a:rPr lang="en-US" dirty="0">
                <a:cs typeface="Times New Roman" panose="02020603050405020304" pitchFamily="18" charset="0"/>
              </a:rPr>
              <a:t>Challenges</a:t>
            </a:r>
          </a:p>
          <a:p>
            <a:pPr marL="0" indent="0">
              <a:buClrTx/>
              <a:buNone/>
            </a:pPr>
            <a:r>
              <a:rPr lang="en-US" dirty="0"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931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90613" cy="1450757"/>
          </a:xfrm>
        </p:spPr>
        <p:txBody>
          <a:bodyPr/>
          <a:lstStyle/>
          <a:p>
            <a:r>
              <a:rPr lang="en-US" dirty="0">
                <a:latin typeface="+mn-lt"/>
              </a:rPr>
              <a:t>Multi Factor Linear Regression Model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7578311"/>
              </p:ext>
            </p:extLst>
          </p:nvPr>
        </p:nvGraphicFramePr>
        <p:xfrm>
          <a:off x="1163601" y="1854632"/>
          <a:ext cx="5011289" cy="4237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6174890" y="6054481"/>
            <a:ext cx="6000994" cy="806803"/>
            <a:chOff x="6174890" y="6054481"/>
            <a:chExt cx="6000994" cy="806803"/>
          </a:xfrm>
        </p:grpSpPr>
        <p:graphicFrame>
          <p:nvGraphicFramePr>
            <p:cNvPr id="11" name="Diagram 10"/>
            <p:cNvGraphicFramePr/>
            <p:nvPr/>
          </p:nvGraphicFramePr>
          <p:xfrm>
            <a:off x="6174890" y="6358960"/>
            <a:ext cx="1468998" cy="50232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12" name="Diagram 11"/>
            <p:cNvGraphicFramePr/>
            <p:nvPr/>
          </p:nvGraphicFramePr>
          <p:xfrm>
            <a:off x="9653795" y="6054481"/>
            <a:ext cx="2522089" cy="79276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aphicFrame>
          <p:nvGraphicFramePr>
            <p:cNvPr id="13" name="Diagram 12"/>
            <p:cNvGraphicFramePr/>
            <p:nvPr>
              <p:extLst>
                <p:ext uri="{D42A27DB-BD31-4B8C-83A1-F6EECF244321}">
                  <p14:modId xmlns:p14="http://schemas.microsoft.com/office/powerpoint/2010/main" val="1923623791"/>
                </p:ext>
              </p:extLst>
            </p:nvPr>
          </p:nvGraphicFramePr>
          <p:xfrm>
            <a:off x="7643888" y="6358959"/>
            <a:ext cx="2009907" cy="48290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</p:grpSp>
      <p:pic>
        <p:nvPicPr>
          <p:cNvPr id="14" name="Picture 13" descr="Image result for multiple linear regression model projections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186" y="1960776"/>
            <a:ext cx="4709707" cy="407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85573" y="5632317"/>
                <a:ext cx="2502352" cy="335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baseline="3000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b="1" dirty="0"/>
                  <a:t>R</a:t>
                </a:r>
                <a:r>
                  <a:rPr lang="en-US" sz="2000" baseline="-25000" dirty="0"/>
                  <a:t>Stocks</a:t>
                </a:r>
                <a:r>
                  <a:rPr lang="en-US" sz="2000" b="1" baseline="-25000" dirty="0"/>
                  <a:t>  *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𝑾𝒆𝒊𝒈𝒉𝒕𝒔</m:t>
                    </m:r>
                  </m:oMath>
                </a14:m>
                <a:endParaRPr lang="en-US" sz="2000" b="1" baseline="-25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573" y="5632317"/>
                <a:ext cx="2502352" cy="335285"/>
              </a:xfrm>
              <a:prstGeom prst="rect">
                <a:avLst/>
              </a:prstGeom>
              <a:blipFill>
                <a:blip r:embed="rId23"/>
                <a:stretch>
                  <a:fillRect l="-3659" t="-21818" r="-4146" b="-3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378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771067" cy="145075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Calculating </a:t>
            </a:r>
            <a:r>
              <a:rPr lang="el-GR" dirty="0">
                <a:latin typeface="+mn-lt"/>
                <a:cs typeface="Times New Roman" panose="02020603050405020304" pitchFamily="18" charset="0"/>
              </a:rPr>
              <a:t>β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for Macro-Economic Factors</a:t>
            </a:r>
            <a:endParaRPr lang="en-US" dirty="0"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946" y="2614284"/>
            <a:ext cx="2627796" cy="1520501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94356803"/>
              </p:ext>
            </p:extLst>
          </p:nvPr>
        </p:nvGraphicFramePr>
        <p:xfrm>
          <a:off x="1182122" y="2119114"/>
          <a:ext cx="10271445" cy="556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38313" y="2673678"/>
            <a:ext cx="1233488" cy="14017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2122" y="2675936"/>
            <a:ext cx="2751998" cy="12064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75317" y="4134785"/>
            <a:ext cx="6821235" cy="153794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174890" y="6054481"/>
            <a:ext cx="6000994" cy="806803"/>
            <a:chOff x="6174890" y="6054481"/>
            <a:chExt cx="6000994" cy="806803"/>
          </a:xfrm>
        </p:grpSpPr>
        <p:graphicFrame>
          <p:nvGraphicFramePr>
            <p:cNvPr id="9" name="Diagram 8"/>
            <p:cNvGraphicFramePr/>
            <p:nvPr/>
          </p:nvGraphicFramePr>
          <p:xfrm>
            <a:off x="6174890" y="6358960"/>
            <a:ext cx="1468998" cy="50232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1" r:lo="rId12" r:qs="rId13" r:cs="rId14"/>
            </a:graphicData>
          </a:graphic>
        </p:graphicFrame>
        <p:graphicFrame>
          <p:nvGraphicFramePr>
            <p:cNvPr id="10" name="Diagram 9"/>
            <p:cNvGraphicFramePr/>
            <p:nvPr/>
          </p:nvGraphicFramePr>
          <p:xfrm>
            <a:off x="9653795" y="6054481"/>
            <a:ext cx="2522089" cy="79276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6" r:lo="rId17" r:qs="rId18" r:cs="rId19"/>
            </a:graphicData>
          </a:graphic>
        </p:graphicFrame>
        <p:graphicFrame>
          <p:nvGraphicFramePr>
            <p:cNvPr id="14" name="Diagram 13"/>
            <p:cNvGraphicFramePr/>
            <p:nvPr>
              <p:extLst>
                <p:ext uri="{D42A27DB-BD31-4B8C-83A1-F6EECF244321}">
                  <p14:modId xmlns:p14="http://schemas.microsoft.com/office/powerpoint/2010/main" val="1923623791"/>
                </p:ext>
              </p:extLst>
            </p:nvPr>
          </p:nvGraphicFramePr>
          <p:xfrm>
            <a:off x="7643888" y="6358959"/>
            <a:ext cx="2009907" cy="48290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1" r:lo="rId22" r:qs="rId23" r:cs="rId2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7547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78834" cy="1450757"/>
          </a:xfrm>
        </p:spPr>
        <p:txBody>
          <a:bodyPr/>
          <a:lstStyle/>
          <a:p>
            <a:r>
              <a:rPr lang="en-US" dirty="0">
                <a:latin typeface="+mn-lt"/>
              </a:rPr>
              <a:t>Calculating </a:t>
            </a:r>
            <a:r>
              <a:rPr lang="el-GR" dirty="0">
                <a:latin typeface="+mn-lt"/>
                <a:cs typeface="Times New Roman" panose="02020603050405020304" pitchFamily="18" charset="0"/>
              </a:rPr>
              <a:t>β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for Macro-Economic Factors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91938" y="2986667"/>
                <a:ext cx="3757525" cy="22718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𝑅𝑓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𝐺𝐷𝑃</m:t>
                                </m: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𝑈𝑛𝑒𝑚𝑝𝑙𝑜𝑦𝑚𝑒𝑛𝑡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𝑅𝑎𝑡𝑒</m:t>
                                    </m:r>
                                  </m:e>
                                </m:eqAr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𝐼𝑛𝑓𝑙𝑎𝑡𝑖𝑜𝑛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938" y="2986667"/>
                <a:ext cx="3757525" cy="2271840"/>
              </a:xfrm>
              <a:prstGeom prst="rect">
                <a:avLst/>
              </a:prstGeom>
              <a:blipFill>
                <a:blip r:embed="rId2"/>
                <a:stretch>
                  <a:fillRect r="-27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643888" y="3491125"/>
                <a:ext cx="1630837" cy="11070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𝑅𝑓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𝐺𝐷𝑃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baseline="-2500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𝑈𝑛𝑒𝑚𝑝𝑙𝑜𝑦𝑚𝑒𝑛𝑡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𝑅𝑎𝑡𝑒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𝐼𝑛𝑓𝑙𝑎𝑡𝑖𝑜𝑛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888" y="3491125"/>
                <a:ext cx="1630837" cy="1107034"/>
              </a:xfrm>
              <a:prstGeom prst="rect">
                <a:avLst/>
              </a:prstGeom>
              <a:blipFill>
                <a:blip r:embed="rId3"/>
                <a:stretch>
                  <a:fillRect r="-8240" b="-2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quals 13"/>
          <p:cNvSpPr/>
          <p:nvPr/>
        </p:nvSpPr>
        <p:spPr>
          <a:xfrm>
            <a:off x="9499886" y="3761120"/>
            <a:ext cx="697584" cy="47134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264847" y="3107630"/>
                <a:ext cx="1630837" cy="20299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𝑅𝑝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𝑅𝑓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847" y="3107630"/>
                <a:ext cx="1630837" cy="20299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995816991"/>
              </p:ext>
            </p:extLst>
          </p:nvPr>
        </p:nvGraphicFramePr>
        <p:xfrm>
          <a:off x="1097279" y="2115907"/>
          <a:ext cx="10478835" cy="599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6174890" y="6054481"/>
            <a:ext cx="6000994" cy="806803"/>
            <a:chOff x="6174890" y="6054481"/>
            <a:chExt cx="6000994" cy="806803"/>
          </a:xfrm>
        </p:grpSpPr>
        <p:graphicFrame>
          <p:nvGraphicFramePr>
            <p:cNvPr id="11" name="Diagram 10"/>
            <p:cNvGraphicFramePr/>
            <p:nvPr/>
          </p:nvGraphicFramePr>
          <p:xfrm>
            <a:off x="6174890" y="6358960"/>
            <a:ext cx="1468998" cy="50232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" r:lo="rId11" r:qs="rId12" r:cs="rId13"/>
            </a:graphicData>
          </a:graphic>
        </p:graphicFrame>
        <p:graphicFrame>
          <p:nvGraphicFramePr>
            <p:cNvPr id="12" name="Diagram 11"/>
            <p:cNvGraphicFramePr/>
            <p:nvPr/>
          </p:nvGraphicFramePr>
          <p:xfrm>
            <a:off x="9653795" y="6054481"/>
            <a:ext cx="2522089" cy="79276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5" r:lo="rId16" r:qs="rId17" r:cs="rId18"/>
            </a:graphicData>
          </a:graphic>
        </p:graphicFrame>
        <p:graphicFrame>
          <p:nvGraphicFramePr>
            <p:cNvPr id="13" name="Diagram 12"/>
            <p:cNvGraphicFramePr/>
            <p:nvPr>
              <p:extLst>
                <p:ext uri="{D42A27DB-BD31-4B8C-83A1-F6EECF244321}">
                  <p14:modId xmlns:p14="http://schemas.microsoft.com/office/powerpoint/2010/main" val="1923623791"/>
                </p:ext>
              </p:extLst>
            </p:nvPr>
          </p:nvGraphicFramePr>
          <p:xfrm>
            <a:off x="7643888" y="6358959"/>
            <a:ext cx="2009907" cy="48290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0" r:lo="rId21" r:qs="rId22" r:cs="rId2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6026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Creating Multi factor Model (Python)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174890" y="6054481"/>
            <a:ext cx="6000994" cy="806803"/>
            <a:chOff x="6174890" y="6054481"/>
            <a:chExt cx="6000994" cy="806803"/>
          </a:xfrm>
        </p:grpSpPr>
        <p:graphicFrame>
          <p:nvGraphicFramePr>
            <p:cNvPr id="4" name="Diagram 3"/>
            <p:cNvGraphicFramePr/>
            <p:nvPr/>
          </p:nvGraphicFramePr>
          <p:xfrm>
            <a:off x="6174890" y="6358960"/>
            <a:ext cx="1468998" cy="50232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5" name="Diagram 4"/>
            <p:cNvGraphicFramePr/>
            <p:nvPr/>
          </p:nvGraphicFramePr>
          <p:xfrm>
            <a:off x="9653795" y="6054481"/>
            <a:ext cx="2522089" cy="79276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6" name="Diagram 5"/>
            <p:cNvGraphicFramePr/>
            <p:nvPr>
              <p:extLst>
                <p:ext uri="{D42A27DB-BD31-4B8C-83A1-F6EECF244321}">
                  <p14:modId xmlns:p14="http://schemas.microsoft.com/office/powerpoint/2010/main" val="1923623791"/>
                </p:ext>
              </p:extLst>
            </p:nvPr>
          </p:nvGraphicFramePr>
          <p:xfrm>
            <a:off x="7643888" y="6358959"/>
            <a:ext cx="2009907" cy="48290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45632" y="1925320"/>
            <a:ext cx="7075408" cy="414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44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1355529" cy="145075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Results – Multi Factor Model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174890" y="6054481"/>
            <a:ext cx="6000994" cy="806803"/>
            <a:chOff x="6174890" y="6054481"/>
            <a:chExt cx="6000994" cy="806803"/>
          </a:xfrm>
        </p:grpSpPr>
        <p:graphicFrame>
          <p:nvGraphicFramePr>
            <p:cNvPr id="4" name="Diagram 3"/>
            <p:cNvGraphicFramePr/>
            <p:nvPr/>
          </p:nvGraphicFramePr>
          <p:xfrm>
            <a:off x="6174890" y="6358960"/>
            <a:ext cx="1468998" cy="50232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5" name="Diagram 4"/>
            <p:cNvGraphicFramePr/>
            <p:nvPr/>
          </p:nvGraphicFramePr>
          <p:xfrm>
            <a:off x="9653795" y="6054481"/>
            <a:ext cx="2522089" cy="79276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6" name="Diagram 5"/>
            <p:cNvGraphicFramePr/>
            <p:nvPr>
              <p:extLst>
                <p:ext uri="{D42A27DB-BD31-4B8C-83A1-F6EECF244321}">
                  <p14:modId xmlns:p14="http://schemas.microsoft.com/office/powerpoint/2010/main" val="1923623791"/>
                </p:ext>
              </p:extLst>
            </p:nvPr>
          </p:nvGraphicFramePr>
          <p:xfrm>
            <a:off x="7643888" y="6358959"/>
            <a:ext cx="2009907" cy="48290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56662" y="1983634"/>
            <a:ext cx="5118228" cy="4216571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834512"/>
              </p:ext>
            </p:extLst>
          </p:nvPr>
        </p:nvGraphicFramePr>
        <p:xfrm>
          <a:off x="6981726" y="2142045"/>
          <a:ext cx="3764831" cy="33914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3134">
                  <a:extLst>
                    <a:ext uri="{9D8B030D-6E8A-4147-A177-3AD203B41FA5}">
                      <a16:colId xmlns:a16="http://schemas.microsoft.com/office/drawing/2014/main" val="933643487"/>
                    </a:ext>
                  </a:extLst>
                </a:gridCol>
                <a:gridCol w="2541697">
                  <a:extLst>
                    <a:ext uri="{9D8B030D-6E8A-4147-A177-3AD203B41FA5}">
                      <a16:colId xmlns:a16="http://schemas.microsoft.com/office/drawing/2014/main" val="970441528"/>
                    </a:ext>
                  </a:extLst>
                </a:gridCol>
              </a:tblGrid>
              <a:tr h="8732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 Factors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000" u="none" strike="noStrik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lang="en-US" sz="2000" u="none" strike="noStrike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u="none" strike="noStrik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ctr"/>
                </a:tc>
                <a:extLst>
                  <a:ext uri="{0D108BD9-81ED-4DB2-BD59-A6C34878D82A}">
                    <a16:rowId xmlns:a16="http://schemas.microsoft.com/office/drawing/2014/main" val="3327919355"/>
                  </a:ext>
                </a:extLst>
              </a:tr>
              <a:tr h="5871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+mn-lt"/>
                        </a:rPr>
                        <a:t>GDP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5.655861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ctr"/>
                </a:tc>
                <a:extLst>
                  <a:ext uri="{0D108BD9-81ED-4DB2-BD59-A6C34878D82A}">
                    <a16:rowId xmlns:a16="http://schemas.microsoft.com/office/drawing/2014/main" val="3123725491"/>
                  </a:ext>
                </a:extLst>
              </a:tr>
              <a:tr h="6719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+mn-lt"/>
                        </a:rPr>
                        <a:t>UNRATE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-0.62282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ctr"/>
                </a:tc>
                <a:extLst>
                  <a:ext uri="{0D108BD9-81ED-4DB2-BD59-A6C34878D82A}">
                    <a16:rowId xmlns:a16="http://schemas.microsoft.com/office/drawing/2014/main" val="980014085"/>
                  </a:ext>
                </a:extLst>
              </a:tr>
              <a:tr h="5871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+mn-lt"/>
                        </a:rPr>
                        <a:t>MRP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0.776697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ctr"/>
                </a:tc>
                <a:extLst>
                  <a:ext uri="{0D108BD9-81ED-4DB2-BD59-A6C34878D82A}">
                    <a16:rowId xmlns:a16="http://schemas.microsoft.com/office/drawing/2014/main" val="738889075"/>
                  </a:ext>
                </a:extLst>
              </a:tr>
              <a:tr h="6719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+mn-lt"/>
                        </a:rPr>
                        <a:t>Inflation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4.571911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ctr"/>
                </a:tc>
                <a:extLst>
                  <a:ext uri="{0D108BD9-81ED-4DB2-BD59-A6C34878D82A}">
                    <a16:rowId xmlns:a16="http://schemas.microsoft.com/office/drawing/2014/main" val="2617523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602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482" y="1846050"/>
            <a:ext cx="10529889" cy="412037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 Selecting the Macro Economic Factors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Influence Portfolio returns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 Easy to interpret 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 Capture the systematic risk in the economy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 Robust over time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 Explain as much as possible of the variation in the portfolio returns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 Possible problem:  Accidental correlations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 Solution: </a:t>
            </a:r>
          </a:p>
          <a:p>
            <a:pPr lvl="3"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Factors that are least correlated to each other. </a:t>
            </a:r>
          </a:p>
          <a:p>
            <a:pPr lvl="3">
              <a:buClrTx/>
              <a:buFont typeface="Wingdings" panose="05000000000000000000" pitchFamily="2" charset="2"/>
              <a:buChar char="Ø"/>
            </a:pPr>
            <a:r>
              <a:rPr lang="en-US" sz="1600" dirty="0"/>
              <a:t>Monthly data for a 3 years timeframe (2013 to 2016)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 </a:t>
            </a:r>
            <a:endParaRPr lang="en-US" sz="20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274807" y="3330490"/>
            <a:ext cx="3282454" cy="254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44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482" y="1846050"/>
            <a:ext cx="10529889" cy="412037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Selecting a time frame for using the factors (daily, monthly, quarterly, etc.…)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Solution: To get a basis of comparison for beta against Yahoo and Google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Converting different time frames: </a:t>
            </a:r>
          </a:p>
          <a:p>
            <a:pPr lvl="1" algn="just"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Converting 3M T-Bill to monthly rate</a:t>
            </a:r>
          </a:p>
          <a:p>
            <a:pPr lvl="1" algn="just"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Converting GDP from Quarterly to Monthly using Cubic Spline Interpolation Method</a:t>
            </a:r>
          </a:p>
          <a:p>
            <a:pPr lvl="1" algn="just"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Solution: Cubic Spline Methodology. 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628129" y="3613294"/>
            <a:ext cx="3282454" cy="254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35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Image result fo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60" y="252054"/>
            <a:ext cx="11249025" cy="591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789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Image result for Questions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8" descr="Image result for Questions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72" name="Picture 24" descr="phone interview questions and answers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17" y="556967"/>
            <a:ext cx="5523616" cy="552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668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97205" y="1794615"/>
            <a:ext cx="995847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3200" dirty="0"/>
              <a:t>Cubic Spline Interpolation Model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Used to convert the GDP from quarterly to monthly using the function </a:t>
            </a:r>
            <a:r>
              <a:rPr lang="en-US" sz="2000" dirty="0" err="1"/>
              <a:t>scipy.interpolate</a:t>
            </a:r>
            <a:r>
              <a:rPr lang="en-US" sz="2000" dirty="0"/>
              <a:t> 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>
                <a:latin typeface="+mn-lt"/>
              </a:rPr>
              <a:t>Appendix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487799" y="2874977"/>
                <a:ext cx="4038600" cy="1182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_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c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799" y="2874977"/>
                <a:ext cx="4038600" cy="11823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541" y="2874977"/>
            <a:ext cx="4224090" cy="3055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619774" y="4147024"/>
                <a:ext cx="4890354" cy="16442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u="sng" dirty="0"/>
                  <a:t>Requirements</a:t>
                </a: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 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=2,3,..,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 startAt="3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p>
                    </m:sSubSup>
                    <m:r>
                      <a:rPr lang="en-US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,  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=2,3,..,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 startAt="3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  <m:r>
                          <a:rPr lang="en-US" i="1">
                            <a:latin typeface="Cambria Math"/>
                          </a:rPr>
                          <m:t>′′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′′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p>
                    </m:sSubSup>
                    <m:r>
                      <a:rPr lang="en-US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,  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=2,3,..,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774" y="4147024"/>
                <a:ext cx="4890354" cy="1644296"/>
              </a:xfrm>
              <a:prstGeom prst="rect">
                <a:avLst/>
              </a:prstGeom>
              <a:blipFill>
                <a:blip r:embed="rId4"/>
                <a:stretch>
                  <a:fillRect l="-1122" t="-1852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31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1601" y="1932412"/>
            <a:ext cx="5897355" cy="382736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To estimate the sensitivity of portfolio returns to 4 selected macroeconomic factors using a Multi Factor Linear regression Model.</a:t>
            </a:r>
          </a:p>
          <a:p>
            <a:pPr marL="0" indent="0" algn="just">
              <a:buNone/>
            </a:pPr>
            <a:r>
              <a:rPr lang="en-US" b="1" u="sng" dirty="0">
                <a:solidFill>
                  <a:schemeClr val="bg2">
                    <a:lumMod val="25000"/>
                  </a:schemeClr>
                </a:solidFill>
              </a:rPr>
              <a:t>Factors: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Market Performance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Real GDP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Inflation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Unemployment</a:t>
            </a:r>
            <a:endParaRPr lang="en-US" sz="18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26037048"/>
              </p:ext>
            </p:extLst>
          </p:nvPr>
        </p:nvGraphicFramePr>
        <p:xfrm>
          <a:off x="6810477" y="1932412"/>
          <a:ext cx="5263537" cy="4299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9744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Proof of Sharpe Maximization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34877"/>
            <a:ext cx="2569747" cy="5215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550" y="2859722"/>
            <a:ext cx="4274929" cy="96563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97280" y="1845536"/>
            <a:ext cx="1080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Maximizing Returns  and Minimizing Risk of Portfolio using </a:t>
            </a:r>
            <a:r>
              <a:rPr lang="en-US" b="1" dirty="0" err="1">
                <a:latin typeface="Georgia" panose="02040502050405020303" pitchFamily="18" charset="0"/>
              </a:rPr>
              <a:t>Lagrangian</a:t>
            </a:r>
            <a:r>
              <a:rPr lang="en-US" b="1" dirty="0">
                <a:latin typeface="Georgia" panose="02040502050405020303" pitchFamily="18" charset="0"/>
              </a:rPr>
              <a:t> Function</a:t>
            </a:r>
            <a:endParaRPr lang="en-US" altLang="en-US" dirty="0">
              <a:latin typeface="Georgia" panose="02040502050405020303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308" y="2357234"/>
            <a:ext cx="4464386" cy="29062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487" y="2688701"/>
            <a:ext cx="3341392" cy="141196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4395" y="5476225"/>
            <a:ext cx="1485900" cy="36195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097280" y="4315292"/>
            <a:ext cx="967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Solving for </a:t>
            </a:r>
            <a:r>
              <a:rPr lang="en-US" b="1" dirty="0" err="1">
                <a:latin typeface="Georgia" panose="02040502050405020303" pitchFamily="18" charset="0"/>
              </a:rPr>
              <a:t>Lagrangian</a:t>
            </a:r>
            <a:r>
              <a:rPr lang="en-US" b="1" dirty="0">
                <a:latin typeface="Georgia" panose="02040502050405020303" pitchFamily="18" charset="0"/>
              </a:rPr>
              <a:t> Function using Matrix Elimination</a:t>
            </a:r>
            <a:endParaRPr lang="en-US" altLang="en-US" dirty="0">
              <a:latin typeface="Georgia" panose="02040502050405020303" pitchFamily="18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7"/>
          <a:srcRect l="32712" t="81676" r="28459" b="398"/>
          <a:stretch/>
        </p:blipFill>
        <p:spPr>
          <a:xfrm>
            <a:off x="5737487" y="4964104"/>
            <a:ext cx="1517716" cy="3619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7280" y="4924411"/>
            <a:ext cx="2739852" cy="1192270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6174890" y="6054481"/>
            <a:ext cx="6000993" cy="798140"/>
            <a:chOff x="6174890" y="6054481"/>
            <a:chExt cx="6000993" cy="798140"/>
          </a:xfrm>
        </p:grpSpPr>
        <p:graphicFrame>
          <p:nvGraphicFramePr>
            <p:cNvPr id="41" name="Diagram 40"/>
            <p:cNvGraphicFramePr/>
            <p:nvPr>
              <p:extLst/>
            </p:nvPr>
          </p:nvGraphicFramePr>
          <p:xfrm>
            <a:off x="6174890" y="6350296"/>
            <a:ext cx="1468998" cy="4969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graphicFrame>
          <p:nvGraphicFramePr>
            <p:cNvPr id="42" name="Diagram 41"/>
            <p:cNvGraphicFramePr/>
            <p:nvPr>
              <p:extLst>
                <p:ext uri="{D42A27DB-BD31-4B8C-83A1-F6EECF244321}">
                  <p14:modId xmlns:p14="http://schemas.microsoft.com/office/powerpoint/2010/main" val="201037860"/>
                </p:ext>
              </p:extLst>
            </p:nvPr>
          </p:nvGraphicFramePr>
          <p:xfrm>
            <a:off x="7643887" y="6054481"/>
            <a:ext cx="2522089" cy="79276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4" r:lo="rId15" r:qs="rId16" r:cs="rId17"/>
            </a:graphicData>
          </a:graphic>
        </p:graphicFrame>
        <p:graphicFrame>
          <p:nvGraphicFramePr>
            <p:cNvPr id="43" name="Diagram 42"/>
            <p:cNvGraphicFramePr/>
            <p:nvPr>
              <p:extLst/>
            </p:nvPr>
          </p:nvGraphicFramePr>
          <p:xfrm>
            <a:off x="10165976" y="6350296"/>
            <a:ext cx="2009907" cy="50232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9" r:lo="rId20" r:qs="rId21" r:cs="rId2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9143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Data Description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4491193"/>
              </p:ext>
            </p:extLst>
          </p:nvPr>
        </p:nvGraphicFramePr>
        <p:xfrm>
          <a:off x="10165976" y="6350296"/>
          <a:ext cx="2009907" cy="502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344857777"/>
              </p:ext>
            </p:extLst>
          </p:nvPr>
        </p:nvGraphicFramePr>
        <p:xfrm>
          <a:off x="1234962" y="2097247"/>
          <a:ext cx="10322300" cy="394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60065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Data Description</a:t>
            </a:r>
            <a:endParaRPr lang="en-US" b="1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40" y="1963080"/>
            <a:ext cx="3651367" cy="21969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903335"/>
            <a:ext cx="3562088" cy="2421486"/>
          </a:xfrm>
          <a:prstGeom prst="rect">
            <a:avLst/>
          </a:prstGeom>
        </p:spPr>
      </p:pic>
      <p:pic>
        <p:nvPicPr>
          <p:cNvPr id="1032" name="Picture 8" descr="Image result for US Inflation rate 2013 - 2016 united stat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392" y="2186646"/>
            <a:ext cx="3127680" cy="174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0392" y="4286564"/>
            <a:ext cx="3127680" cy="165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8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Model Implementation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12825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164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651" y="989901"/>
            <a:ext cx="10572974" cy="747459"/>
          </a:xfrm>
        </p:spPr>
        <p:txBody>
          <a:bodyPr>
            <a:noAutofit/>
          </a:bodyPr>
          <a:lstStyle/>
          <a:p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Step I: Capital Asset Pricing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930" y="1989098"/>
            <a:ext cx="5837780" cy="2688615"/>
          </a:xfrm>
          <a:ln>
            <a:noFill/>
          </a:ln>
        </p:spPr>
        <p:txBody>
          <a:bodyPr>
            <a:normAutofit/>
          </a:bodyPr>
          <a:lstStyle/>
          <a:p>
            <a:pPr lvl="1" algn="just">
              <a:buClrTx/>
              <a:buFont typeface="Wingdings" panose="05000000000000000000" pitchFamily="2" charset="2"/>
              <a:buChar char="Ø"/>
            </a:pPr>
            <a:r>
              <a:rPr lang="en-US" sz="2000" dirty="0"/>
              <a:t>Describes relationship between </a:t>
            </a:r>
            <a:r>
              <a:rPr lang="en-US" sz="2000" b="1" dirty="0"/>
              <a:t>systematic risk </a:t>
            </a:r>
            <a:r>
              <a:rPr lang="en-US" sz="2000" dirty="0"/>
              <a:t>and </a:t>
            </a:r>
            <a:r>
              <a:rPr lang="en-US" sz="2000" b="1" dirty="0"/>
              <a:t>expected return</a:t>
            </a:r>
            <a:r>
              <a:rPr lang="en-US" sz="2000" dirty="0"/>
              <a:t> for assets</a:t>
            </a:r>
          </a:p>
          <a:p>
            <a:pPr lvl="1" algn="just">
              <a:buClrTx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222222"/>
                </a:solidFill>
              </a:rPr>
              <a:t>Beta</a:t>
            </a:r>
            <a:r>
              <a:rPr lang="en-US" sz="2000" dirty="0">
                <a:solidFill>
                  <a:srgbClr val="222222"/>
                </a:solidFill>
              </a:rPr>
              <a:t> is a measure of the </a:t>
            </a:r>
            <a:r>
              <a:rPr lang="en-US" sz="2000" b="1" dirty="0">
                <a:solidFill>
                  <a:srgbClr val="222222"/>
                </a:solidFill>
              </a:rPr>
              <a:t>volatility</a:t>
            </a:r>
            <a:r>
              <a:rPr lang="en-US" sz="2000" dirty="0">
                <a:solidFill>
                  <a:srgbClr val="222222"/>
                </a:solidFill>
              </a:rPr>
              <a:t> of a stock with respect to the market</a:t>
            </a:r>
            <a:endParaRPr lang="en-US" sz="2000" dirty="0"/>
          </a:p>
          <a:p>
            <a:pPr marL="0" indent="0" algn="just">
              <a:buClrTx/>
              <a:buNone/>
            </a:pP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34365" y="4122132"/>
            <a:ext cx="5735584" cy="6983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algn="just">
              <a:buClrTx/>
              <a:buNone/>
            </a:pP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17567" t="22028" r="19292" b="18980"/>
          <a:stretch/>
        </p:blipFill>
        <p:spPr>
          <a:xfrm>
            <a:off x="7017149" y="1795787"/>
            <a:ext cx="4965782" cy="4152526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9" name="Group 8"/>
          <p:cNvGrpSpPr/>
          <p:nvPr/>
        </p:nvGrpSpPr>
        <p:grpSpPr>
          <a:xfrm>
            <a:off x="5970494" y="6073756"/>
            <a:ext cx="6205389" cy="792761"/>
            <a:chOff x="5970494" y="6073756"/>
            <a:chExt cx="6205389" cy="792761"/>
          </a:xfrm>
        </p:grpSpPr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152264671"/>
                </p:ext>
              </p:extLst>
            </p:nvPr>
          </p:nvGraphicFramePr>
          <p:xfrm>
            <a:off x="8390965" y="6350296"/>
            <a:ext cx="1775011" cy="4969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293443794"/>
                </p:ext>
              </p:extLst>
            </p:nvPr>
          </p:nvGraphicFramePr>
          <p:xfrm>
            <a:off x="5970494" y="6073756"/>
            <a:ext cx="2420471" cy="79276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graphicFrame>
          <p:nvGraphicFramePr>
            <p:cNvPr id="18" name="Diagram 17"/>
            <p:cNvGraphicFramePr/>
            <p:nvPr>
              <p:extLst>
                <p:ext uri="{D42A27DB-BD31-4B8C-83A1-F6EECF244321}">
                  <p14:modId xmlns:p14="http://schemas.microsoft.com/office/powerpoint/2010/main" val="1434668504"/>
                </p:ext>
              </p:extLst>
            </p:nvPr>
          </p:nvGraphicFramePr>
          <p:xfrm>
            <a:off x="10165976" y="6350296"/>
            <a:ext cx="2009907" cy="50232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</p:grpSp>
      <p:sp>
        <p:nvSpPr>
          <p:cNvPr id="5" name="Rectangle 4"/>
          <p:cNvSpPr/>
          <p:nvPr/>
        </p:nvSpPr>
        <p:spPr>
          <a:xfrm>
            <a:off x="985964" y="3365562"/>
            <a:ext cx="5777311" cy="8617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dirty="0"/>
              <a:t>Stock Return = (Risk Free Rate)   + </a:t>
            </a:r>
            <a:r>
              <a:rPr lang="el-G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en-US" dirty="0">
                <a:cs typeface="Arial" panose="020B0604020202020204" pitchFamily="34" charset="0"/>
              </a:rPr>
              <a:t> (Market Risk </a:t>
            </a:r>
            <a:r>
              <a:rPr lang="en-US" altLang="en-US" dirty="0"/>
              <a:t>Premium</a:t>
            </a:r>
            <a:r>
              <a:rPr lang="en-US" altLang="en-US" dirty="0">
                <a:cs typeface="Arial" panose="020B0604020202020204" pitchFamily="34" charset="0"/>
              </a:rPr>
              <a:t>)</a:t>
            </a:r>
          </a:p>
          <a:p>
            <a:r>
              <a:rPr lang="en-US" altLang="en-US" dirty="0"/>
              <a:t>						</a:t>
            </a:r>
            <a:endParaRPr lang="en-US" altLang="en-US" sz="1400" dirty="0"/>
          </a:p>
          <a:p>
            <a:endParaRPr lang="en-US" altLang="en-US" sz="1400" dirty="0"/>
          </a:p>
        </p:txBody>
      </p:sp>
      <p:pic>
        <p:nvPicPr>
          <p:cNvPr id="6" name="Picture 2" descr="Beta formula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64" y="4677713"/>
            <a:ext cx="2747788" cy="686947"/>
          </a:xfrm>
          <a:prstGeom prst="rect">
            <a:avLst/>
          </a:prstGeom>
          <a:ln>
            <a:solidFill>
              <a:schemeClr val="bg1"/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2" name="Rectangle 11"/>
          <p:cNvSpPr/>
          <p:nvPr/>
        </p:nvSpPr>
        <p:spPr>
          <a:xfrm>
            <a:off x="1070805" y="3955861"/>
            <a:ext cx="449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/>
              <a:t>R</a:t>
            </a:r>
            <a:r>
              <a:rPr lang="en-US" altLang="en-US" baseline="-25000" dirty="0" err="1"/>
              <a:t>p</a:t>
            </a:r>
            <a:r>
              <a:rPr lang="en-US" altLang="en-US" dirty="0"/>
              <a:t> = </a:t>
            </a:r>
            <a:r>
              <a:rPr lang="en-US" altLang="en-US" dirty="0" err="1"/>
              <a:t>R</a:t>
            </a:r>
            <a:r>
              <a:rPr lang="en-US" altLang="en-US" baseline="-25000" dirty="0" err="1"/>
              <a:t>f</a:t>
            </a:r>
            <a:r>
              <a:rPr lang="en-US" altLang="en-US" dirty="0"/>
              <a:t> + </a:t>
            </a:r>
            <a:r>
              <a:rPr lang="el-G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en-US" dirty="0"/>
              <a:t> * ( R</a:t>
            </a:r>
            <a:r>
              <a:rPr lang="en-US" altLang="en-US" baseline="-25000" dirty="0"/>
              <a:t>m</a:t>
            </a:r>
            <a:r>
              <a:rPr lang="en-US" altLang="en-US" dirty="0"/>
              <a:t> - </a:t>
            </a:r>
            <a:r>
              <a:rPr lang="en-US" altLang="en-US" dirty="0" err="1"/>
              <a:t>R</a:t>
            </a:r>
            <a:r>
              <a:rPr lang="en-US" altLang="en-US" baseline="-25000" dirty="0" err="1"/>
              <a:t>f</a:t>
            </a:r>
            <a:r>
              <a:rPr lang="en-US" altLang="en-US" dirty="0"/>
              <a:t> )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83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latin typeface="+mn-lt"/>
                    <a:ea typeface="Tahoma" panose="020B0604030504040204" pitchFamily="34" charset="0"/>
                    <a:cs typeface="Tahoma" panose="020B0604030504040204" pitchFamily="34" charset="0"/>
                  </a:rPr>
                  <a:t> Intuition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930915" y="4043827"/>
                <a:ext cx="8146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[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915" y="4043827"/>
                <a:ext cx="81464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00975" y="2203335"/>
                <a:ext cx="501128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N &gt; M , therefore, the solution (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2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𝑅𝑓</m:t>
                    </m:r>
                  </m:oMath>
                </a14:m>
                <a:r>
                  <a:rPr lang="en-US" sz="2000" dirty="0"/>
                  <a:t>)  does not belong to the column spaces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_tradn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_tradnl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975" y="2203335"/>
                <a:ext cx="5011289" cy="1015663"/>
              </a:xfrm>
              <a:prstGeom prst="rect">
                <a:avLst/>
              </a:prstGeom>
              <a:blipFill>
                <a:blip r:embed="rId4"/>
                <a:stretch>
                  <a:fillRect l="-1095" t="-2994" r="-1338" b="-5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5970494" y="6073756"/>
            <a:ext cx="6205389" cy="792761"/>
            <a:chOff x="5970494" y="6073756"/>
            <a:chExt cx="6205389" cy="792761"/>
          </a:xfrm>
        </p:grpSpPr>
        <p:graphicFrame>
          <p:nvGraphicFramePr>
            <p:cNvPr id="37" name="Diagram 36"/>
            <p:cNvGraphicFramePr/>
            <p:nvPr>
              <p:extLst>
                <p:ext uri="{D42A27DB-BD31-4B8C-83A1-F6EECF244321}">
                  <p14:modId xmlns:p14="http://schemas.microsoft.com/office/powerpoint/2010/main" val="2610547343"/>
                </p:ext>
              </p:extLst>
            </p:nvPr>
          </p:nvGraphicFramePr>
          <p:xfrm>
            <a:off x="8390965" y="6350296"/>
            <a:ext cx="1775011" cy="4969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graphicFrame>
          <p:nvGraphicFramePr>
            <p:cNvPr id="39" name="Diagram 38"/>
            <p:cNvGraphicFramePr/>
            <p:nvPr>
              <p:extLst>
                <p:ext uri="{D42A27DB-BD31-4B8C-83A1-F6EECF244321}">
                  <p14:modId xmlns:p14="http://schemas.microsoft.com/office/powerpoint/2010/main" val="2421633880"/>
                </p:ext>
              </p:extLst>
            </p:nvPr>
          </p:nvGraphicFramePr>
          <p:xfrm>
            <a:off x="5970494" y="6073756"/>
            <a:ext cx="2420471" cy="79276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" r:lo="rId11" r:qs="rId12" r:cs="rId13"/>
            </a:graphicData>
          </a:graphic>
        </p:graphicFrame>
        <p:graphicFrame>
          <p:nvGraphicFramePr>
            <p:cNvPr id="41" name="Diagram 40"/>
            <p:cNvGraphicFramePr/>
            <p:nvPr>
              <p:extLst>
                <p:ext uri="{D42A27DB-BD31-4B8C-83A1-F6EECF244321}">
                  <p14:modId xmlns:p14="http://schemas.microsoft.com/office/powerpoint/2010/main" val="254991486"/>
                </p:ext>
              </p:extLst>
            </p:nvPr>
          </p:nvGraphicFramePr>
          <p:xfrm>
            <a:off x="10165976" y="6350296"/>
            <a:ext cx="2009907" cy="50232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5" r:lo="rId16" r:qs="rId17" r:cs="rId18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8685803" y="3283465"/>
                <a:ext cx="1283551" cy="18072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𝑅𝑓𝑖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803" y="3283465"/>
                <a:ext cx="1283551" cy="180729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587605" y="3238325"/>
                <a:ext cx="1323039" cy="18524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𝑅𝑓𝑖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605" y="3238325"/>
                <a:ext cx="1323039" cy="185243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447460" y="3397496"/>
            <a:ext cx="449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/>
              <a:t>R</a:t>
            </a:r>
            <a:r>
              <a:rPr lang="en-US" altLang="en-US" baseline="-25000" dirty="0" err="1"/>
              <a:t>p</a:t>
            </a:r>
            <a:r>
              <a:rPr lang="en-US" altLang="en-US" dirty="0"/>
              <a:t> = </a:t>
            </a:r>
            <a:r>
              <a:rPr lang="en-US" altLang="en-US" dirty="0" err="1"/>
              <a:t>R</a:t>
            </a:r>
            <a:r>
              <a:rPr lang="en-US" altLang="en-US" baseline="-25000" dirty="0" err="1"/>
              <a:t>f</a:t>
            </a:r>
            <a:r>
              <a:rPr lang="en-US" altLang="en-US" dirty="0"/>
              <a:t> + </a:t>
            </a:r>
            <a:r>
              <a:rPr lang="el-G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en-US" dirty="0"/>
              <a:t> * ( R</a:t>
            </a:r>
            <a:r>
              <a:rPr lang="en-US" altLang="en-US" baseline="-25000" dirty="0"/>
              <a:t>m</a:t>
            </a:r>
            <a:r>
              <a:rPr lang="en-US" altLang="en-US" dirty="0"/>
              <a:t> - </a:t>
            </a:r>
            <a:r>
              <a:rPr lang="en-US" altLang="en-US" dirty="0" err="1"/>
              <a:t>R</a:t>
            </a:r>
            <a:r>
              <a:rPr lang="en-US" altLang="en-US" baseline="-25000" dirty="0" err="1"/>
              <a:t>f</a:t>
            </a:r>
            <a:r>
              <a:rPr lang="en-US" altLang="en-US" dirty="0"/>
              <a:t> )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94595" y="3905152"/>
                <a:ext cx="1385379" cy="604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595" y="3905152"/>
                <a:ext cx="1385379" cy="60452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484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latin typeface="+mn-lt"/>
                    <a:ea typeface="Tahoma" panose="020B0604030504040204" pitchFamily="34" charset="0"/>
                    <a:cs typeface="Tahoma" panose="020B0604030504040204" pitchFamily="34" charset="0"/>
                  </a:rPr>
                  <a:t> Derivation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𝑎𝑥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=0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805049" y="5053404"/>
            <a:ext cx="1847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b="0" dirty="0"/>
          </a:p>
          <a:p>
            <a:endParaRPr lang="en-US" dirty="0"/>
          </a:p>
          <a:p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Diagram 2"/>
              <p:cNvGraphicFramePr/>
              <p:nvPr>
                <p:extLst>
                  <p:ext uri="{D42A27DB-BD31-4B8C-83A1-F6EECF244321}">
                    <p14:modId xmlns:p14="http://schemas.microsoft.com/office/powerpoint/2010/main" val="546392043"/>
                  </p:ext>
                </p:extLst>
              </p:nvPr>
            </p:nvGraphicFramePr>
            <p:xfrm>
              <a:off x="1097280" y="2102177"/>
              <a:ext cx="5603855" cy="387455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3" name="Diagram 2"/>
              <p:cNvGraphicFramePr/>
              <p:nvPr>
                <p:extLst>
                  <p:ext uri="{D42A27DB-BD31-4B8C-83A1-F6EECF244321}">
                    <p14:modId xmlns:p14="http://schemas.microsoft.com/office/powerpoint/2010/main" val="546392043"/>
                  </p:ext>
                </p:extLst>
              </p:nvPr>
            </p:nvGraphicFramePr>
            <p:xfrm>
              <a:off x="1097280" y="2102177"/>
              <a:ext cx="5603855" cy="387455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grpSp>
        <p:nvGrpSpPr>
          <p:cNvPr id="22" name="Group 21"/>
          <p:cNvGrpSpPr/>
          <p:nvPr/>
        </p:nvGrpSpPr>
        <p:grpSpPr>
          <a:xfrm>
            <a:off x="6536581" y="2102177"/>
            <a:ext cx="4808570" cy="3780149"/>
            <a:chOff x="1391696" y="3596550"/>
            <a:chExt cx="3315133" cy="2395176"/>
          </a:xfrm>
        </p:grpSpPr>
        <p:sp>
          <p:nvSpPr>
            <p:cNvPr id="23" name="Rectangle 22"/>
            <p:cNvSpPr/>
            <p:nvPr/>
          </p:nvSpPr>
          <p:spPr>
            <a:xfrm>
              <a:off x="1451579" y="3596550"/>
              <a:ext cx="3255250" cy="239517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203545" y="3785009"/>
              <a:ext cx="1577724" cy="1391359"/>
              <a:chOff x="2203545" y="3785009"/>
              <a:chExt cx="1577724" cy="1391359"/>
            </a:xfrm>
          </p:grpSpPr>
          <p:cxnSp>
            <p:nvCxnSpPr>
              <p:cNvPr id="31" name="Straight Connector 30"/>
              <p:cNvCxnSpPr>
                <a:cxnSpLocks/>
              </p:cNvCxnSpPr>
              <p:nvPr/>
            </p:nvCxnSpPr>
            <p:spPr>
              <a:xfrm>
                <a:off x="2222293" y="5172620"/>
                <a:ext cx="1558976" cy="0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cxnSpLocks/>
              </p:cNvCxnSpPr>
              <p:nvPr/>
            </p:nvCxnSpPr>
            <p:spPr>
              <a:xfrm>
                <a:off x="2203545" y="3785009"/>
                <a:ext cx="15000" cy="1391359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1">
                <a:off x="2211049" y="4159763"/>
                <a:ext cx="1506512" cy="10166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cxnSpLocks/>
              </p:cNvCxnSpPr>
              <p:nvPr/>
            </p:nvCxnSpPr>
            <p:spPr>
              <a:xfrm flipV="1">
                <a:off x="2211049" y="3837475"/>
                <a:ext cx="786984" cy="13388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cxnSpLocks/>
              </p:cNvCxnSpPr>
              <p:nvPr/>
            </p:nvCxnSpPr>
            <p:spPr>
              <a:xfrm>
                <a:off x="2964305" y="3912426"/>
                <a:ext cx="434715" cy="468442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1391696" y="5353628"/>
                  <a:ext cx="3212674" cy="5741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_tradnl" sz="120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s-ES_tradnl" sz="1200" i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s-ES_tradnl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ES_tradnl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endChr m:val=""/>
                                    <m:ctrlPr>
                                      <a:rPr lang="es-ES_tradnl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ES_tradnl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_tradnl" sz="12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s-ES_tradnl" sz="1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s-ES_tradnl" sz="12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s-ES_tradnl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s-ES_tradnl" sz="1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ES_tradnl" sz="1200" i="0">
                                <a:latin typeface="Cambria Math" panose="02040503050406030204" pitchFamily="18" charset="0"/>
                              </a:rPr>
                              <m:t>∗(</m:t>
                            </m:r>
                            <m:sSub>
                              <m:sSubPr>
                                <m:ctrlPr>
                                  <a:rPr lang="es-ES_tradnl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_tradnl" sz="12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s-ES_tradnl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ES_tradnl" sz="1200" i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s-ES_tradnl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_tradnl" sz="12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s-ES_tradnl" sz="1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s-ES_tradnl" sz="1200" i="0">
                                <a:latin typeface="Cambria Math" panose="02040503050406030204" pitchFamily="18" charset="0"/>
                              </a:rPr>
                              <m:t>)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ES_tradnl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s-ES_tradnl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ES_tradnl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ES_tradnl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_tradnl" sz="1200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_tradnl" sz="12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r>
                                            <a:rPr lang="es-ES_tradnl" sz="1200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ES_tradnl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_tradnl" sz="1200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_tradnl" sz="12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sup>
                                <m:r>
                                  <a:rPr lang="es-ES_tradnl" sz="1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s-ES_tradnl" sz="1200" i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1696" y="5353628"/>
                  <a:ext cx="3212674" cy="5741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3686606" y="4156511"/>
                  <a:ext cx="634213" cy="2418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_tradnl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_tradnl" sz="9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_tradnl" sz="9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s-ES_tradnl" sz="9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_tradnl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6606" y="4156511"/>
                  <a:ext cx="634213" cy="24186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 rot="19569814">
                  <a:off x="2571355" y="4709426"/>
                  <a:ext cx="800925" cy="2418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900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_tradnl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_tradnl" sz="9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_tradnl" sz="9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s-ES_tradnl" sz="9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_tradnl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ES_tradnl" sz="1400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569814">
                  <a:off x="2571355" y="4709426"/>
                  <a:ext cx="800925" cy="24186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2998033" y="3825139"/>
                  <a:ext cx="585994" cy="2418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_tradnl" sz="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_tradnl" sz="9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_tradnl" sz="9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_tradnl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8033" y="3825139"/>
                  <a:ext cx="585994" cy="24186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663963" y="3975504"/>
                  <a:ext cx="283667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3963" y="3975504"/>
                  <a:ext cx="283667" cy="2308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2916947" y="3629473"/>
                  <a:ext cx="283667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6947" y="3629473"/>
                  <a:ext cx="283667" cy="2308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5970494" y="6073756"/>
            <a:ext cx="6205389" cy="792761"/>
            <a:chOff x="5970494" y="6073756"/>
            <a:chExt cx="6205389" cy="792761"/>
          </a:xfrm>
        </p:grpSpPr>
        <p:graphicFrame>
          <p:nvGraphicFramePr>
            <p:cNvPr id="37" name="Diagram 36"/>
            <p:cNvGraphicFramePr/>
            <p:nvPr>
              <p:extLst>
                <p:ext uri="{D42A27DB-BD31-4B8C-83A1-F6EECF244321}">
                  <p14:modId xmlns:p14="http://schemas.microsoft.com/office/powerpoint/2010/main" val="2398603613"/>
                </p:ext>
              </p:extLst>
            </p:nvPr>
          </p:nvGraphicFramePr>
          <p:xfrm>
            <a:off x="8390965" y="6350296"/>
            <a:ext cx="1775011" cy="4969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8" r:lo="rId19" r:qs="rId20" r:cs="rId21"/>
            </a:graphicData>
          </a:graphic>
        </p:graphicFrame>
        <p:graphicFrame>
          <p:nvGraphicFramePr>
            <p:cNvPr id="38" name="Diagram 37"/>
            <p:cNvGraphicFramePr/>
            <p:nvPr>
              <p:extLst>
                <p:ext uri="{D42A27DB-BD31-4B8C-83A1-F6EECF244321}">
                  <p14:modId xmlns:p14="http://schemas.microsoft.com/office/powerpoint/2010/main" val="453179951"/>
                </p:ext>
              </p:extLst>
            </p:nvPr>
          </p:nvGraphicFramePr>
          <p:xfrm>
            <a:off x="5970494" y="6073756"/>
            <a:ext cx="2420471" cy="79276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3" r:lo="rId24" r:qs="rId25" r:cs="rId26"/>
            </a:graphicData>
          </a:graphic>
        </p:graphicFrame>
        <p:graphicFrame>
          <p:nvGraphicFramePr>
            <p:cNvPr id="39" name="Diagram 38"/>
            <p:cNvGraphicFramePr/>
            <p:nvPr>
              <p:extLst>
                <p:ext uri="{D42A27DB-BD31-4B8C-83A1-F6EECF244321}">
                  <p14:modId xmlns:p14="http://schemas.microsoft.com/office/powerpoint/2010/main" val="393774959"/>
                </p:ext>
              </p:extLst>
            </p:nvPr>
          </p:nvGraphicFramePr>
          <p:xfrm>
            <a:off x="10165976" y="6350296"/>
            <a:ext cx="2009907" cy="50232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8" r:lo="rId29" r:qs="rId30" r:cs="rId31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198568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1840</TotalTime>
  <Words>1804</Words>
  <Application>Microsoft Office PowerPoint</Application>
  <PresentationFormat>Widescreen</PresentationFormat>
  <Paragraphs>434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Calibri</vt:lpstr>
      <vt:lpstr>Calibri (Body)</vt:lpstr>
      <vt:lpstr>Calibri Light</vt:lpstr>
      <vt:lpstr>Cambria Math</vt:lpstr>
      <vt:lpstr>Georgia</vt:lpstr>
      <vt:lpstr>Symbol</vt:lpstr>
      <vt:lpstr>Tahoma</vt:lpstr>
      <vt:lpstr>Times New Roman</vt:lpstr>
      <vt:lpstr>Wingdings</vt:lpstr>
      <vt:lpstr>Retrospect</vt:lpstr>
      <vt:lpstr>Estimating Beta</vt:lpstr>
      <vt:lpstr>Overview</vt:lpstr>
      <vt:lpstr>Objective</vt:lpstr>
      <vt:lpstr>Data Description</vt:lpstr>
      <vt:lpstr>Data Description</vt:lpstr>
      <vt:lpstr>Model Implementation</vt:lpstr>
      <vt:lpstr> Step I: Capital Asset Pricing Model </vt:lpstr>
      <vt:lpstr> β Intuition</vt:lpstr>
      <vt:lpstr>β Derivation  a∙(b-ax)=0</vt:lpstr>
      <vt:lpstr> β Function (Python)</vt:lpstr>
      <vt:lpstr>Result : Stocks β </vt:lpstr>
      <vt:lpstr>STEP II: Portfolio Optimization</vt:lpstr>
      <vt:lpstr>Portfolio Optimization Process</vt:lpstr>
      <vt:lpstr>Calculating Stock Weights</vt:lpstr>
      <vt:lpstr>Calculating Stock Weights</vt:lpstr>
      <vt:lpstr>Calculating Stock Weights</vt:lpstr>
      <vt:lpstr>Optimal Weights Function (Python) </vt:lpstr>
      <vt:lpstr>Results – Portfolio Optimization</vt:lpstr>
      <vt:lpstr>STEP III: Estimating Portfolio Sensitivity</vt:lpstr>
      <vt:lpstr>Multi Factor Linear Regression Model</vt:lpstr>
      <vt:lpstr>Calculating β for Macro-Economic Factors</vt:lpstr>
      <vt:lpstr>Calculating β for Macro-Economic Factors</vt:lpstr>
      <vt:lpstr>Creating Multi factor Model (Python)</vt:lpstr>
      <vt:lpstr>Results – Multi Factor Model</vt:lpstr>
      <vt:lpstr>CHALLENGES</vt:lpstr>
      <vt:lpstr>CHALLENGES</vt:lpstr>
      <vt:lpstr>PowerPoint Presentation</vt:lpstr>
      <vt:lpstr>PowerPoint Presentation</vt:lpstr>
      <vt:lpstr>Appendix</vt:lpstr>
      <vt:lpstr>Proof of Sharpe Maximization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Beta</dc:title>
  <dc:creator>Priyanka</dc:creator>
  <cp:lastModifiedBy>Adroit</cp:lastModifiedBy>
  <cp:revision>189</cp:revision>
  <dcterms:created xsi:type="dcterms:W3CDTF">2016-11-23T08:00:46Z</dcterms:created>
  <dcterms:modified xsi:type="dcterms:W3CDTF">2016-12-27T17:04:24Z</dcterms:modified>
</cp:coreProperties>
</file>