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Financial Modeling with </a:t>
            </a:r>
            <a:r>
              <a:rPr lang="en-US" b="1" i="1" dirty="0" err="1" smtClean="0"/>
              <a:t>Matlab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Portfolio Optimization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and </a:t>
            </a:r>
            <a:r>
              <a:rPr lang="en-US" b="1" i="1" dirty="0" smtClean="0"/>
              <a:t>Simulation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Siraprapa Watakit</a:t>
            </a:r>
          </a:p>
          <a:p>
            <a:r>
              <a:rPr lang="en-US" dirty="0" smtClean="0"/>
              <a:t>PhD Student(Finance)</a:t>
            </a:r>
          </a:p>
          <a:p>
            <a:r>
              <a:rPr lang="en-US" dirty="0" smtClean="0"/>
              <a:t>Faculty of Commerce and Accountancy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Given Risk/Return Requirement, </a:t>
            </a:r>
            <a:br>
              <a:rPr lang="en-US" dirty="0" smtClean="0"/>
            </a:br>
            <a:r>
              <a:rPr lang="en-US" dirty="0" smtClean="0"/>
              <a:t>how can we achieve it?</a:t>
            </a:r>
          </a:p>
          <a:p>
            <a:pPr lvl="1"/>
            <a:r>
              <a:rPr lang="en-US" dirty="0" smtClean="0"/>
              <a:t>Look into the future, </a:t>
            </a:r>
            <a:br>
              <a:rPr lang="en-US" dirty="0" smtClean="0"/>
            </a:br>
            <a:r>
              <a:rPr lang="en-US" dirty="0" smtClean="0"/>
              <a:t>what is going happen to the </a:t>
            </a:r>
            <a:r>
              <a:rPr lang="en-US" dirty="0" err="1" smtClean="0"/>
              <a:t>portflio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financial theory and concept, how can we translate it into programming language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given this choices</a:t>
            </a:r>
          </a:p>
          <a:p>
            <a:pPr lvl="1"/>
            <a:r>
              <a:rPr lang="en-US" dirty="0" smtClean="0"/>
              <a:t>1,000,000 baht</a:t>
            </a:r>
          </a:p>
          <a:p>
            <a:pPr lvl="1"/>
            <a:r>
              <a:rPr lang="en-US" dirty="0" smtClean="0"/>
              <a:t>ADVANC, BBL, AOT, BIGC, </a:t>
            </a:r>
            <a:r>
              <a:rPr lang="en-US" dirty="0" smtClean="0"/>
              <a:t>PTT</a:t>
            </a:r>
          </a:p>
          <a:p>
            <a:r>
              <a:rPr lang="en-US" dirty="0" smtClean="0"/>
              <a:t>How much in% should you allocate in order to achieve 5% return per month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501" y="4407673"/>
            <a:ext cx="3733499" cy="229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Return/Risk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Portfolio Objective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71799" y="2209800"/>
          <a:ext cx="2107407" cy="444897"/>
        </p:xfrm>
        <a:graphic>
          <a:graphicData uri="http://schemas.openxmlformats.org/presentationml/2006/ole">
            <p:oleObj spid="_x0000_s1027" name="Equation" r:id="rId3" imgW="1143000" imgH="241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971800" y="2743201"/>
          <a:ext cx="3723088" cy="468313"/>
        </p:xfrm>
        <a:graphic>
          <a:graphicData uri="http://schemas.openxmlformats.org/presentationml/2006/ole">
            <p:oleObj spid="_x0000_s1028" name="Equation" r:id="rId4" imgW="2019240" imgH="2538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819400" y="4114800"/>
          <a:ext cx="3515932" cy="1371600"/>
        </p:xfrm>
        <a:graphic>
          <a:graphicData uri="http://schemas.openxmlformats.org/presentationml/2006/ole">
            <p:oleObj spid="_x0000_s1029" name="Equation" r:id="rId5" imgW="2286000" imgH="889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Optimization </a:t>
            </a:r>
            <a:r>
              <a:rPr lang="en-US" dirty="0" smtClean="0"/>
              <a:t>Problem(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Excel Solver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038600" y="1600200"/>
          <a:ext cx="3122987" cy="2286000"/>
        </p:xfrm>
        <a:graphic>
          <a:graphicData uri="http://schemas.openxmlformats.org/presentationml/2006/ole">
            <p:oleObj spid="_x0000_s17410" name="Equation" r:id="rId3" imgW="4546440" imgH="332712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114800" y="4114800"/>
          <a:ext cx="2971800" cy="2588090"/>
        </p:xfrm>
        <a:graphic>
          <a:graphicData uri="http://schemas.openxmlformats.org/presentationml/2006/ole">
            <p:oleObj spid="_x0000_s17411" name="Equation" r:id="rId4" imgW="2654280" imgH="23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Monte Carlo Simulation</a:t>
            </a:r>
          </a:p>
          <a:p>
            <a:pPr lvl="1"/>
            <a:r>
              <a:rPr lang="en-US" dirty="0" smtClean="0"/>
              <a:t>10000 scenario</a:t>
            </a:r>
          </a:p>
          <a:p>
            <a:pPr lvl="1"/>
            <a:r>
              <a:rPr lang="en-US" dirty="0" smtClean="0"/>
              <a:t>Cholesky Decomposition</a:t>
            </a:r>
          </a:p>
          <a:p>
            <a:pPr lvl="1"/>
            <a:r>
              <a:rPr lang="en-US" dirty="0" smtClean="0"/>
              <a:t>Variance Covariance Matrix</a:t>
            </a:r>
          </a:p>
          <a:p>
            <a:pPr lvl="1"/>
            <a:r>
              <a:rPr lang="en-US" dirty="0" smtClean="0"/>
              <a:t>N Period ahead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 Assetx10000 Scenariox10Period=600,000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556641" y="1371600"/>
          <a:ext cx="3615559" cy="609600"/>
        </p:xfrm>
        <a:graphic>
          <a:graphicData uri="http://schemas.openxmlformats.org/presentationml/2006/ole">
            <p:oleObj spid="_x0000_s21506" name="Equation" r:id="rId3" imgW="218412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990600" y="2209800"/>
            <a:ext cx="7493620" cy="3657600"/>
            <a:chOff x="3391" y="8016"/>
            <a:chExt cx="7005" cy="3421"/>
          </a:xfrm>
        </p:grpSpPr>
        <p:grpSp>
          <p:nvGrpSpPr>
            <p:cNvPr id="18435" name="Group 3"/>
            <p:cNvGrpSpPr>
              <a:grpSpLocks/>
            </p:cNvGrpSpPr>
            <p:nvPr/>
          </p:nvGrpSpPr>
          <p:grpSpPr bwMode="auto">
            <a:xfrm>
              <a:off x="3391" y="8016"/>
              <a:ext cx="5899" cy="3421"/>
              <a:chOff x="2754" y="8276"/>
              <a:chExt cx="5899" cy="3421"/>
            </a:xfrm>
          </p:grpSpPr>
          <p:sp>
            <p:nvSpPr>
              <p:cNvPr id="18436" name="AutoShape 4"/>
              <p:cNvSpPr>
                <a:spLocks noChangeArrowheads="1"/>
              </p:cNvSpPr>
              <p:nvPr/>
            </p:nvSpPr>
            <p:spPr bwMode="auto">
              <a:xfrm>
                <a:off x="2780" y="8302"/>
                <a:ext cx="1227" cy="1027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Phase 1</a:t>
                </a: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/>
                </a:r>
                <a:b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Calculate</a:t>
                </a:r>
                <a:b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Weights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437" name="AutoShape 5"/>
              <p:cNvCxnSpPr>
                <a:cxnSpLocks noChangeShapeType="1"/>
              </p:cNvCxnSpPr>
              <p:nvPr/>
            </p:nvCxnSpPr>
            <p:spPr bwMode="auto">
              <a:xfrm>
                <a:off x="4007" y="8577"/>
                <a:ext cx="88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4896" y="8276"/>
                <a:ext cx="3757" cy="8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Calculate</a:t>
                </a:r>
                <a:b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Stock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i</a:t>
                </a: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 Units=(Investment*Weight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i</a:t>
                </a: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)/Stock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i</a:t>
                </a: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 Price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39" name="AutoShape 7"/>
              <p:cNvSpPr>
                <a:spLocks noChangeArrowheads="1"/>
              </p:cNvSpPr>
              <p:nvPr/>
            </p:nvSpPr>
            <p:spPr bwMode="auto">
              <a:xfrm>
                <a:off x="2760" y="9478"/>
                <a:ext cx="1227" cy="1027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Phase 2</a:t>
                </a:r>
                <a:br>
                  <a:rPr kumimoji="0" lang="en-US" sz="1600" b="1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Simulate</a:t>
                </a:r>
                <a:b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Stock Paths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440" name="AutoShape 8"/>
              <p:cNvCxnSpPr>
                <a:cxnSpLocks noChangeShapeType="1"/>
              </p:cNvCxnSpPr>
              <p:nvPr/>
            </p:nvCxnSpPr>
            <p:spPr bwMode="auto">
              <a:xfrm>
                <a:off x="3987" y="9753"/>
                <a:ext cx="88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441" name="Rectangle 9"/>
              <p:cNvSpPr>
                <a:spLocks noChangeArrowheads="1"/>
              </p:cNvSpPr>
              <p:nvPr/>
            </p:nvSpPr>
            <p:spPr bwMode="auto">
              <a:xfrm>
                <a:off x="4876" y="9452"/>
                <a:ext cx="3757" cy="8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Simulate 10000 scenarios where each stock price follows GBM</a:t>
                </a:r>
                <a:b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from t=1…T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42" name="AutoShape 10"/>
              <p:cNvSpPr>
                <a:spLocks noChangeArrowheads="1"/>
              </p:cNvSpPr>
              <p:nvPr/>
            </p:nvSpPr>
            <p:spPr bwMode="auto">
              <a:xfrm>
                <a:off x="2754" y="10670"/>
                <a:ext cx="1227" cy="1027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Phase 3</a:t>
                </a:r>
                <a:br>
                  <a:rPr kumimoji="0" lang="en-US" sz="1600" b="1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Calculate</a:t>
                </a:r>
                <a:b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Final Values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443" name="AutoShape 11"/>
              <p:cNvCxnSpPr>
                <a:cxnSpLocks noChangeShapeType="1"/>
              </p:cNvCxnSpPr>
              <p:nvPr/>
            </p:nvCxnSpPr>
            <p:spPr bwMode="auto">
              <a:xfrm>
                <a:off x="3993" y="10981"/>
                <a:ext cx="88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444" name="Rectangle 12"/>
              <p:cNvSpPr>
                <a:spLocks noChangeArrowheads="1"/>
              </p:cNvSpPr>
              <p:nvPr/>
            </p:nvSpPr>
            <p:spPr bwMode="auto">
              <a:xfrm>
                <a:off x="4882" y="10680"/>
                <a:ext cx="3757" cy="8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Final value=Units*Final Price at t=T</a:t>
                </a:r>
                <a:b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</a:b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 pitchFamily="34" charset="0"/>
                    <a:ea typeface="Arial" pitchFamily="34" charset="0"/>
                    <a:cs typeface="Cordia New" pitchFamily="34" charset="-34"/>
                  </a:rPr>
                  <a:t>Calculate VaR.</a:t>
                </a:r>
                <a:endParaRPr kumimoji="0" lang="en-US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9294" y="9636"/>
              <a:ext cx="1102" cy="1592"/>
            </a:xfrm>
            <a:prstGeom prst="curvedLeftArrow">
              <a:avLst>
                <a:gd name="adj1" fmla="val 856"/>
                <a:gd name="adj2" fmla="val 29749"/>
                <a:gd name="adj3" fmla="val 2876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9287" y="8761"/>
              <a:ext cx="1102" cy="2031"/>
            </a:xfrm>
            <a:prstGeom prst="curvedLeftArrow">
              <a:avLst>
                <a:gd name="adj1" fmla="val 1092"/>
                <a:gd name="adj2" fmla="val 37952"/>
                <a:gd name="adj3" fmla="val 2876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28810" r="29854" b="16157"/>
          <a:stretch>
            <a:fillRect/>
          </a:stretch>
        </p:blipFill>
        <p:spPr bwMode="auto">
          <a:xfrm>
            <a:off x="2057400" y="1752600"/>
            <a:ext cx="5029200" cy="2438400"/>
          </a:xfrm>
          <a:prstGeom prst="rect">
            <a:avLst/>
          </a:prstGeom>
          <a:noFill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 l="20042" r="19833" b="28994"/>
          <a:stretch>
            <a:fillRect/>
          </a:stretch>
        </p:blipFill>
        <p:spPr bwMode="auto">
          <a:xfrm>
            <a:off x="990600" y="4343400"/>
            <a:ext cx="73152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VBA vs. </a:t>
            </a:r>
            <a:r>
              <a:rPr lang="en-US" dirty="0" err="1" smtClean="0"/>
              <a:t>Matlab</a:t>
            </a:r>
            <a:r>
              <a:rPr lang="en-US" dirty="0" smtClean="0"/>
              <a:t> Comparison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33663"/>
            <a:ext cx="4610145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 3.0</vt:lpstr>
      <vt:lpstr>Financial Modeling with Matlab Portfolio Optimization  and Simulation </vt:lpstr>
      <vt:lpstr>Brief Overview</vt:lpstr>
      <vt:lpstr>Optimal Portfolio</vt:lpstr>
      <vt:lpstr>Portfolio Optimization Problem</vt:lpstr>
      <vt:lpstr>Portfolio Optimization Problem(Con’t)</vt:lpstr>
      <vt:lpstr>Portfolio Simulation</vt:lpstr>
      <vt:lpstr>Programming Flows</vt:lpstr>
      <vt:lpstr>Sample Output Results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Modeling with Matlab Portfolio Optimization  and Simulation </dc:title>
  <dc:creator>Siraprapa Watakit</dc:creator>
  <cp:lastModifiedBy>Siraprapa Watakit</cp:lastModifiedBy>
  <cp:revision>8</cp:revision>
  <dcterms:created xsi:type="dcterms:W3CDTF">2006-08-16T00:00:00Z</dcterms:created>
  <dcterms:modified xsi:type="dcterms:W3CDTF">2014-11-12T00:18:59Z</dcterms:modified>
</cp:coreProperties>
</file>