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77" r:id="rId12"/>
    <p:sldId id="278" r:id="rId13"/>
    <p:sldId id="260" r:id="rId14"/>
    <p:sldId id="261" r:id="rId15"/>
    <p:sldId id="267" r:id="rId16"/>
    <p:sldId id="259" r:id="rId17"/>
    <p:sldId id="273" r:id="rId18"/>
    <p:sldId id="281" r:id="rId19"/>
    <p:sldId id="279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7FF"/>
    <a:srgbClr val="262626"/>
    <a:srgbClr val="62BD19"/>
    <a:srgbClr val="62BDE1"/>
    <a:srgbClr val="FF7300"/>
    <a:srgbClr val="FCE000"/>
    <a:srgbClr val="00C2E2"/>
    <a:srgbClr val="D3005F"/>
    <a:srgbClr val="7996AB"/>
    <a:srgbClr val="79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140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.ortizorendain\Desktop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.ortizorendain\Desktop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.ortizorendain\Desktop\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.ortizorendain\Downloads\Portfolio_AssetClasses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Exposure by Asset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Sheet2!$G$3:$G$6</c:f>
              <c:strCache>
                <c:ptCount val="3"/>
                <c:pt idx="0">
                  <c:v>CAD</c:v>
                </c:pt>
                <c:pt idx="1">
                  <c:v>EUR</c:v>
                </c:pt>
                <c:pt idx="2">
                  <c:v>USD</c:v>
                </c:pt>
              </c:strCache>
            </c:strRef>
          </c:cat>
          <c:val>
            <c:numRef>
              <c:f>Sheet2!$H$3:$H$5</c:f>
              <c:numCache>
                <c:formatCode>0%</c:formatCode>
                <c:ptCount val="3"/>
                <c:pt idx="0">
                  <c:v>0.37</c:v>
                </c:pt>
                <c:pt idx="1">
                  <c:v>0.08</c:v>
                </c:pt>
                <c:pt idx="2">
                  <c:v>0.55000000000000004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Exposure by Asset Class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3.7256851962169588E-2"/>
                  <c:y val="1.67928933582097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Sheet2!$D$3:$D$6</c:f>
              <c:strCache>
                <c:ptCount val="4"/>
                <c:pt idx="0">
                  <c:v>Bonds</c:v>
                </c:pt>
                <c:pt idx="1">
                  <c:v>Stocks</c:v>
                </c:pt>
                <c:pt idx="2">
                  <c:v>Options</c:v>
                </c:pt>
                <c:pt idx="3">
                  <c:v>CDS</c:v>
                </c:pt>
              </c:strCache>
            </c:strRef>
          </c:cat>
          <c:val>
            <c:numRef>
              <c:f>Sheet2!$E$3:$E$6</c:f>
              <c:numCache>
                <c:formatCode>0%</c:formatCode>
                <c:ptCount val="4"/>
                <c:pt idx="0">
                  <c:v>0.96808510638297873</c:v>
                </c:pt>
                <c:pt idx="1">
                  <c:v>5.3191489361702128E-2</c:v>
                </c:pt>
                <c:pt idx="2">
                  <c:v>1.0638297872340425E-2</c:v>
                </c:pt>
                <c:pt idx="3">
                  <c:v>-3.1914893617021274E-2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en-US" sz="1400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en-US" sz="1400"/>
              <a:t>Exposure by Sector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400" b="0" i="0" u="none" strike="noStrike" kern="1200" spc="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Sheet1!$G$13</c:f>
              <c:strCache>
                <c:ptCount val="1"/>
                <c:pt idx="0">
                  <c:v>Communications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Sheet1!$H$13</c:f>
              <c:numCache>
                <c:formatCode>0%</c:formatCode>
                <c:ptCount val="1"/>
                <c:pt idx="0">
                  <c:v>0.64</c:v>
                </c:pt>
              </c:numCache>
            </c:numRef>
          </c:val>
        </c:ser>
        <c:ser>
          <c:idx val="1"/>
          <c:order val="1"/>
          <c:tx>
            <c:strRef>
              <c:f>Sheet1!$G$14</c:f>
              <c:strCache>
                <c:ptCount val="1"/>
                <c:pt idx="0">
                  <c:v>Government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Sheet1!$H$14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</c:ser>
        <c:ser>
          <c:idx val="2"/>
          <c:order val="2"/>
          <c:tx>
            <c:strRef>
              <c:f>Sheet1!$G$15</c:f>
              <c:strCache>
                <c:ptCount val="1"/>
                <c:pt idx="0">
                  <c:v>Industrial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Sheet1!$H$15</c:f>
              <c:numCache>
                <c:formatCode>0%</c:formatCode>
                <c:ptCount val="1"/>
                <c:pt idx="0">
                  <c:v>-0.01</c:v>
                </c:pt>
              </c:numCache>
            </c:numRef>
          </c:val>
        </c:ser>
        <c:ser>
          <c:idx val="3"/>
          <c:order val="3"/>
          <c:tx>
            <c:strRef>
              <c:f>Sheet1!$G$16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Sheet1!$H$16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</c:ser>
        <c:ser>
          <c:idx val="4"/>
          <c:order val="4"/>
          <c:tx>
            <c:strRef>
              <c:f>Sheet1!$G$17</c:f>
              <c:strCache>
                <c:ptCount val="1"/>
                <c:pt idx="0">
                  <c:v>Consumer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Sheet1!$H$17</c:f>
              <c:numCache>
                <c:formatCode>0%</c:formatCode>
                <c:ptCount val="1"/>
                <c:pt idx="0">
                  <c:v>0.02</c:v>
                </c:pt>
              </c:numCache>
            </c:numRef>
          </c:val>
        </c:ser>
        <c:ser>
          <c:idx val="5"/>
          <c:order val="5"/>
          <c:tx>
            <c:strRef>
              <c:f>Sheet1!$G$18</c:f>
              <c:strCache>
                <c:ptCount val="1"/>
                <c:pt idx="0">
                  <c:v>Financial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Sheet1!$H$18</c:f>
              <c:numCache>
                <c:formatCode>0%</c:formatCode>
                <c:ptCount val="1"/>
                <c:pt idx="0">
                  <c:v>0.01</c:v>
                </c:pt>
              </c:numCache>
            </c:numRef>
          </c:val>
        </c:ser>
        <c:ser>
          <c:idx val="6"/>
          <c:order val="6"/>
          <c:tx>
            <c:strRef>
              <c:f>Sheet1!$G$19</c:f>
              <c:strCache>
                <c:ptCount val="1"/>
                <c:pt idx="0">
                  <c:v>Materials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Sheet1!$H$19</c:f>
              <c:numCache>
                <c:formatCode>0.00%</c:formatCode>
                <c:ptCount val="1"/>
                <c:pt idx="0">
                  <c:v>5.0000000000000001E-3</c:v>
                </c:pt>
              </c:numCache>
            </c:numRef>
          </c:val>
        </c:ser>
        <c:ser>
          <c:idx val="7"/>
          <c:order val="7"/>
          <c:tx>
            <c:strRef>
              <c:f>Sheet1!$G$20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Sheet1!$H$20</c:f>
              <c:numCache>
                <c:formatCode>0%</c:formatCode>
                <c:ptCount val="1"/>
                <c:pt idx="0">
                  <c:v>-0.01</c:v>
                </c:pt>
              </c:numCache>
            </c:numRef>
          </c:val>
        </c:ser>
        <c:ser>
          <c:idx val="8"/>
          <c:order val="8"/>
          <c:tx>
            <c:strRef>
              <c:f>Sheet1!$G$21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lang="en-US" sz="11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Sheet1!$H$21</c:f>
              <c:numCache>
                <c:formatCode>0%</c:formatCode>
                <c:ptCount val="1"/>
                <c:pt idx="0">
                  <c:v>-7.0000000000000007E-2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955136"/>
        <c:axId val="163955696"/>
      </c:barChart>
      <c:catAx>
        <c:axId val="163955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955696"/>
        <c:crosses val="autoZero"/>
        <c:auto val="1"/>
        <c:lblAlgn val="ctr"/>
        <c:lblOffset val="100"/>
        <c:noMultiLvlLbl val="0"/>
      </c:catAx>
      <c:valAx>
        <c:axId val="163955696"/>
        <c:scaling>
          <c:orientation val="minMax"/>
          <c:min val="-0.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639551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sz="1100" b="0" i="0" u="none" strike="noStrike" kern="120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100" b="0" i="0" u="none" strike="noStrike" kern="1200" baseline="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Key Durations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layout>
        <c:manualLayout>
          <c:xMode val="edge"/>
          <c:yMode val="edge"/>
          <c:x val="0.44427280676877656"/>
          <c:y val="1.75824175824175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175940940331953E-2"/>
          <c:y val="7.9604510974589718E-2"/>
          <c:w val="0.93801833565401249"/>
          <c:h val="0.858857027486948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Bonds!$Z$28:$AN$28</c:f>
              <c:strCache>
                <c:ptCount val="15"/>
                <c:pt idx="0">
                  <c:v>3 Months</c:v>
                </c:pt>
                <c:pt idx="1">
                  <c:v>6 Months</c:v>
                </c:pt>
                <c:pt idx="2">
                  <c:v>1 Year</c:v>
                </c:pt>
                <c:pt idx="3">
                  <c:v>2 Years</c:v>
                </c:pt>
                <c:pt idx="4">
                  <c:v>3 Years</c:v>
                </c:pt>
                <c:pt idx="5">
                  <c:v>4 Years</c:v>
                </c:pt>
                <c:pt idx="6">
                  <c:v>5 Years</c:v>
                </c:pt>
                <c:pt idx="7">
                  <c:v>6 Years</c:v>
                </c:pt>
                <c:pt idx="8">
                  <c:v>7 Years</c:v>
                </c:pt>
                <c:pt idx="9">
                  <c:v>8 Years</c:v>
                </c:pt>
                <c:pt idx="10">
                  <c:v>9 Years</c:v>
                </c:pt>
                <c:pt idx="11">
                  <c:v>10 Years</c:v>
                </c:pt>
                <c:pt idx="12">
                  <c:v>15 Years</c:v>
                </c:pt>
                <c:pt idx="13">
                  <c:v>20 Years</c:v>
                </c:pt>
                <c:pt idx="14">
                  <c:v>25 Years</c:v>
                </c:pt>
              </c:strCache>
            </c:strRef>
          </c:cat>
          <c:val>
            <c:numRef>
              <c:f>Bonds!$Z$29:$AN$29</c:f>
              <c:numCache>
                <c:formatCode>General</c:formatCode>
                <c:ptCount val="15"/>
                <c:pt idx="0">
                  <c:v>4.1837906735572705E-3</c:v>
                </c:pt>
                <c:pt idx="1">
                  <c:v>5.8784316644518324E-2</c:v>
                </c:pt>
                <c:pt idx="2">
                  <c:v>-6.9554447651221402E-2</c:v>
                </c:pt>
                <c:pt idx="3">
                  <c:v>0.25956080224907607</c:v>
                </c:pt>
                <c:pt idx="4">
                  <c:v>0.31701601547067404</c:v>
                </c:pt>
                <c:pt idx="5">
                  <c:v>-1.287627031438085E-2</c:v>
                </c:pt>
                <c:pt idx="6">
                  <c:v>0.21193456041656408</c:v>
                </c:pt>
                <c:pt idx="7">
                  <c:v>0.184519742607202</c:v>
                </c:pt>
                <c:pt idx="8">
                  <c:v>0.58954565169943118</c:v>
                </c:pt>
                <c:pt idx="9">
                  <c:v>1.0392264624602106</c:v>
                </c:pt>
                <c:pt idx="10">
                  <c:v>-0.29738658840377225</c:v>
                </c:pt>
                <c:pt idx="11">
                  <c:v>0.84975097921282461</c:v>
                </c:pt>
                <c:pt idx="12">
                  <c:v>3.9057461777971336</c:v>
                </c:pt>
                <c:pt idx="13">
                  <c:v>0.66932881444856362</c:v>
                </c:pt>
                <c:pt idx="14">
                  <c:v>7.4685188735963248E-2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13808"/>
        <c:axId val="167314368"/>
      </c:lineChart>
      <c:catAx>
        <c:axId val="1673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14368"/>
        <c:crosses val="autoZero"/>
        <c:auto val="1"/>
        <c:lblAlgn val="ctr"/>
        <c:lblOffset val="100"/>
        <c:noMultiLvlLbl val="0"/>
      </c:catAx>
      <c:valAx>
        <c:axId val="167314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E1BBF-93E5-8F4F-92AC-89B165D943F2}" type="doc">
      <dgm:prSet loTypeId="urn:microsoft.com/office/officeart/2005/8/layout/h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F07935-C433-FE42-8811-5882E1359149}">
      <dgm:prSet phldrT="[Text]"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Bonds</a:t>
          </a:r>
          <a:endParaRPr lang="en-US" dirty="0"/>
        </a:p>
      </dgm:t>
    </dgm:pt>
    <dgm:pt modelId="{FBAAC80E-064A-CE4E-8482-4A4D22AC2046}" type="parTrans" cxnId="{36DF3DFA-CEF8-A54C-A8B8-10FFDB30D3D9}">
      <dgm:prSet/>
      <dgm:spPr/>
      <dgm:t>
        <a:bodyPr/>
        <a:lstStyle/>
        <a:p>
          <a:endParaRPr lang="en-US"/>
        </a:p>
      </dgm:t>
    </dgm:pt>
    <dgm:pt modelId="{ACB2CA21-A3EC-324F-AA03-DED65CF2DD49}" type="sibTrans" cxnId="{36DF3DFA-CEF8-A54C-A8B8-10FFDB30D3D9}">
      <dgm:prSet/>
      <dgm:spPr/>
      <dgm:t>
        <a:bodyPr/>
        <a:lstStyle/>
        <a:p>
          <a:endParaRPr lang="en-US"/>
        </a:p>
      </dgm:t>
    </dgm:pt>
    <dgm:pt modelId="{92F8F8B9-A651-D44E-850B-CD046DBF444F}">
      <dgm:prSet phldrT="[Text]" custT="1"/>
      <dgm:spPr/>
      <dgm:t>
        <a:bodyPr/>
        <a:lstStyle/>
        <a:p>
          <a:r>
            <a:rPr lang="en-US" sz="1400" dirty="0" smtClean="0"/>
            <a:t>25 in total</a:t>
          </a:r>
          <a:endParaRPr lang="en-US" sz="1400" dirty="0"/>
        </a:p>
      </dgm:t>
    </dgm:pt>
    <dgm:pt modelId="{3BC2D1A6-9B69-C94A-A960-24C43C6672F9}" type="parTrans" cxnId="{A91ED4CF-BDA2-2949-8265-45275F94A3D7}">
      <dgm:prSet/>
      <dgm:spPr/>
      <dgm:t>
        <a:bodyPr/>
        <a:lstStyle/>
        <a:p>
          <a:endParaRPr lang="en-US"/>
        </a:p>
      </dgm:t>
    </dgm:pt>
    <dgm:pt modelId="{793E33F4-0ED1-ED4E-A4C0-5767D9D10CC1}" type="sibTrans" cxnId="{A91ED4CF-BDA2-2949-8265-45275F94A3D7}">
      <dgm:prSet/>
      <dgm:spPr/>
      <dgm:t>
        <a:bodyPr/>
        <a:lstStyle/>
        <a:p>
          <a:endParaRPr lang="en-US"/>
        </a:p>
      </dgm:t>
    </dgm:pt>
    <dgm:pt modelId="{06B2C949-C0AC-5344-BD1C-B0F79C033828}">
      <dgm:prSet phldrT="[Text]" custT="1"/>
      <dgm:spPr/>
      <dgm:t>
        <a:bodyPr/>
        <a:lstStyle/>
        <a:p>
          <a:r>
            <a:rPr lang="en-US" sz="1400" dirty="0" smtClean="0"/>
            <a:t>7 short positions</a:t>
          </a:r>
          <a:endParaRPr lang="en-US" sz="1400" dirty="0"/>
        </a:p>
      </dgm:t>
    </dgm:pt>
    <dgm:pt modelId="{D1697506-B695-5E4E-8D8B-DFD732781F87}" type="parTrans" cxnId="{558B8ADE-385E-D749-A991-4E58DEB6BD6F}">
      <dgm:prSet/>
      <dgm:spPr/>
      <dgm:t>
        <a:bodyPr/>
        <a:lstStyle/>
        <a:p>
          <a:endParaRPr lang="en-US"/>
        </a:p>
      </dgm:t>
    </dgm:pt>
    <dgm:pt modelId="{94AA3D7E-AA61-DF4E-8A8E-DCAE683A1FAB}" type="sibTrans" cxnId="{558B8ADE-385E-D749-A991-4E58DEB6BD6F}">
      <dgm:prSet/>
      <dgm:spPr/>
      <dgm:t>
        <a:bodyPr/>
        <a:lstStyle/>
        <a:p>
          <a:endParaRPr lang="en-US"/>
        </a:p>
      </dgm:t>
    </dgm:pt>
    <dgm:pt modelId="{E70CB385-8F1D-4F4A-BAEB-7744498AAF5F}">
      <dgm:prSet phldrT="[Text]"/>
      <dgm:spPr/>
      <dgm:t>
        <a:bodyPr/>
        <a:lstStyle/>
        <a:p>
          <a:r>
            <a:rPr lang="en-US" dirty="0" smtClean="0"/>
            <a:t>CDS</a:t>
          </a:r>
          <a:endParaRPr lang="en-US" dirty="0"/>
        </a:p>
      </dgm:t>
    </dgm:pt>
    <dgm:pt modelId="{502171CC-120B-8A42-94FA-13D89FAF7796}" type="parTrans" cxnId="{7A071BE3-5F85-E442-AB0F-9895BC75A6D3}">
      <dgm:prSet/>
      <dgm:spPr/>
      <dgm:t>
        <a:bodyPr/>
        <a:lstStyle/>
        <a:p>
          <a:endParaRPr lang="en-US"/>
        </a:p>
      </dgm:t>
    </dgm:pt>
    <dgm:pt modelId="{BDC04F31-26F0-CB47-B8A9-93469F68FF2A}" type="sibTrans" cxnId="{7A071BE3-5F85-E442-AB0F-9895BC75A6D3}">
      <dgm:prSet/>
      <dgm:spPr/>
      <dgm:t>
        <a:bodyPr/>
        <a:lstStyle/>
        <a:p>
          <a:endParaRPr lang="en-US"/>
        </a:p>
      </dgm:t>
    </dgm:pt>
    <dgm:pt modelId="{07372EA2-9EA1-734E-B63A-B2D5FF9C98FD}">
      <dgm:prSet phldrT="[Text]" custT="1"/>
      <dgm:spPr/>
      <dgm:t>
        <a:bodyPr/>
        <a:lstStyle/>
        <a:p>
          <a:r>
            <a:rPr lang="en-US" sz="1400" smtClean="0"/>
            <a:t>9 in total</a:t>
          </a:r>
          <a:endParaRPr lang="en-US" sz="1400" dirty="0"/>
        </a:p>
      </dgm:t>
    </dgm:pt>
    <dgm:pt modelId="{591BEC06-14E7-A642-9224-D0DB09EF24A8}" type="parTrans" cxnId="{3B104E8C-3963-5245-8EEF-A82767376AC6}">
      <dgm:prSet/>
      <dgm:spPr/>
      <dgm:t>
        <a:bodyPr/>
        <a:lstStyle/>
        <a:p>
          <a:endParaRPr lang="en-US"/>
        </a:p>
      </dgm:t>
    </dgm:pt>
    <dgm:pt modelId="{152255D7-6D25-4448-8605-F63D01ECC01A}" type="sibTrans" cxnId="{3B104E8C-3963-5245-8EEF-A82767376AC6}">
      <dgm:prSet/>
      <dgm:spPr/>
      <dgm:t>
        <a:bodyPr/>
        <a:lstStyle/>
        <a:p>
          <a:endParaRPr lang="en-US"/>
        </a:p>
      </dgm:t>
    </dgm:pt>
    <dgm:pt modelId="{7C85D2A1-E251-7745-876E-B49871F29CB4}">
      <dgm:prSet phldrT="[Text]" custT="1"/>
      <dgm:spPr/>
      <dgm:t>
        <a:bodyPr/>
        <a:lstStyle/>
        <a:p>
          <a:r>
            <a:rPr lang="en-US" sz="1400" dirty="0" smtClean="0"/>
            <a:t>6 sectors</a:t>
          </a:r>
          <a:endParaRPr lang="en-US" sz="1400" dirty="0"/>
        </a:p>
      </dgm:t>
    </dgm:pt>
    <dgm:pt modelId="{E69A0EA1-3E3A-3F4A-9981-F2BBDD91B6CC}" type="parTrans" cxnId="{261A1BAB-5821-914E-8310-110C9BA93C40}">
      <dgm:prSet/>
      <dgm:spPr/>
      <dgm:t>
        <a:bodyPr/>
        <a:lstStyle/>
        <a:p>
          <a:endParaRPr lang="en-US"/>
        </a:p>
      </dgm:t>
    </dgm:pt>
    <dgm:pt modelId="{BFE8AB79-C5F0-864C-B6B2-C9624E082B6B}" type="sibTrans" cxnId="{261A1BAB-5821-914E-8310-110C9BA93C40}">
      <dgm:prSet/>
      <dgm:spPr/>
      <dgm:t>
        <a:bodyPr/>
        <a:lstStyle/>
        <a:p>
          <a:endParaRPr lang="en-US"/>
        </a:p>
      </dgm:t>
    </dgm:pt>
    <dgm:pt modelId="{DF28617E-5EF8-2342-816C-968268D4D5F9}">
      <dgm:prSet phldrT="[Text]"/>
      <dgm:spPr/>
      <dgm:t>
        <a:bodyPr/>
        <a:lstStyle/>
        <a:p>
          <a:r>
            <a:rPr lang="en-US" dirty="0" smtClean="0"/>
            <a:t>Options</a:t>
          </a:r>
          <a:endParaRPr lang="en-US" dirty="0"/>
        </a:p>
      </dgm:t>
    </dgm:pt>
    <dgm:pt modelId="{AA40EACA-BC66-554F-8996-7070BFBB45A0}" type="parTrans" cxnId="{8CFC122F-8D72-E54A-8D95-42EC5BDA847A}">
      <dgm:prSet/>
      <dgm:spPr/>
      <dgm:t>
        <a:bodyPr/>
        <a:lstStyle/>
        <a:p>
          <a:endParaRPr lang="en-US"/>
        </a:p>
      </dgm:t>
    </dgm:pt>
    <dgm:pt modelId="{6F574BDF-FF44-4945-8A6F-F1A3B0FECA97}" type="sibTrans" cxnId="{8CFC122F-8D72-E54A-8D95-42EC5BDA847A}">
      <dgm:prSet/>
      <dgm:spPr/>
      <dgm:t>
        <a:bodyPr/>
        <a:lstStyle/>
        <a:p>
          <a:endParaRPr lang="en-US"/>
        </a:p>
      </dgm:t>
    </dgm:pt>
    <dgm:pt modelId="{5267C25F-8898-D144-A661-5CCDA08F097D}">
      <dgm:prSet phldrT="[Text]" custT="1"/>
      <dgm:spPr/>
      <dgm:t>
        <a:bodyPr/>
        <a:lstStyle/>
        <a:p>
          <a:r>
            <a:rPr lang="en-US" sz="1400" dirty="0" smtClean="0"/>
            <a:t>3 in total</a:t>
          </a:r>
          <a:endParaRPr lang="en-US" sz="1400" dirty="0"/>
        </a:p>
      </dgm:t>
    </dgm:pt>
    <dgm:pt modelId="{FB4EC2B8-79BE-5343-80FA-3E27EA067033}" type="parTrans" cxnId="{34C00BB3-99D1-D048-8E00-A7BDF49064C7}">
      <dgm:prSet/>
      <dgm:spPr/>
      <dgm:t>
        <a:bodyPr/>
        <a:lstStyle/>
        <a:p>
          <a:endParaRPr lang="en-US"/>
        </a:p>
      </dgm:t>
    </dgm:pt>
    <dgm:pt modelId="{BFD10C30-0D45-8441-9FCD-81AB92A61042}" type="sibTrans" cxnId="{34C00BB3-99D1-D048-8E00-A7BDF49064C7}">
      <dgm:prSet/>
      <dgm:spPr/>
      <dgm:t>
        <a:bodyPr/>
        <a:lstStyle/>
        <a:p>
          <a:endParaRPr lang="en-US"/>
        </a:p>
      </dgm:t>
    </dgm:pt>
    <dgm:pt modelId="{BD9B0C15-880C-A048-9ED0-DD8834A8BF50}">
      <dgm:prSet phldrT="[Text]" custT="1"/>
      <dgm:spPr/>
      <dgm:t>
        <a:bodyPr/>
        <a:lstStyle/>
        <a:p>
          <a:r>
            <a:rPr lang="en-US" sz="1400" dirty="0" smtClean="0"/>
            <a:t>1 American call</a:t>
          </a:r>
          <a:endParaRPr lang="en-US" sz="1400" dirty="0"/>
        </a:p>
      </dgm:t>
    </dgm:pt>
    <dgm:pt modelId="{ACE7BE35-BB57-6642-A3CD-F0E167900FAF}" type="parTrans" cxnId="{89A3BE18-3C26-5044-BE58-35BD5C241D89}">
      <dgm:prSet/>
      <dgm:spPr/>
      <dgm:t>
        <a:bodyPr/>
        <a:lstStyle/>
        <a:p>
          <a:endParaRPr lang="en-US"/>
        </a:p>
      </dgm:t>
    </dgm:pt>
    <dgm:pt modelId="{45F9E484-67EB-104B-A3B6-D56AA34478CD}" type="sibTrans" cxnId="{89A3BE18-3C26-5044-BE58-35BD5C241D89}">
      <dgm:prSet/>
      <dgm:spPr/>
      <dgm:t>
        <a:bodyPr/>
        <a:lstStyle/>
        <a:p>
          <a:endParaRPr lang="en-US"/>
        </a:p>
      </dgm:t>
    </dgm:pt>
    <dgm:pt modelId="{31F96279-BCC2-3247-B809-B73CC7F01801}">
      <dgm:prSet phldrT="[Text]"/>
      <dgm:spPr/>
      <dgm:t>
        <a:bodyPr/>
        <a:lstStyle/>
        <a:p>
          <a:r>
            <a:rPr lang="en-US" dirty="0" smtClean="0"/>
            <a:t>Stocks</a:t>
          </a:r>
          <a:endParaRPr lang="en-US" dirty="0"/>
        </a:p>
      </dgm:t>
    </dgm:pt>
    <dgm:pt modelId="{FB76FDE4-43A9-B44C-8692-DBB961623320}" type="parTrans" cxnId="{68CFFADD-7A4C-C34F-A650-7DCEC202A1B8}">
      <dgm:prSet/>
      <dgm:spPr/>
      <dgm:t>
        <a:bodyPr/>
        <a:lstStyle/>
        <a:p>
          <a:endParaRPr lang="en-US"/>
        </a:p>
      </dgm:t>
    </dgm:pt>
    <dgm:pt modelId="{716FEA7F-DCD6-8B4F-B86F-83846ADC46EA}" type="sibTrans" cxnId="{68CFFADD-7A4C-C34F-A650-7DCEC202A1B8}">
      <dgm:prSet/>
      <dgm:spPr/>
      <dgm:t>
        <a:bodyPr/>
        <a:lstStyle/>
        <a:p>
          <a:endParaRPr lang="en-US"/>
        </a:p>
      </dgm:t>
    </dgm:pt>
    <dgm:pt modelId="{1C78C973-04A9-9947-9E40-3031E9BC7EF3}">
      <dgm:prSet phldrT="[Text]" custT="1"/>
      <dgm:spPr/>
      <dgm:t>
        <a:bodyPr/>
        <a:lstStyle/>
        <a:p>
          <a:r>
            <a:rPr lang="en-US" sz="1400" dirty="0" smtClean="0"/>
            <a:t>3 long positions</a:t>
          </a:r>
          <a:endParaRPr lang="en-US" sz="1400" dirty="0"/>
        </a:p>
      </dgm:t>
    </dgm:pt>
    <dgm:pt modelId="{9F80947C-A40C-C64E-B265-063C3551A2A0}" type="parTrans" cxnId="{FD211C6F-CF50-9D45-8253-9E2086BDD07F}">
      <dgm:prSet/>
      <dgm:spPr/>
      <dgm:t>
        <a:bodyPr/>
        <a:lstStyle/>
        <a:p>
          <a:endParaRPr lang="en-US"/>
        </a:p>
      </dgm:t>
    </dgm:pt>
    <dgm:pt modelId="{4684F283-593A-AA4E-8E83-BBE0F12FC428}" type="sibTrans" cxnId="{FD211C6F-CF50-9D45-8253-9E2086BDD07F}">
      <dgm:prSet/>
      <dgm:spPr/>
      <dgm:t>
        <a:bodyPr/>
        <a:lstStyle/>
        <a:p>
          <a:endParaRPr lang="en-US"/>
        </a:p>
      </dgm:t>
    </dgm:pt>
    <dgm:pt modelId="{F56DD34A-CB52-294E-B242-98345BF9D8B2}">
      <dgm:prSet phldrT="[Text]" custT="1"/>
      <dgm:spPr/>
      <dgm:t>
        <a:bodyPr/>
        <a:lstStyle/>
        <a:p>
          <a:r>
            <a:rPr lang="en-US" sz="1400" dirty="0" smtClean="0"/>
            <a:t>3 sectors</a:t>
          </a:r>
          <a:endParaRPr lang="en-US" sz="1400" dirty="0"/>
        </a:p>
      </dgm:t>
    </dgm:pt>
    <dgm:pt modelId="{A6044F18-1F4B-C140-8E47-96748B8ACB30}" type="parTrans" cxnId="{3022A3EF-E7D9-B840-9EF6-448C693EE460}">
      <dgm:prSet/>
      <dgm:spPr/>
      <dgm:t>
        <a:bodyPr/>
        <a:lstStyle/>
        <a:p>
          <a:endParaRPr lang="en-US"/>
        </a:p>
      </dgm:t>
    </dgm:pt>
    <dgm:pt modelId="{E3B7E0E5-748D-804D-8C0C-35751C4AA392}" type="sibTrans" cxnId="{3022A3EF-E7D9-B840-9EF6-448C693EE460}">
      <dgm:prSet/>
      <dgm:spPr/>
      <dgm:t>
        <a:bodyPr/>
        <a:lstStyle/>
        <a:p>
          <a:endParaRPr lang="en-US"/>
        </a:p>
      </dgm:t>
    </dgm:pt>
    <dgm:pt modelId="{089BBEA9-D34A-F04B-BF3E-8D862189AF2E}">
      <dgm:prSet phldrT="[Text]" custT="1"/>
      <dgm:spPr/>
      <dgm:t>
        <a:bodyPr/>
        <a:lstStyle/>
        <a:p>
          <a:r>
            <a:rPr lang="en-US" sz="1400" dirty="0" smtClean="0"/>
            <a:t>2 short positions</a:t>
          </a:r>
          <a:endParaRPr lang="en-US" sz="1400" dirty="0"/>
        </a:p>
      </dgm:t>
    </dgm:pt>
    <dgm:pt modelId="{B4D7AB68-859C-1C44-BF22-E24DF6C59087}" type="parTrans" cxnId="{5F24B0B5-55F1-224D-BD8F-6AEEC3FA316D}">
      <dgm:prSet/>
      <dgm:spPr/>
      <dgm:t>
        <a:bodyPr/>
        <a:lstStyle/>
        <a:p>
          <a:endParaRPr lang="en-US"/>
        </a:p>
      </dgm:t>
    </dgm:pt>
    <dgm:pt modelId="{8C5E9B97-08C6-A147-83DA-402E0275BF4F}" type="sibTrans" cxnId="{5F24B0B5-55F1-224D-BD8F-6AEEC3FA316D}">
      <dgm:prSet/>
      <dgm:spPr/>
      <dgm:t>
        <a:bodyPr/>
        <a:lstStyle/>
        <a:p>
          <a:endParaRPr lang="en-US"/>
        </a:p>
      </dgm:t>
    </dgm:pt>
    <dgm:pt modelId="{2276ABBA-813E-F34A-A02A-9F412ED41043}">
      <dgm:prSet phldrT="[Text]" custT="1"/>
      <dgm:spPr/>
      <dgm:t>
        <a:bodyPr/>
        <a:lstStyle/>
        <a:p>
          <a:r>
            <a:rPr lang="en-US" sz="1400" dirty="0" smtClean="0"/>
            <a:t>5 sectors</a:t>
          </a:r>
          <a:endParaRPr lang="en-US" sz="1400" dirty="0"/>
        </a:p>
      </dgm:t>
    </dgm:pt>
    <dgm:pt modelId="{8234C958-A852-4548-8081-57BA7A38C4D3}" type="parTrans" cxnId="{5E93D96E-5904-3B46-8857-4A822D8D8AF2}">
      <dgm:prSet/>
      <dgm:spPr/>
      <dgm:t>
        <a:bodyPr/>
        <a:lstStyle/>
        <a:p>
          <a:endParaRPr lang="en-US"/>
        </a:p>
      </dgm:t>
    </dgm:pt>
    <dgm:pt modelId="{59F8CF61-D000-C34D-9221-5F331EBAAE79}" type="sibTrans" cxnId="{5E93D96E-5904-3B46-8857-4A822D8D8AF2}">
      <dgm:prSet/>
      <dgm:spPr/>
      <dgm:t>
        <a:bodyPr/>
        <a:lstStyle/>
        <a:p>
          <a:endParaRPr lang="en-US"/>
        </a:p>
      </dgm:t>
    </dgm:pt>
    <dgm:pt modelId="{B6A7D65E-8B1B-2F45-B448-1CC473D5DEB5}">
      <dgm:prSet phldrT="[Text]" custT="1"/>
      <dgm:spPr/>
      <dgm:t>
        <a:bodyPr/>
        <a:lstStyle/>
        <a:p>
          <a:r>
            <a:rPr lang="en-US" sz="1400" dirty="0" smtClean="0"/>
            <a:t>2 European puts</a:t>
          </a:r>
          <a:endParaRPr lang="en-US" sz="1400" dirty="0"/>
        </a:p>
      </dgm:t>
    </dgm:pt>
    <dgm:pt modelId="{332B4A42-638A-6246-8688-58D47D1E92CD}" type="parTrans" cxnId="{AC3B54C2-706C-344A-9CEE-D053EEFE55F8}">
      <dgm:prSet/>
      <dgm:spPr/>
      <dgm:t>
        <a:bodyPr/>
        <a:lstStyle/>
        <a:p>
          <a:endParaRPr lang="en-US"/>
        </a:p>
      </dgm:t>
    </dgm:pt>
    <dgm:pt modelId="{52E85DF7-E67E-4B45-B2FD-1EB6DA2BD3B6}" type="sibTrans" cxnId="{AC3B54C2-706C-344A-9CEE-D053EEFE55F8}">
      <dgm:prSet/>
      <dgm:spPr/>
      <dgm:t>
        <a:bodyPr/>
        <a:lstStyle/>
        <a:p>
          <a:endParaRPr lang="en-US"/>
        </a:p>
      </dgm:t>
    </dgm:pt>
    <dgm:pt modelId="{CF6BF1D1-EAF6-344F-84CD-DC400E5A0181}">
      <dgm:prSet phldrT="[Text]" custT="1"/>
      <dgm:spPr/>
      <dgm:t>
        <a:bodyPr/>
        <a:lstStyle/>
        <a:p>
          <a:r>
            <a:rPr lang="en-US" sz="1400" dirty="0" smtClean="0"/>
            <a:t>3 in total</a:t>
          </a:r>
          <a:endParaRPr lang="en-US" sz="1400" dirty="0"/>
        </a:p>
      </dgm:t>
    </dgm:pt>
    <dgm:pt modelId="{A59B047A-FFA9-9D4D-A01A-4F4BAF8C2779}" type="parTrans" cxnId="{20A05600-5002-9F4E-B7FB-9E8DE9DF7EB6}">
      <dgm:prSet/>
      <dgm:spPr/>
      <dgm:t>
        <a:bodyPr/>
        <a:lstStyle/>
        <a:p>
          <a:endParaRPr lang="en-US"/>
        </a:p>
      </dgm:t>
    </dgm:pt>
    <dgm:pt modelId="{200F5F06-0108-3141-B90F-82D953266A82}" type="sibTrans" cxnId="{20A05600-5002-9F4E-B7FB-9E8DE9DF7EB6}">
      <dgm:prSet/>
      <dgm:spPr/>
      <dgm:t>
        <a:bodyPr/>
        <a:lstStyle/>
        <a:p>
          <a:endParaRPr lang="en-US"/>
        </a:p>
      </dgm:t>
    </dgm:pt>
    <dgm:pt modelId="{B4810E8B-344C-E341-9B44-93FE712866CF}">
      <dgm:prSet phldrT="[Text]" custT="1"/>
      <dgm:spPr/>
      <dgm:t>
        <a:bodyPr/>
        <a:lstStyle/>
        <a:p>
          <a:r>
            <a:rPr lang="en-US" sz="1400" dirty="0" smtClean="0"/>
            <a:t>1 ILB</a:t>
          </a:r>
          <a:endParaRPr lang="en-US" sz="1400" dirty="0"/>
        </a:p>
      </dgm:t>
    </dgm:pt>
    <dgm:pt modelId="{4BC84B6C-9C9C-844A-9424-03E8429E26A7}" type="parTrans" cxnId="{5A257FF1-3CDE-7A4E-B095-52EF6E6A0E72}">
      <dgm:prSet/>
      <dgm:spPr/>
      <dgm:t>
        <a:bodyPr/>
        <a:lstStyle/>
        <a:p>
          <a:endParaRPr lang="en-US"/>
        </a:p>
      </dgm:t>
    </dgm:pt>
    <dgm:pt modelId="{49E447C1-249E-9C44-986C-9585677ADEA9}" type="sibTrans" cxnId="{5A257FF1-3CDE-7A4E-B095-52EF6E6A0E72}">
      <dgm:prSet/>
      <dgm:spPr/>
      <dgm:t>
        <a:bodyPr/>
        <a:lstStyle/>
        <a:p>
          <a:endParaRPr lang="en-US"/>
        </a:p>
      </dgm:t>
    </dgm:pt>
    <dgm:pt modelId="{8F40124F-CEA8-CA4F-8F62-4BB948143CD2}">
      <dgm:prSet phldrT="[Text]" custT="1"/>
      <dgm:spPr/>
      <dgm:t>
        <a:bodyPr/>
        <a:lstStyle/>
        <a:p>
          <a:r>
            <a:rPr lang="en-US" sz="1400" dirty="0" smtClean="0"/>
            <a:t>1 </a:t>
          </a:r>
          <a:r>
            <a:rPr lang="en-US" sz="1400" dirty="0" err="1" smtClean="0"/>
            <a:t>puttable</a:t>
          </a:r>
          <a:r>
            <a:rPr lang="en-US" sz="1400" dirty="0" smtClean="0"/>
            <a:t> bond</a:t>
          </a:r>
          <a:endParaRPr lang="en-US" sz="1400" dirty="0"/>
        </a:p>
      </dgm:t>
    </dgm:pt>
    <dgm:pt modelId="{41B678FA-F6BC-4B48-955B-0237D41F1A8A}" type="parTrans" cxnId="{9E6BD531-25AE-8549-ACEA-9929E729C1A9}">
      <dgm:prSet/>
      <dgm:spPr/>
      <dgm:t>
        <a:bodyPr/>
        <a:lstStyle/>
        <a:p>
          <a:endParaRPr lang="en-US"/>
        </a:p>
      </dgm:t>
    </dgm:pt>
    <dgm:pt modelId="{F32D698A-A3C3-CE4B-9075-7028726D6235}" type="sibTrans" cxnId="{9E6BD531-25AE-8549-ACEA-9929E729C1A9}">
      <dgm:prSet/>
      <dgm:spPr/>
      <dgm:t>
        <a:bodyPr/>
        <a:lstStyle/>
        <a:p>
          <a:endParaRPr lang="en-US"/>
        </a:p>
      </dgm:t>
    </dgm:pt>
    <dgm:pt modelId="{D8225F53-CAB9-1C40-A5C1-4AE9190DB245}" type="pres">
      <dgm:prSet presAssocID="{63CE1BBF-93E5-8F4F-92AC-89B165D943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9AC96-2C24-E94B-8E47-A09610617DFC}" type="pres">
      <dgm:prSet presAssocID="{B7F07935-C433-FE42-8811-5882E1359149}" presName="composite" presStyleCnt="0"/>
      <dgm:spPr/>
    </dgm:pt>
    <dgm:pt modelId="{C9802CC1-6756-EE45-9A79-CC0F87A7C273}" type="pres">
      <dgm:prSet presAssocID="{B7F07935-C433-FE42-8811-5882E135914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AE5B-DAF2-F34C-819A-39320E394A31}" type="pres">
      <dgm:prSet presAssocID="{B7F07935-C433-FE42-8811-5882E135914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1702D-DB38-8A40-982B-C468C82EB1E3}" type="pres">
      <dgm:prSet presAssocID="{ACB2CA21-A3EC-324F-AA03-DED65CF2DD49}" presName="space" presStyleCnt="0"/>
      <dgm:spPr/>
    </dgm:pt>
    <dgm:pt modelId="{4A859D26-38AE-534D-9518-2F79E6BDFFEB}" type="pres">
      <dgm:prSet presAssocID="{E70CB385-8F1D-4F4A-BAEB-7744498AAF5F}" presName="composite" presStyleCnt="0"/>
      <dgm:spPr/>
    </dgm:pt>
    <dgm:pt modelId="{053528F7-BA9A-6348-A1F2-5A03CA19611D}" type="pres">
      <dgm:prSet presAssocID="{E70CB385-8F1D-4F4A-BAEB-7744498AAF5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E76A9-75CA-DE40-949C-A5FD6321EDA0}" type="pres">
      <dgm:prSet presAssocID="{E70CB385-8F1D-4F4A-BAEB-7744498AAF5F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6B7E4-41EC-FF43-9217-703DB052699E}" type="pres">
      <dgm:prSet presAssocID="{BDC04F31-26F0-CB47-B8A9-93469F68FF2A}" presName="space" presStyleCnt="0"/>
      <dgm:spPr/>
    </dgm:pt>
    <dgm:pt modelId="{B4C595D6-E6B3-B84C-A8BB-8FA90458591E}" type="pres">
      <dgm:prSet presAssocID="{DF28617E-5EF8-2342-816C-968268D4D5F9}" presName="composite" presStyleCnt="0"/>
      <dgm:spPr/>
    </dgm:pt>
    <dgm:pt modelId="{C9287017-2805-E649-99E6-1A446E41F3DF}" type="pres">
      <dgm:prSet presAssocID="{DF28617E-5EF8-2342-816C-968268D4D5F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B777E-87F5-7545-A92A-37A836A49110}" type="pres">
      <dgm:prSet presAssocID="{DF28617E-5EF8-2342-816C-968268D4D5F9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5A629-F482-B546-9EA1-31DB45C149FA}" type="pres">
      <dgm:prSet presAssocID="{6F574BDF-FF44-4945-8A6F-F1A3B0FECA97}" presName="space" presStyleCnt="0"/>
      <dgm:spPr/>
    </dgm:pt>
    <dgm:pt modelId="{4B7EF121-9901-C841-92C8-D7A0C82BEBD9}" type="pres">
      <dgm:prSet presAssocID="{31F96279-BCC2-3247-B809-B73CC7F01801}" presName="composite" presStyleCnt="0"/>
      <dgm:spPr/>
    </dgm:pt>
    <dgm:pt modelId="{509F157F-9A4D-4349-BF4C-E040124285D3}" type="pres">
      <dgm:prSet presAssocID="{31F96279-BCC2-3247-B809-B73CC7F0180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727EB-1F3B-0041-855E-64806BED0D78}" type="pres">
      <dgm:prSet presAssocID="{31F96279-BCC2-3247-B809-B73CC7F0180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DF3DFA-CEF8-A54C-A8B8-10FFDB30D3D9}" srcId="{63CE1BBF-93E5-8F4F-92AC-89B165D943F2}" destId="{B7F07935-C433-FE42-8811-5882E1359149}" srcOrd="0" destOrd="0" parTransId="{FBAAC80E-064A-CE4E-8482-4A4D22AC2046}" sibTransId="{ACB2CA21-A3EC-324F-AA03-DED65CF2DD49}"/>
    <dgm:cxn modelId="{558B8ADE-385E-D749-A991-4E58DEB6BD6F}" srcId="{B7F07935-C433-FE42-8811-5882E1359149}" destId="{06B2C949-C0AC-5344-BD1C-B0F79C033828}" srcOrd="1" destOrd="0" parTransId="{D1697506-B695-5E4E-8D8B-DFD732781F87}" sibTransId="{94AA3D7E-AA61-DF4E-8A8E-DCAE683A1FAB}"/>
    <dgm:cxn modelId="{3B104E8C-3963-5245-8EEF-A82767376AC6}" srcId="{E70CB385-8F1D-4F4A-BAEB-7744498AAF5F}" destId="{07372EA2-9EA1-734E-B63A-B2D5FF9C98FD}" srcOrd="0" destOrd="0" parTransId="{591BEC06-14E7-A642-9224-D0DB09EF24A8}" sibTransId="{152255D7-6D25-4448-8605-F63D01ECC01A}"/>
    <dgm:cxn modelId="{3B2E82E4-E8F5-4039-86B4-C379ED5A179E}" type="presOf" srcId="{5267C25F-8898-D144-A661-5CCDA08F097D}" destId="{6DDB777E-87F5-7545-A92A-37A836A49110}" srcOrd="0" destOrd="0" presId="urn:microsoft.com/office/officeart/2005/8/layout/hList1"/>
    <dgm:cxn modelId="{A78B23FF-BDBC-4C96-971A-22EFF617186E}" type="presOf" srcId="{CF6BF1D1-EAF6-344F-84CD-DC400E5A0181}" destId="{5F5727EB-1F3B-0041-855E-64806BED0D78}" srcOrd="0" destOrd="0" presId="urn:microsoft.com/office/officeart/2005/8/layout/hList1"/>
    <dgm:cxn modelId="{C44D7EF6-64A8-4E44-89B6-0D43B6CA4E75}" type="presOf" srcId="{E70CB385-8F1D-4F4A-BAEB-7744498AAF5F}" destId="{053528F7-BA9A-6348-A1F2-5A03CA19611D}" srcOrd="0" destOrd="0" presId="urn:microsoft.com/office/officeart/2005/8/layout/hList1"/>
    <dgm:cxn modelId="{89A3BE18-3C26-5044-BE58-35BD5C241D89}" srcId="{DF28617E-5EF8-2342-816C-968268D4D5F9}" destId="{BD9B0C15-880C-A048-9ED0-DD8834A8BF50}" srcOrd="2" destOrd="0" parTransId="{ACE7BE35-BB57-6642-A3CD-F0E167900FAF}" sibTransId="{45F9E484-67EB-104B-A3B6-D56AA34478CD}"/>
    <dgm:cxn modelId="{68CFFADD-7A4C-C34F-A650-7DCEC202A1B8}" srcId="{63CE1BBF-93E5-8F4F-92AC-89B165D943F2}" destId="{31F96279-BCC2-3247-B809-B73CC7F01801}" srcOrd="3" destOrd="0" parTransId="{FB76FDE4-43A9-B44C-8692-DBB961623320}" sibTransId="{716FEA7F-DCD6-8B4F-B86F-83846ADC46EA}"/>
    <dgm:cxn modelId="{7B0B1D36-1349-407A-A95E-B248A4C6DFEE}" type="presOf" srcId="{2276ABBA-813E-F34A-A02A-9F412ED41043}" destId="{889CAE5B-DAF2-F34C-819A-39320E394A31}" srcOrd="0" destOrd="2" presId="urn:microsoft.com/office/officeart/2005/8/layout/hList1"/>
    <dgm:cxn modelId="{5F24B0B5-55F1-224D-BD8F-6AEEC3FA316D}" srcId="{E70CB385-8F1D-4F4A-BAEB-7744498AAF5F}" destId="{089BBEA9-D34A-F04B-BF3E-8D862189AF2E}" srcOrd="1" destOrd="0" parTransId="{B4D7AB68-859C-1C44-BF22-E24DF6C59087}" sibTransId="{8C5E9B97-08C6-A147-83DA-402E0275BF4F}"/>
    <dgm:cxn modelId="{A42109AF-8093-4752-AE46-869A4AE267C1}" type="presOf" srcId="{31F96279-BCC2-3247-B809-B73CC7F01801}" destId="{509F157F-9A4D-4349-BF4C-E040124285D3}" srcOrd="0" destOrd="0" presId="urn:microsoft.com/office/officeart/2005/8/layout/hList1"/>
    <dgm:cxn modelId="{9E6BD531-25AE-8549-ACEA-9929E729C1A9}" srcId="{B7F07935-C433-FE42-8811-5882E1359149}" destId="{8F40124F-CEA8-CA4F-8F62-4BB948143CD2}" srcOrd="4" destOrd="0" parTransId="{41B678FA-F6BC-4B48-955B-0237D41F1A8A}" sibTransId="{F32D698A-A3C3-CE4B-9075-7028726D6235}"/>
    <dgm:cxn modelId="{DE0945C7-FF73-4700-8B8E-5AE9E9892EC8}" type="presOf" srcId="{BD9B0C15-880C-A048-9ED0-DD8834A8BF50}" destId="{6DDB777E-87F5-7545-A92A-37A836A49110}" srcOrd="0" destOrd="2" presId="urn:microsoft.com/office/officeart/2005/8/layout/hList1"/>
    <dgm:cxn modelId="{04E551F0-C8AF-470D-B804-9DB3F8D40E07}" type="presOf" srcId="{92F8F8B9-A651-D44E-850B-CD046DBF444F}" destId="{889CAE5B-DAF2-F34C-819A-39320E394A31}" srcOrd="0" destOrd="0" presId="urn:microsoft.com/office/officeart/2005/8/layout/hList1"/>
    <dgm:cxn modelId="{5A257FF1-3CDE-7A4E-B095-52EF6E6A0E72}" srcId="{B7F07935-C433-FE42-8811-5882E1359149}" destId="{B4810E8B-344C-E341-9B44-93FE712866CF}" srcOrd="3" destOrd="0" parTransId="{4BC84B6C-9C9C-844A-9424-03E8429E26A7}" sibTransId="{49E447C1-249E-9C44-986C-9585677ADEA9}"/>
    <dgm:cxn modelId="{FDA3933C-149B-40EF-8D45-DC7EA2FE1365}" type="presOf" srcId="{06B2C949-C0AC-5344-BD1C-B0F79C033828}" destId="{889CAE5B-DAF2-F34C-819A-39320E394A31}" srcOrd="0" destOrd="1" presId="urn:microsoft.com/office/officeart/2005/8/layout/hList1"/>
    <dgm:cxn modelId="{DEE035B7-BB75-43D7-A285-1B1D3531C003}" type="presOf" srcId="{F56DD34A-CB52-294E-B242-98345BF9D8B2}" destId="{5F5727EB-1F3B-0041-855E-64806BED0D78}" srcOrd="0" destOrd="2" presId="urn:microsoft.com/office/officeart/2005/8/layout/hList1"/>
    <dgm:cxn modelId="{326C4B2F-2398-4FEB-B4B6-66C3B3747882}" type="presOf" srcId="{B7F07935-C433-FE42-8811-5882E1359149}" destId="{C9802CC1-6756-EE45-9A79-CC0F87A7C273}" srcOrd="0" destOrd="0" presId="urn:microsoft.com/office/officeart/2005/8/layout/hList1"/>
    <dgm:cxn modelId="{7A071BE3-5F85-E442-AB0F-9895BC75A6D3}" srcId="{63CE1BBF-93E5-8F4F-92AC-89B165D943F2}" destId="{E70CB385-8F1D-4F4A-BAEB-7744498AAF5F}" srcOrd="1" destOrd="0" parTransId="{502171CC-120B-8A42-94FA-13D89FAF7796}" sibTransId="{BDC04F31-26F0-CB47-B8A9-93469F68FF2A}"/>
    <dgm:cxn modelId="{C37909C1-2276-4268-B9E9-76EFCE941F4E}" type="presOf" srcId="{1C78C973-04A9-9947-9E40-3031E9BC7EF3}" destId="{5F5727EB-1F3B-0041-855E-64806BED0D78}" srcOrd="0" destOrd="1" presId="urn:microsoft.com/office/officeart/2005/8/layout/hList1"/>
    <dgm:cxn modelId="{8CFC122F-8D72-E54A-8D95-42EC5BDA847A}" srcId="{63CE1BBF-93E5-8F4F-92AC-89B165D943F2}" destId="{DF28617E-5EF8-2342-816C-968268D4D5F9}" srcOrd="2" destOrd="0" parTransId="{AA40EACA-BC66-554F-8996-7070BFBB45A0}" sibTransId="{6F574BDF-FF44-4945-8A6F-F1A3B0FECA97}"/>
    <dgm:cxn modelId="{FD211C6F-CF50-9D45-8253-9E2086BDD07F}" srcId="{31F96279-BCC2-3247-B809-B73CC7F01801}" destId="{1C78C973-04A9-9947-9E40-3031E9BC7EF3}" srcOrd="1" destOrd="0" parTransId="{9F80947C-A40C-C64E-B265-063C3551A2A0}" sibTransId="{4684F283-593A-AA4E-8E83-BBE0F12FC428}"/>
    <dgm:cxn modelId="{AC3B54C2-706C-344A-9CEE-D053EEFE55F8}" srcId="{DF28617E-5EF8-2342-816C-968268D4D5F9}" destId="{B6A7D65E-8B1B-2F45-B448-1CC473D5DEB5}" srcOrd="1" destOrd="0" parTransId="{332B4A42-638A-6246-8688-58D47D1E92CD}" sibTransId="{52E85DF7-E67E-4B45-B2FD-1EB6DA2BD3B6}"/>
    <dgm:cxn modelId="{562E88D9-DF88-46ED-A60C-060C4F739F21}" type="presOf" srcId="{8F40124F-CEA8-CA4F-8F62-4BB948143CD2}" destId="{889CAE5B-DAF2-F34C-819A-39320E394A31}" srcOrd="0" destOrd="4" presId="urn:microsoft.com/office/officeart/2005/8/layout/hList1"/>
    <dgm:cxn modelId="{A91ED4CF-BDA2-2949-8265-45275F94A3D7}" srcId="{B7F07935-C433-FE42-8811-5882E1359149}" destId="{92F8F8B9-A651-D44E-850B-CD046DBF444F}" srcOrd="0" destOrd="0" parTransId="{3BC2D1A6-9B69-C94A-A960-24C43C6672F9}" sibTransId="{793E33F4-0ED1-ED4E-A4C0-5767D9D10CC1}"/>
    <dgm:cxn modelId="{1E7DF0B2-2352-4F74-8865-39917475721A}" type="presOf" srcId="{DF28617E-5EF8-2342-816C-968268D4D5F9}" destId="{C9287017-2805-E649-99E6-1A446E41F3DF}" srcOrd="0" destOrd="0" presId="urn:microsoft.com/office/officeart/2005/8/layout/hList1"/>
    <dgm:cxn modelId="{953C7572-FA7B-4128-8DB2-6F373B672A67}" type="presOf" srcId="{B4810E8B-344C-E341-9B44-93FE712866CF}" destId="{889CAE5B-DAF2-F34C-819A-39320E394A31}" srcOrd="0" destOrd="3" presId="urn:microsoft.com/office/officeart/2005/8/layout/hList1"/>
    <dgm:cxn modelId="{68A6B8A4-6D3C-4054-8D72-DE28582F1889}" type="presOf" srcId="{63CE1BBF-93E5-8F4F-92AC-89B165D943F2}" destId="{D8225F53-CAB9-1C40-A5C1-4AE9190DB245}" srcOrd="0" destOrd="0" presId="urn:microsoft.com/office/officeart/2005/8/layout/hList1"/>
    <dgm:cxn modelId="{3022A3EF-E7D9-B840-9EF6-448C693EE460}" srcId="{31F96279-BCC2-3247-B809-B73CC7F01801}" destId="{F56DD34A-CB52-294E-B242-98345BF9D8B2}" srcOrd="2" destOrd="0" parTransId="{A6044F18-1F4B-C140-8E47-96748B8ACB30}" sibTransId="{E3B7E0E5-748D-804D-8C0C-35751C4AA392}"/>
    <dgm:cxn modelId="{34C00BB3-99D1-D048-8E00-A7BDF49064C7}" srcId="{DF28617E-5EF8-2342-816C-968268D4D5F9}" destId="{5267C25F-8898-D144-A661-5CCDA08F097D}" srcOrd="0" destOrd="0" parTransId="{FB4EC2B8-79BE-5343-80FA-3E27EA067033}" sibTransId="{BFD10C30-0D45-8441-9FCD-81AB92A61042}"/>
    <dgm:cxn modelId="{41399C80-F913-4C6B-BE50-D2D2FD094AD1}" type="presOf" srcId="{07372EA2-9EA1-734E-B63A-B2D5FF9C98FD}" destId="{552E76A9-75CA-DE40-949C-A5FD6321EDA0}" srcOrd="0" destOrd="0" presId="urn:microsoft.com/office/officeart/2005/8/layout/hList1"/>
    <dgm:cxn modelId="{261A1BAB-5821-914E-8310-110C9BA93C40}" srcId="{E70CB385-8F1D-4F4A-BAEB-7744498AAF5F}" destId="{7C85D2A1-E251-7745-876E-B49871F29CB4}" srcOrd="2" destOrd="0" parTransId="{E69A0EA1-3E3A-3F4A-9981-F2BBDD91B6CC}" sibTransId="{BFE8AB79-C5F0-864C-B6B2-C9624E082B6B}"/>
    <dgm:cxn modelId="{2F012009-4AD2-435D-8A53-D6B210F4F359}" type="presOf" srcId="{089BBEA9-D34A-F04B-BF3E-8D862189AF2E}" destId="{552E76A9-75CA-DE40-949C-A5FD6321EDA0}" srcOrd="0" destOrd="1" presId="urn:microsoft.com/office/officeart/2005/8/layout/hList1"/>
    <dgm:cxn modelId="{0742195C-A8FC-4EBE-81F4-FCA68ACC852E}" type="presOf" srcId="{B6A7D65E-8B1B-2F45-B448-1CC473D5DEB5}" destId="{6DDB777E-87F5-7545-A92A-37A836A49110}" srcOrd="0" destOrd="1" presId="urn:microsoft.com/office/officeart/2005/8/layout/hList1"/>
    <dgm:cxn modelId="{5E93D96E-5904-3B46-8857-4A822D8D8AF2}" srcId="{B7F07935-C433-FE42-8811-5882E1359149}" destId="{2276ABBA-813E-F34A-A02A-9F412ED41043}" srcOrd="2" destOrd="0" parTransId="{8234C958-A852-4548-8081-57BA7A38C4D3}" sibTransId="{59F8CF61-D000-C34D-9221-5F331EBAAE79}"/>
    <dgm:cxn modelId="{6D720315-97E4-4246-8309-4ABDF0266ADD}" type="presOf" srcId="{7C85D2A1-E251-7745-876E-B49871F29CB4}" destId="{552E76A9-75CA-DE40-949C-A5FD6321EDA0}" srcOrd="0" destOrd="2" presId="urn:microsoft.com/office/officeart/2005/8/layout/hList1"/>
    <dgm:cxn modelId="{20A05600-5002-9F4E-B7FB-9E8DE9DF7EB6}" srcId="{31F96279-BCC2-3247-B809-B73CC7F01801}" destId="{CF6BF1D1-EAF6-344F-84CD-DC400E5A0181}" srcOrd="0" destOrd="0" parTransId="{A59B047A-FFA9-9D4D-A01A-4F4BAF8C2779}" sibTransId="{200F5F06-0108-3141-B90F-82D953266A82}"/>
    <dgm:cxn modelId="{38939F8B-16C1-467E-A654-D00B6B2D6A39}" type="presParOf" srcId="{D8225F53-CAB9-1C40-A5C1-4AE9190DB245}" destId="{8649AC96-2C24-E94B-8E47-A09610617DFC}" srcOrd="0" destOrd="0" presId="urn:microsoft.com/office/officeart/2005/8/layout/hList1"/>
    <dgm:cxn modelId="{6EC84134-229E-4133-8208-D2F1EFEFC144}" type="presParOf" srcId="{8649AC96-2C24-E94B-8E47-A09610617DFC}" destId="{C9802CC1-6756-EE45-9A79-CC0F87A7C273}" srcOrd="0" destOrd="0" presId="urn:microsoft.com/office/officeart/2005/8/layout/hList1"/>
    <dgm:cxn modelId="{00D73D53-3148-41A4-9586-283B2B3E380E}" type="presParOf" srcId="{8649AC96-2C24-E94B-8E47-A09610617DFC}" destId="{889CAE5B-DAF2-F34C-819A-39320E394A31}" srcOrd="1" destOrd="0" presId="urn:microsoft.com/office/officeart/2005/8/layout/hList1"/>
    <dgm:cxn modelId="{11009A06-E122-49D3-B6B3-3BFBB940AD0E}" type="presParOf" srcId="{D8225F53-CAB9-1C40-A5C1-4AE9190DB245}" destId="{2A31702D-DB38-8A40-982B-C468C82EB1E3}" srcOrd="1" destOrd="0" presId="urn:microsoft.com/office/officeart/2005/8/layout/hList1"/>
    <dgm:cxn modelId="{90B2CB6F-A918-4634-BA41-1615B027557B}" type="presParOf" srcId="{D8225F53-CAB9-1C40-A5C1-4AE9190DB245}" destId="{4A859D26-38AE-534D-9518-2F79E6BDFFEB}" srcOrd="2" destOrd="0" presId="urn:microsoft.com/office/officeart/2005/8/layout/hList1"/>
    <dgm:cxn modelId="{3F39645C-EBA2-49FB-B056-04CEB737018F}" type="presParOf" srcId="{4A859D26-38AE-534D-9518-2F79E6BDFFEB}" destId="{053528F7-BA9A-6348-A1F2-5A03CA19611D}" srcOrd="0" destOrd="0" presId="urn:microsoft.com/office/officeart/2005/8/layout/hList1"/>
    <dgm:cxn modelId="{DAD743D2-54E1-4D90-AE0F-43A35C4A29B9}" type="presParOf" srcId="{4A859D26-38AE-534D-9518-2F79E6BDFFEB}" destId="{552E76A9-75CA-DE40-949C-A5FD6321EDA0}" srcOrd="1" destOrd="0" presId="urn:microsoft.com/office/officeart/2005/8/layout/hList1"/>
    <dgm:cxn modelId="{D4C76768-C7F9-4628-AA1D-D7EFBF5F6620}" type="presParOf" srcId="{D8225F53-CAB9-1C40-A5C1-4AE9190DB245}" destId="{F516B7E4-41EC-FF43-9217-703DB052699E}" srcOrd="3" destOrd="0" presId="urn:microsoft.com/office/officeart/2005/8/layout/hList1"/>
    <dgm:cxn modelId="{A9BC15DC-B68E-4B1A-988C-87348E371A69}" type="presParOf" srcId="{D8225F53-CAB9-1C40-A5C1-4AE9190DB245}" destId="{B4C595D6-E6B3-B84C-A8BB-8FA90458591E}" srcOrd="4" destOrd="0" presId="urn:microsoft.com/office/officeart/2005/8/layout/hList1"/>
    <dgm:cxn modelId="{674482A0-B752-428C-8A62-ECADFC761B78}" type="presParOf" srcId="{B4C595D6-E6B3-B84C-A8BB-8FA90458591E}" destId="{C9287017-2805-E649-99E6-1A446E41F3DF}" srcOrd="0" destOrd="0" presId="urn:microsoft.com/office/officeart/2005/8/layout/hList1"/>
    <dgm:cxn modelId="{856B8532-A8FC-4B2E-AA61-07FD1DBB9677}" type="presParOf" srcId="{B4C595D6-E6B3-B84C-A8BB-8FA90458591E}" destId="{6DDB777E-87F5-7545-A92A-37A836A49110}" srcOrd="1" destOrd="0" presId="urn:microsoft.com/office/officeart/2005/8/layout/hList1"/>
    <dgm:cxn modelId="{4CF54B63-2417-4C83-8FB9-1807ADA2747D}" type="presParOf" srcId="{D8225F53-CAB9-1C40-A5C1-4AE9190DB245}" destId="{9ED5A629-F482-B546-9EA1-31DB45C149FA}" srcOrd="5" destOrd="0" presId="urn:microsoft.com/office/officeart/2005/8/layout/hList1"/>
    <dgm:cxn modelId="{235B0237-48F2-432B-99FD-DF49A53B2C91}" type="presParOf" srcId="{D8225F53-CAB9-1C40-A5C1-4AE9190DB245}" destId="{4B7EF121-9901-C841-92C8-D7A0C82BEBD9}" srcOrd="6" destOrd="0" presId="urn:microsoft.com/office/officeart/2005/8/layout/hList1"/>
    <dgm:cxn modelId="{FDF59AF2-44CF-40B1-A4D4-8D68359DA818}" type="presParOf" srcId="{4B7EF121-9901-C841-92C8-D7A0C82BEBD9}" destId="{509F157F-9A4D-4349-BF4C-E040124285D3}" srcOrd="0" destOrd="0" presId="urn:microsoft.com/office/officeart/2005/8/layout/hList1"/>
    <dgm:cxn modelId="{B55C111C-25A0-44C4-A45F-9904938EDE2B}" type="presParOf" srcId="{4B7EF121-9901-C841-92C8-D7A0C82BEBD9}" destId="{5F5727EB-1F3B-0041-855E-64806BED0D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02CC1-6756-EE45-9A79-CC0F87A7C273}">
      <dsp:nvSpPr>
        <dsp:cNvPr id="0" name=""/>
        <dsp:cNvSpPr/>
      </dsp:nvSpPr>
      <dsp:spPr>
        <a:xfrm>
          <a:off x="2900" y="1055317"/>
          <a:ext cx="1743860" cy="6975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Bonds</a:t>
          </a:r>
          <a:endParaRPr lang="en-US" sz="2800" kern="1200" dirty="0"/>
        </a:p>
      </dsp:txBody>
      <dsp:txXfrm>
        <a:off x="2900" y="1055317"/>
        <a:ext cx="1743860" cy="697544"/>
      </dsp:txXfrm>
    </dsp:sp>
    <dsp:sp modelId="{889CAE5B-DAF2-F34C-819A-39320E394A31}">
      <dsp:nvSpPr>
        <dsp:cNvPr id="0" name=""/>
        <dsp:cNvSpPr/>
      </dsp:nvSpPr>
      <dsp:spPr>
        <a:xfrm>
          <a:off x="2900" y="1752862"/>
          <a:ext cx="1743860" cy="13066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25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7 short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5 sectors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ILB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</a:t>
          </a:r>
          <a:r>
            <a:rPr lang="en-US" sz="1400" kern="1200" dirty="0" err="1" smtClean="0"/>
            <a:t>puttable</a:t>
          </a:r>
          <a:r>
            <a:rPr lang="en-US" sz="1400" kern="1200" dirty="0" smtClean="0"/>
            <a:t> bond</a:t>
          </a:r>
          <a:endParaRPr lang="en-US" sz="1400" kern="1200" dirty="0"/>
        </a:p>
      </dsp:txBody>
      <dsp:txXfrm>
        <a:off x="2900" y="1752862"/>
        <a:ext cx="1743860" cy="1306619"/>
      </dsp:txXfrm>
    </dsp:sp>
    <dsp:sp modelId="{053528F7-BA9A-6348-A1F2-5A03CA19611D}">
      <dsp:nvSpPr>
        <dsp:cNvPr id="0" name=""/>
        <dsp:cNvSpPr/>
      </dsp:nvSpPr>
      <dsp:spPr>
        <a:xfrm>
          <a:off x="1990900" y="1055317"/>
          <a:ext cx="1743860" cy="69754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CDS</a:t>
          </a:r>
          <a:endParaRPr lang="en-US" sz="2800" kern="1200" dirty="0"/>
        </a:p>
      </dsp:txBody>
      <dsp:txXfrm>
        <a:off x="1990900" y="1055317"/>
        <a:ext cx="1743860" cy="697544"/>
      </dsp:txXfrm>
    </dsp:sp>
    <dsp:sp modelId="{552E76A9-75CA-DE40-949C-A5FD6321EDA0}">
      <dsp:nvSpPr>
        <dsp:cNvPr id="0" name=""/>
        <dsp:cNvSpPr/>
      </dsp:nvSpPr>
      <dsp:spPr>
        <a:xfrm>
          <a:off x="1990900" y="1752862"/>
          <a:ext cx="1743860" cy="13066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9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short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6 sectors</a:t>
          </a:r>
          <a:endParaRPr lang="en-US" sz="1400" kern="1200" dirty="0"/>
        </a:p>
      </dsp:txBody>
      <dsp:txXfrm>
        <a:off x="1990900" y="1752862"/>
        <a:ext cx="1743860" cy="1306619"/>
      </dsp:txXfrm>
    </dsp:sp>
    <dsp:sp modelId="{C9287017-2805-E649-99E6-1A446E41F3DF}">
      <dsp:nvSpPr>
        <dsp:cNvPr id="0" name=""/>
        <dsp:cNvSpPr/>
      </dsp:nvSpPr>
      <dsp:spPr>
        <a:xfrm>
          <a:off x="3978901" y="1055317"/>
          <a:ext cx="1743860" cy="6975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Options</a:t>
          </a:r>
          <a:endParaRPr lang="en-US" sz="2800" kern="1200" dirty="0"/>
        </a:p>
      </dsp:txBody>
      <dsp:txXfrm>
        <a:off x="3978901" y="1055317"/>
        <a:ext cx="1743860" cy="697544"/>
      </dsp:txXfrm>
    </dsp:sp>
    <dsp:sp modelId="{6DDB777E-87F5-7545-A92A-37A836A49110}">
      <dsp:nvSpPr>
        <dsp:cNvPr id="0" name=""/>
        <dsp:cNvSpPr/>
      </dsp:nvSpPr>
      <dsp:spPr>
        <a:xfrm>
          <a:off x="3978901" y="1752862"/>
          <a:ext cx="1743860" cy="13066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2 European puts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 American call</a:t>
          </a:r>
          <a:endParaRPr lang="en-US" sz="1400" kern="1200" dirty="0"/>
        </a:p>
      </dsp:txBody>
      <dsp:txXfrm>
        <a:off x="3978901" y="1752862"/>
        <a:ext cx="1743860" cy="1306619"/>
      </dsp:txXfrm>
    </dsp:sp>
    <dsp:sp modelId="{509F157F-9A4D-4349-BF4C-E040124285D3}">
      <dsp:nvSpPr>
        <dsp:cNvPr id="0" name=""/>
        <dsp:cNvSpPr/>
      </dsp:nvSpPr>
      <dsp:spPr>
        <a:xfrm>
          <a:off x="5966902" y="1055317"/>
          <a:ext cx="1743860" cy="6975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Stocks</a:t>
          </a:r>
          <a:endParaRPr lang="en-US" sz="2800" kern="1200" dirty="0"/>
        </a:p>
      </dsp:txBody>
      <dsp:txXfrm>
        <a:off x="5966902" y="1055317"/>
        <a:ext cx="1743860" cy="697544"/>
      </dsp:txXfrm>
    </dsp:sp>
    <dsp:sp modelId="{5F5727EB-1F3B-0041-855E-64806BED0D78}">
      <dsp:nvSpPr>
        <dsp:cNvPr id="0" name=""/>
        <dsp:cNvSpPr/>
      </dsp:nvSpPr>
      <dsp:spPr>
        <a:xfrm>
          <a:off x="5966902" y="1752862"/>
          <a:ext cx="1743860" cy="13066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in total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long positions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3 sectors</a:t>
          </a:r>
          <a:endParaRPr lang="en-US" sz="1400" kern="1200" dirty="0"/>
        </a:p>
      </dsp:txBody>
      <dsp:txXfrm>
        <a:off x="5966902" y="1752862"/>
        <a:ext cx="1743860" cy="1306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F95E-1316-6C42-BDE7-E1F7B76319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EF845-0267-704A-9E45-1F192DD12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EF845-0267-704A-9E45-1F192DD12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3050" y="1798638"/>
            <a:ext cx="5570538" cy="2143125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8775" y="4027488"/>
            <a:ext cx="6427788" cy="1798637"/>
          </a:xfrm>
          <a:effectLst/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90925" y="6477000"/>
            <a:ext cx="1971675" cy="2921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bldLvl="5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-28575"/>
            <a:ext cx="2120900" cy="551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-28575"/>
            <a:ext cx="6211888" cy="551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0749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0891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368425"/>
            <a:ext cx="37798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368425"/>
            <a:ext cx="37814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7093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74496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90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1335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21305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81361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851F7-986C-4014-BDE6-EE18430AA2C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26596"/>
            <a:ext cx="2895600" cy="458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2254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-28575"/>
            <a:ext cx="8485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368425"/>
            <a:ext cx="77136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6013" y="6477000"/>
            <a:ext cx="1906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fld id="{DF7851F7-986C-4014-BDE6-EE18430AA2C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028" name="Picture 4" descr="https://upload.wikimedia.org/wikipedia/en/thumb/0/04/Utoronto_coa.svg/1024px-Utoronto_coa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764457"/>
            <a:ext cx="854595" cy="8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bldLvl="5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C2E2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à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3005F"/>
        </a:buClr>
        <a:buSzPct val="70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798638"/>
            <a:ext cx="6125294" cy="2143125"/>
          </a:xfrm>
        </p:spPr>
        <p:txBody>
          <a:bodyPr/>
          <a:lstStyle/>
          <a:p>
            <a:r>
              <a:rPr lang="en-US" dirty="0" smtClean="0"/>
              <a:t>Portfolio Risk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96" y="4027488"/>
            <a:ext cx="6427788" cy="1798637"/>
          </a:xfrm>
        </p:spPr>
        <p:txBody>
          <a:bodyPr/>
          <a:lstStyle/>
          <a:p>
            <a:r>
              <a:rPr lang="en-US" dirty="0" err="1" smtClean="0"/>
              <a:t>Pantelis</a:t>
            </a:r>
            <a:r>
              <a:rPr lang="en-US" dirty="0" smtClean="0"/>
              <a:t> Isaiah</a:t>
            </a:r>
          </a:p>
          <a:p>
            <a:r>
              <a:rPr lang="en-US" dirty="0"/>
              <a:t>Sergio Ortiz </a:t>
            </a:r>
            <a:r>
              <a:rPr lang="en-US" dirty="0" err="1" smtClean="0"/>
              <a:t>Orendain</a:t>
            </a:r>
            <a:endParaRPr lang="en-US" dirty="0" smtClean="0"/>
          </a:p>
          <a:p>
            <a:r>
              <a:rPr lang="en-US" dirty="0"/>
              <a:t>Jose </a:t>
            </a:r>
            <a:r>
              <a:rPr lang="en-US" dirty="0" err="1"/>
              <a:t>Saad</a:t>
            </a:r>
            <a:r>
              <a:rPr lang="en-US" dirty="0"/>
              <a:t> Canales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Shrott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www.2t.com.au/wp-content/uploads/2014/09/RA-logo-224-300x2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16632"/>
            <a:ext cx="1849388" cy="1269913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8017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Value at Risk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3" y="1368425"/>
                <a:ext cx="8305676" cy="4114800"/>
              </a:xfrm>
            </p:spPr>
            <p:txBody>
              <a:bodyPr/>
              <a:lstStyle/>
              <a:p>
                <a:r>
                  <a:rPr lang="en-US" dirty="0" smtClean="0"/>
                  <a:t>CreditMetrics Approach </a:t>
                </a:r>
              </a:p>
              <a:p>
                <a:r>
                  <a:rPr lang="en-US" dirty="0" smtClean="0"/>
                  <a:t>Split CDS underlying firms and bond issuers into two separate computations</a:t>
                </a:r>
              </a:p>
              <a:p>
                <a:r>
                  <a:rPr lang="en-US" dirty="0" smtClean="0"/>
                  <a:t>Sector correlations were used as a proxy for the correlations </a:t>
                </a:r>
              </a:p>
              <a:p>
                <a:r>
                  <a:rPr lang="en-US" dirty="0" smtClean="0"/>
                  <a:t>Assumed migration shock occurred instantaneously since the theta of the portfolio is already considered in the Market Value at Risk computation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𝐶𝑉𝑎𝑅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𝐶𝑉𝑎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𝐵𝑂𝑁𝐷𝑆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𝐶𝑉𝑎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𝐶𝐷𝑆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  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𝐶𝑉𝑎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𝐵𝑂𝑁𝐷𝑆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𝐶𝑉𝑎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𝐶𝐷𝑆</m:t>
                            </m:r>
                          </m:sub>
                        </m:sSub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3" y="1368425"/>
                <a:ext cx="8305676" cy="4114800"/>
              </a:xfrm>
              <a:blipFill rotWithShape="0">
                <a:blip r:embed="rId2"/>
                <a:stretch>
                  <a:fillRect l="-293" t="-1185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294318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CVA and DVA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Hazard rates for CDS’s were simulated using the Ho-Lee model</a:t>
                </a:r>
              </a:p>
              <a:p>
                <a:r>
                  <a:rPr lang="en-US" dirty="0" smtClean="0"/>
                  <a:t>Calibration of the model was done under the risk neutral pricing measure. The drift was chosen as a function of the forward rate today. The historical volatility was used as a proxy for the risk neutral volatility.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𝐶𝑉𝐴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𝐷𝑉𝐴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𝐶𝑉𝐴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𝐷𝑉𝐴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689445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Vetting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VaR</a:t>
            </a:r>
            <a:r>
              <a:rPr lang="en-US" dirty="0" smtClean="0"/>
              <a:t> magnitude to portfolio value </a:t>
            </a:r>
          </a:p>
          <a:p>
            <a:r>
              <a:rPr lang="en-US" dirty="0" smtClean="0"/>
              <a:t>Compare pricing functions to current market prices today </a:t>
            </a:r>
          </a:p>
          <a:p>
            <a:r>
              <a:rPr lang="en-US" dirty="0" smtClean="0"/>
              <a:t>Compare historical and Monte Carlo models </a:t>
            </a:r>
          </a:p>
          <a:p>
            <a:r>
              <a:rPr lang="en-US" dirty="0" smtClean="0"/>
              <a:t>Compare 1 year </a:t>
            </a:r>
            <a:r>
              <a:rPr lang="en-US" dirty="0" err="1" smtClean="0"/>
              <a:t>VaR</a:t>
            </a:r>
            <a:r>
              <a:rPr lang="en-US" dirty="0" smtClean="0"/>
              <a:t> to scaled </a:t>
            </a:r>
            <a:r>
              <a:rPr lang="en-US" dirty="0" err="1" smtClean="0"/>
              <a:t>VaR</a:t>
            </a:r>
            <a:r>
              <a:rPr lang="en-US" dirty="0" smtClean="0"/>
              <a:t> from 1 day computation </a:t>
            </a:r>
          </a:p>
          <a:p>
            <a:r>
              <a:rPr lang="en-US" dirty="0" err="1" smtClean="0"/>
              <a:t>Backtesting</a:t>
            </a:r>
            <a:r>
              <a:rPr lang="en-US" dirty="0" smtClean="0"/>
              <a:t>: moving window compared to out of sample data</a:t>
            </a:r>
          </a:p>
          <a:p>
            <a:r>
              <a:rPr lang="en-US" dirty="0" smtClean="0"/>
              <a:t>Standard statistical tests could not reject the validity of our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643925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Value-at-Risk and </a:t>
            </a:r>
            <a:r>
              <a:rPr lang="en-US" dirty="0" smtClean="0"/>
              <a:t>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314056"/>
              </p:ext>
            </p:extLst>
          </p:nvPr>
        </p:nvGraphicFramePr>
        <p:xfrm>
          <a:off x="395536" y="1484784"/>
          <a:ext cx="7632848" cy="156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60"/>
                <a:gridCol w="718900"/>
                <a:gridCol w="648072"/>
                <a:gridCol w="720080"/>
                <a:gridCol w="853471"/>
                <a:gridCol w="946729"/>
                <a:gridCol w="864096"/>
                <a:gridCol w="1008112"/>
                <a:gridCol w="1152128"/>
              </a:tblGrid>
              <a:tr h="355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Time Horizon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- 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95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VaR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- 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S&amp;P IG Index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S&amp;P 500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ES – 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95%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– </a:t>
                      </a: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$2.68M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$3.79M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$3.35M (1.36%)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$4.33M</a:t>
                      </a:r>
                    </a:p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(1.76%)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$8.48M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7.20%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$54.45M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$78.39M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9.42%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36.14%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0158" y="9807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Monte Carlo Method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15622"/>
              </p:ext>
            </p:extLst>
          </p:nvPr>
        </p:nvGraphicFramePr>
        <p:xfrm>
          <a:off x="395536" y="4193664"/>
          <a:ext cx="7632848" cy="156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696077"/>
                <a:gridCol w="576064"/>
                <a:gridCol w="720080"/>
                <a:gridCol w="864096"/>
                <a:gridCol w="936104"/>
                <a:gridCol w="864096"/>
                <a:gridCol w="1008112"/>
                <a:gridCol w="1152128"/>
              </a:tblGrid>
              <a:tr h="355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Time Horizon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2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S&amp;P IG 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Index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S&amp;P 500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ES – 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95%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– </a:t>
                      </a: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$2.97M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$4.57M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1.84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$5.40M (2.17%)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$11.33M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(4.56%)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$9.38M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$14.46M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7.20%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$47.08M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18.94%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$72.61M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29.22%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9.42%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36.14%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0158" y="37797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Historical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6579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Marginal and Incremental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158" y="9807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Marginal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58" y="37797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Incremental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82111"/>
              </p:ext>
            </p:extLst>
          </p:nvPr>
        </p:nvGraphicFramePr>
        <p:xfrm>
          <a:off x="467544" y="1444103"/>
          <a:ext cx="4968552" cy="1912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158"/>
                <a:gridCol w="1239564"/>
                <a:gridCol w="1248830"/>
              </a:tblGrid>
              <a:tr h="368166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1-day 99% </a:t>
                      </a:r>
                      <a:r>
                        <a:rPr lang="en-CA" sz="1200" dirty="0" err="1">
                          <a:effectLst/>
                        </a:rPr>
                        <a:t>MVaR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Bonds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3.87M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1.58%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8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-0.015M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0.01%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8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Options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0.01M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0.005%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Stocks</a:t>
                      </a:r>
                      <a:endParaRPr lang="en-US" sz="1000">
                        <a:solidFill>
                          <a:srgbClr val="7F7F7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0.05M</a:t>
                      </a:r>
                      <a:endParaRPr lang="en-US" sz="1000">
                        <a:solidFill>
                          <a:srgbClr val="7F7F7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-0.02%</a:t>
                      </a:r>
                      <a:endParaRPr lang="en-US" sz="1000" dirty="0">
                        <a:solidFill>
                          <a:srgbClr val="7F7F7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11848"/>
              </p:ext>
            </p:extLst>
          </p:nvPr>
        </p:nvGraphicFramePr>
        <p:xfrm>
          <a:off x="467544" y="4293096"/>
          <a:ext cx="4968552" cy="191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3928"/>
                <a:gridCol w="1241964"/>
                <a:gridCol w="1242660"/>
              </a:tblGrid>
              <a:tr h="269263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1-day 99% IVaR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Bonds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3.46M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1.39%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6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CDS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0.46M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0.19%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6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Options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0.54M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0.22%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2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Stocks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0.68M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0.27%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8068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Stressed </a:t>
            </a:r>
            <a:r>
              <a:rPr lang="en-US" dirty="0" err="1" smtClean="0"/>
              <a:t>VaR</a:t>
            </a:r>
            <a:r>
              <a:rPr lang="en-US" dirty="0" smtClean="0"/>
              <a:t> and Credit Risk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77873"/>
              </p:ext>
            </p:extLst>
          </p:nvPr>
        </p:nvGraphicFramePr>
        <p:xfrm>
          <a:off x="467544" y="2848343"/>
          <a:ext cx="7848873" cy="144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27"/>
                <a:gridCol w="2615927"/>
                <a:gridCol w="2617019"/>
              </a:tblGrid>
              <a:tr h="36298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Credit </a:t>
                      </a:r>
                      <a:r>
                        <a:rPr lang="en-CA" sz="1200" dirty="0" err="1">
                          <a:effectLst/>
                        </a:rPr>
                        <a:t>VaR</a:t>
                      </a:r>
                      <a:r>
                        <a:rPr lang="en-CA" sz="1200" dirty="0">
                          <a:effectLst/>
                        </a:rPr>
                        <a:t> for the bond portfolio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20.04M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8.07%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40.40M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16.25%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99.9%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50.64M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20.38%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41252"/>
              </p:ext>
            </p:extLst>
          </p:nvPr>
        </p:nvGraphicFramePr>
        <p:xfrm>
          <a:off x="467544" y="4504527"/>
          <a:ext cx="7845552" cy="1444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4829"/>
                <a:gridCol w="2614829"/>
                <a:gridCol w="2615894"/>
              </a:tblGrid>
              <a:tr h="357271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Credit </a:t>
                      </a:r>
                      <a:r>
                        <a:rPr lang="en-CA" sz="1200" dirty="0" err="1">
                          <a:effectLst/>
                        </a:rPr>
                        <a:t>VaR</a:t>
                      </a:r>
                      <a:r>
                        <a:rPr lang="en-CA" sz="1200" dirty="0">
                          <a:effectLst/>
                        </a:rPr>
                        <a:t> for the CDS portfolio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95%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2.76M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1.11%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4.88M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1.96%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99.9%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5.07M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2.04%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55599"/>
              </p:ext>
            </p:extLst>
          </p:nvPr>
        </p:nvGraphicFramePr>
        <p:xfrm>
          <a:off x="467544" y="980728"/>
          <a:ext cx="7845552" cy="1082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4829"/>
                <a:gridCol w="2614829"/>
                <a:gridCol w="2615894"/>
              </a:tblGrid>
              <a:tr h="357271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Stressed</a:t>
                      </a:r>
                      <a:r>
                        <a:rPr lang="en-CA" sz="1200" b="1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200" b="1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Dail</a:t>
                      </a:r>
                      <a:r>
                        <a:rPr lang="en-CA" sz="1200" baseline="0" dirty="0" smtClean="0">
                          <a:effectLst/>
                        </a:rPr>
                        <a:t>y (99%)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5.5M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11.09%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Ten Day </a:t>
                      </a:r>
                      <a:r>
                        <a:rPr lang="en-CA" sz="1200" baseline="0" dirty="0" smtClean="0">
                          <a:effectLst/>
                        </a:rPr>
                        <a:t>(99%)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17.4M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19.62%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3075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305794"/>
              </p:ext>
            </p:extLst>
          </p:nvPr>
        </p:nvGraphicFramePr>
        <p:xfrm>
          <a:off x="241448" y="908720"/>
          <a:ext cx="8448676" cy="433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Rates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71551"/>
              </p:ext>
            </p:extLst>
          </p:nvPr>
        </p:nvGraphicFramePr>
        <p:xfrm>
          <a:off x="395536" y="5157192"/>
          <a:ext cx="2123440" cy="1461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885"/>
                <a:gridCol w="1011555"/>
              </a:tblGrid>
              <a:tr h="28702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Sensitivities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Duration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8.05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7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Convexity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0.96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DV01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$210,300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0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CR01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$-17,100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71800" y="515719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is a large exposure to the 15 years node of the curve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3565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Stress Scenarios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7" y="980728"/>
            <a:ext cx="8418835" cy="16435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à"/>
              <a:defRPr sz="2400">
                <a:solidFill>
                  <a:schemeClr val="bg1"/>
                </a:solidFill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rgbClr val="D3005F"/>
              </a:buClr>
              <a:buSzPct val="70000"/>
              <a:buFont typeface="Wingdings" pitchFamily="2" charset="2"/>
              <a:buChar char="l"/>
              <a:defRPr sz="2400">
                <a:solidFill>
                  <a:schemeClr val="bg1"/>
                </a:solidFill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16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16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16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1600"/>
            </a:lvl9pPr>
          </a:lstStyle>
          <a:p>
            <a:r>
              <a:rPr lang="en-US" dirty="0"/>
              <a:t>4 historical scenarios considered: LTCM (1998), Lehman Default (2008), Greece Financial Crisis (2010) and Debt Ceiling &amp; Downgrade (2011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1 hypothetical scenario to consider a significant raise in interest rates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Macintosh HD:Users:pantelis:Dropbox:Risk Management Project:Report:Current:Figures:Stress_Scenarios_T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41" y="3068960"/>
            <a:ext cx="6648435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17</a:t>
            </a:fld>
            <a:endParaRPr lang="en-CA"/>
          </a:p>
        </p:txBody>
      </p:sp>
      <p:sp>
        <p:nvSpPr>
          <p:cNvPr id="3" name="Rectangle 2"/>
          <p:cNvSpPr/>
          <p:nvPr/>
        </p:nvSpPr>
        <p:spPr bwMode="auto">
          <a:xfrm>
            <a:off x="2182666" y="3140968"/>
            <a:ext cx="445118" cy="1742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022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Stress Scenarios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18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60" y="3679644"/>
            <a:ext cx="2804160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95" y="1114425"/>
            <a:ext cx="2804160" cy="21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79644"/>
            <a:ext cx="2804160" cy="2103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8" y="1114425"/>
            <a:ext cx="2804160" cy="2103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" y="1114425"/>
            <a:ext cx="280416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55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Regulatory Capital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19</a:t>
            </a:fld>
            <a:endParaRPr lang="en-CA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55009"/>
              </p:ext>
            </p:extLst>
          </p:nvPr>
        </p:nvGraphicFramePr>
        <p:xfrm>
          <a:off x="467544" y="1268760"/>
          <a:ext cx="7848873" cy="181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27"/>
                <a:gridCol w="2615927"/>
                <a:gridCol w="2617019"/>
              </a:tblGrid>
              <a:tr h="36298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</a:t>
                      </a:r>
                      <a:r>
                        <a:rPr lang="en-CA" sz="1200" b="1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Requirements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Market Risk</a:t>
                      </a:r>
                      <a:r>
                        <a:rPr lang="en-CA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/>
                        <a:t>mc = 3.1 for AA rating according to Regulatory Authority)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98.6M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39.7%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Credit Risk (IRC </a:t>
                      </a:r>
                      <a:r>
                        <a:rPr lang="en-US" sz="1200" dirty="0" err="1" smtClean="0"/>
                        <a:t>VaR</a:t>
                      </a:r>
                      <a:r>
                        <a:rPr lang="en-US" sz="1200" dirty="0" smtClean="0"/>
                        <a:t> 99.9% 1Y)</a:t>
                      </a: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55.7M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22.4</a:t>
                      </a:r>
                      <a:r>
                        <a:rPr lang="en-CA" sz="1200" dirty="0" smtClean="0">
                          <a:effectLst/>
                        </a:rPr>
                        <a:t>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Total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154.3M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62.1%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70621"/>
              </p:ext>
            </p:extLst>
          </p:nvPr>
        </p:nvGraphicFramePr>
        <p:xfrm>
          <a:off x="467543" y="4005064"/>
          <a:ext cx="7848873" cy="144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27"/>
                <a:gridCol w="2615927"/>
                <a:gridCol w="2617019"/>
              </a:tblGrid>
              <a:tr h="36298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</a:t>
                      </a:r>
                      <a:r>
                        <a:rPr lang="en-CA" sz="1200" b="1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Requirements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Economic</a:t>
                      </a:r>
                      <a:r>
                        <a:rPr lang="en-CA" sz="1200" baseline="0" dirty="0" smtClean="0">
                          <a:effectLst/>
                        </a:rPr>
                        <a:t> Capital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13.6M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5.5%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/>
                        <a:t>Standardized Approach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0.27M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3.1%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CVA Capital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0.22M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smtClean="0">
                          <a:effectLst/>
                        </a:rPr>
                        <a:t>2.6%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7800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Allocations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98780"/>
              </p:ext>
            </p:extLst>
          </p:nvPr>
        </p:nvGraphicFramePr>
        <p:xfrm>
          <a:off x="4355976" y="1689336"/>
          <a:ext cx="4752528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412930"/>
              </p:ext>
            </p:extLst>
          </p:nvPr>
        </p:nvGraphicFramePr>
        <p:xfrm>
          <a:off x="-468560" y="1689336"/>
          <a:ext cx="5484159" cy="303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479715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portfolio is mainly composed of fixed income instruments with the biggest currency exposure to USD.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2</a:t>
            </a:fld>
            <a:endParaRPr lang="en-CA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66712" y="792082"/>
            <a:ext cx="8485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C2E2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sz="2400" kern="0" dirty="0" smtClean="0">
                <a:solidFill>
                  <a:srgbClr val="C5F7FF"/>
                </a:solidFill>
              </a:rPr>
              <a:t>Total Portfolio Value = 248.5M</a:t>
            </a:r>
            <a:endParaRPr lang="en-US" sz="2400" kern="0" dirty="0">
              <a:solidFill>
                <a:srgbClr val="C5F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You can never know </a:t>
            </a:r>
            <a:r>
              <a:rPr lang="en-US" i="1" dirty="0" smtClean="0"/>
              <a:t>everything”, </a:t>
            </a:r>
            <a:r>
              <a:rPr lang="en-US" i="1" dirty="0" err="1"/>
              <a:t>Lan</a:t>
            </a:r>
            <a:r>
              <a:rPr lang="en-US" i="1" dirty="0"/>
              <a:t> said quietly, “and part of what you know is </a:t>
            </a:r>
            <a:r>
              <a:rPr lang="en-US" b="1" i="1" dirty="0"/>
              <a:t>always wrong</a:t>
            </a:r>
            <a:r>
              <a:rPr lang="en-US" i="1" dirty="0"/>
              <a:t>. Perhaps even the most important part. A portion of wisdom lies in knowing that. A portion of courage lies in going on anyway.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 algn="r">
              <a:buNone/>
            </a:pPr>
            <a:r>
              <a:rPr lang="en-US" sz="2000" dirty="0" smtClean="0"/>
              <a:t>“The Wheel of Time”, R. Jordan</a:t>
            </a:r>
            <a:endParaRPr lang="en-US" sz="2000" dirty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1198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040529"/>
              </p:ext>
            </p:extLst>
          </p:nvPr>
        </p:nvGraphicFramePr>
        <p:xfrm>
          <a:off x="107504" y="980728"/>
          <a:ext cx="878497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5" y="-28575"/>
            <a:ext cx="8485188" cy="1143000"/>
          </a:xfrm>
        </p:spPr>
        <p:txBody>
          <a:bodyPr/>
          <a:lstStyle/>
          <a:p>
            <a:r>
              <a:rPr lang="en-US" dirty="0" smtClean="0"/>
              <a:t>Investment Allocations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520673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 exposure to Communications and Government sector while short on Utilities and Energy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4538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083736"/>
              </p:ext>
            </p:extLst>
          </p:nvPr>
        </p:nvGraphicFramePr>
        <p:xfrm>
          <a:off x="771525" y="1368425"/>
          <a:ext cx="7713663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42327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5169" y="1411739"/>
            <a:ext cx="7713663" cy="4034520"/>
            <a:chOff x="715169" y="1411739"/>
            <a:chExt cx="7713663" cy="4034520"/>
          </a:xfrm>
        </p:grpSpPr>
        <p:sp>
          <p:nvSpPr>
            <p:cNvPr id="8" name="Freeform 7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B</a:t>
              </a:r>
              <a:r>
                <a:rPr lang="en-US" sz="2800" b="1" kern="1200" dirty="0" smtClean="0"/>
                <a:t>onds</a:t>
              </a:r>
              <a:endParaRPr lang="en-US" sz="28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715169" y="2218139"/>
              <a:ext cx="7713663" cy="3228120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23 standard evaluations: </a:t>
              </a:r>
              <a:r>
                <a:rPr lang="en-US" sz="2800" kern="1200" dirty="0" smtClean="0"/>
                <a:t>discount the </a:t>
              </a:r>
              <a:r>
                <a:rPr lang="en-US" sz="2800" kern="1200" dirty="0" err="1" smtClean="0"/>
                <a:t>cashflows</a:t>
              </a:r>
              <a:r>
                <a:rPr lang="en-US" sz="2800" kern="1200" dirty="0" smtClean="0"/>
                <a:t> using the appropriate term structure</a:t>
              </a:r>
              <a:endParaRPr lang="en-US" sz="28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1 ILB:</a:t>
              </a:r>
              <a:r>
                <a:rPr lang="en-US" sz="2800" kern="1200" dirty="0" smtClean="0"/>
                <a:t> adjust for inflation the P.V. of each </a:t>
              </a:r>
              <a:r>
                <a:rPr lang="en-US" sz="2800" kern="1200" dirty="0" err="1" smtClean="0"/>
                <a:t>cashflow</a:t>
              </a:r>
              <a:endParaRPr lang="en-US" sz="28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1 </a:t>
              </a:r>
              <a:r>
                <a:rPr lang="en-US" sz="2800" b="1" kern="1200" dirty="0" err="1" smtClean="0"/>
                <a:t>puttable</a:t>
              </a:r>
              <a:r>
                <a:rPr lang="en-US" sz="2800" b="1" kern="1200" dirty="0" smtClean="0"/>
                <a:t> bond: </a:t>
              </a:r>
              <a:r>
                <a:rPr lang="en-US" sz="2800" b="0" kern="1200" dirty="0" smtClean="0"/>
                <a:t>incorporate the optionality in the spread</a:t>
              </a:r>
              <a:endParaRPr lang="en-US" sz="2800" b="1" kern="1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415243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15169" y="1411739"/>
            <a:ext cx="7713663" cy="1657221"/>
            <a:chOff x="715169" y="1411739"/>
            <a:chExt cx="7713663" cy="2379943"/>
          </a:xfrm>
        </p:grpSpPr>
        <p:sp>
          <p:nvSpPr>
            <p:cNvPr id="11" name="Freeform 10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O</a:t>
              </a:r>
              <a:r>
                <a:rPr lang="en-US" sz="2800" b="1" kern="1200" dirty="0" smtClean="0"/>
                <a:t>ptions</a:t>
              </a:r>
              <a:endParaRPr lang="en-US" sz="28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15169" y="2218139"/>
              <a:ext cx="7713663" cy="1573543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smtClean="0"/>
                <a:t>1 American </a:t>
              </a:r>
              <a:r>
                <a:rPr lang="en-US" sz="2800" b="1" dirty="0" smtClean="0"/>
                <a:t>call:</a:t>
              </a:r>
              <a:r>
                <a:rPr lang="en-US" sz="2800" dirty="0" smtClean="0"/>
                <a:t> the underlying pays dividends </a:t>
              </a:r>
              <a:r>
                <a:rPr lang="en-US" sz="2800" dirty="0" smtClean="0">
                  <a:sym typeface="Wingdings"/>
                </a:rPr>
                <a:t> binomial tree</a:t>
              </a:r>
              <a:endParaRPr lang="en-US" sz="28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5169" y="3788003"/>
            <a:ext cx="7713663" cy="1657221"/>
            <a:chOff x="715169" y="1411739"/>
            <a:chExt cx="7713663" cy="2379943"/>
          </a:xfrm>
        </p:grpSpPr>
        <p:sp>
          <p:nvSpPr>
            <p:cNvPr id="15" name="Freeform 14"/>
            <p:cNvSpPr/>
            <p:nvPr/>
          </p:nvSpPr>
          <p:spPr>
            <a:xfrm>
              <a:off x="715169" y="1411739"/>
              <a:ext cx="7713663" cy="806400"/>
            </a:xfrm>
            <a:custGeom>
              <a:avLst/>
              <a:gdLst>
                <a:gd name="connsiteX0" fmla="*/ 0 w 7713663"/>
                <a:gd name="connsiteY0" fmla="*/ 0 h 806400"/>
                <a:gd name="connsiteX1" fmla="*/ 7713663 w 7713663"/>
                <a:gd name="connsiteY1" fmla="*/ 0 h 806400"/>
                <a:gd name="connsiteX2" fmla="*/ 7713663 w 7713663"/>
                <a:gd name="connsiteY2" fmla="*/ 806400 h 806400"/>
                <a:gd name="connsiteX3" fmla="*/ 0 w 7713663"/>
                <a:gd name="connsiteY3" fmla="*/ 806400 h 806400"/>
                <a:gd name="connsiteX4" fmla="*/ 0 w 7713663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806400">
                  <a:moveTo>
                    <a:pt x="0" y="0"/>
                  </a:moveTo>
                  <a:lnTo>
                    <a:pt x="7713663" y="0"/>
                  </a:lnTo>
                  <a:lnTo>
                    <a:pt x="7713663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2F5897"/>
              </a:solidFill>
            </a:ln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CDS and </a:t>
              </a:r>
              <a:r>
                <a:rPr lang="en-US" sz="2800" b="1" dirty="0"/>
                <a:t>S</a:t>
              </a:r>
              <a:r>
                <a:rPr lang="en-US" sz="2800" b="1" kern="1200" dirty="0" smtClean="0"/>
                <a:t>tocks</a:t>
              </a:r>
              <a:endParaRPr lang="en-US" sz="2800" b="1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15169" y="2218139"/>
              <a:ext cx="7713663" cy="1573543"/>
            </a:xfrm>
            <a:custGeom>
              <a:avLst/>
              <a:gdLst>
                <a:gd name="connsiteX0" fmla="*/ 0 w 7713663"/>
                <a:gd name="connsiteY0" fmla="*/ 0 h 3228120"/>
                <a:gd name="connsiteX1" fmla="*/ 7713663 w 7713663"/>
                <a:gd name="connsiteY1" fmla="*/ 0 h 3228120"/>
                <a:gd name="connsiteX2" fmla="*/ 7713663 w 7713663"/>
                <a:gd name="connsiteY2" fmla="*/ 3228120 h 3228120"/>
                <a:gd name="connsiteX3" fmla="*/ 0 w 7713663"/>
                <a:gd name="connsiteY3" fmla="*/ 3228120 h 3228120"/>
                <a:gd name="connsiteX4" fmla="*/ 0 w 7713663"/>
                <a:gd name="connsiteY4" fmla="*/ 0 h 322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63" h="3228120">
                  <a:moveTo>
                    <a:pt x="0" y="0"/>
                  </a:moveTo>
                  <a:lnTo>
                    <a:pt x="7713663" y="0"/>
                  </a:lnTo>
                  <a:lnTo>
                    <a:pt x="7713663" y="3228120"/>
                  </a:lnTo>
                  <a:lnTo>
                    <a:pt x="0" y="32281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0" lvl="1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b="1" dirty="0"/>
                <a:t>S</a:t>
              </a:r>
              <a:r>
                <a:rPr lang="en-US" sz="2800" b="1" dirty="0" smtClean="0"/>
                <a:t>tandard</a:t>
              </a:r>
              <a:endParaRPr lang="en-US" sz="2800" b="1" kern="1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250568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problem in computer science can be solved by introducing another level of indirection, besides the problem of having too many levels of indirection.</a:t>
            </a:r>
          </a:p>
          <a:p>
            <a:endParaRPr lang="en-US" dirty="0" smtClean="0"/>
          </a:p>
          <a:p>
            <a:r>
              <a:rPr lang="en-US" dirty="0" smtClean="0"/>
              <a:t>Used some basic OO techniques to have stable interface that can be used both in computationally intensive simulations and to read data from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727823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 in Portfolio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125 risk factors </a:t>
            </a:r>
          </a:p>
          <a:p>
            <a:r>
              <a:rPr lang="en-US" dirty="0" smtClean="0"/>
              <a:t>3 equities </a:t>
            </a:r>
          </a:p>
          <a:p>
            <a:r>
              <a:rPr lang="en-US" dirty="0"/>
              <a:t>3</a:t>
            </a:r>
            <a:r>
              <a:rPr lang="en-US" dirty="0" smtClean="0"/>
              <a:t> underlying spot prices for options</a:t>
            </a:r>
          </a:p>
          <a:p>
            <a:r>
              <a:rPr lang="en-US" dirty="0" smtClean="0"/>
              <a:t>2 FX rates</a:t>
            </a:r>
          </a:p>
          <a:p>
            <a:r>
              <a:rPr lang="en-US" dirty="0" smtClean="0"/>
              <a:t>3 interest rate curves = 45 risk factors</a:t>
            </a:r>
          </a:p>
          <a:p>
            <a:r>
              <a:rPr lang="en-US" dirty="0" smtClean="0"/>
              <a:t>72 CDS par spreads (9 CDS’s * 8 times point’s)</a:t>
            </a:r>
          </a:p>
          <a:p>
            <a:r>
              <a:rPr lang="en-US" dirty="0" smtClean="0"/>
              <a:t>25 Corporate bond spreads (1 for each of our 25 bonds)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507577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1 Year Value at Risk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Brownian Motion: equities, spot prices</a:t>
            </a:r>
          </a:p>
          <a:p>
            <a:r>
              <a:rPr lang="en-US" dirty="0" smtClean="0"/>
              <a:t>Cox–Ingersoll–Ross: CDS hazard rates, FX rates, bond spreads </a:t>
            </a:r>
          </a:p>
          <a:p>
            <a:r>
              <a:rPr lang="en-US" dirty="0" smtClean="0"/>
              <a:t>Vasicek: interest rate term structures </a:t>
            </a:r>
          </a:p>
          <a:p>
            <a:r>
              <a:rPr lang="en-US" dirty="0" smtClean="0"/>
              <a:t>Cash flows were reinvested at the risk free rate </a:t>
            </a:r>
          </a:p>
          <a:p>
            <a:r>
              <a:rPr lang="en-US" dirty="0" smtClean="0"/>
              <a:t>One year computation allows us to consider the theta of the portfolio </a:t>
            </a:r>
          </a:p>
          <a:p>
            <a:r>
              <a:rPr lang="en-US" dirty="0" smtClean="0"/>
              <a:t>Square root of time rule is inaccurate over a whole year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851F7-986C-4014-BDE6-EE18430AA2C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06073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Rotman powerpoint template April 2011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Rotm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tma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tm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959</Words>
  <Application>Microsoft Office PowerPoint</Application>
  <PresentationFormat>On-screen Show (4:3)</PresentationFormat>
  <Paragraphs>265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PGothic</vt:lpstr>
      <vt:lpstr>Calibri</vt:lpstr>
      <vt:lpstr>Cambria Math</vt:lpstr>
      <vt:lpstr>Century Gothic</vt:lpstr>
      <vt:lpstr>Times New Roman</vt:lpstr>
      <vt:lpstr>Trebuchet MS</vt:lpstr>
      <vt:lpstr>Wingdings</vt:lpstr>
      <vt:lpstr>Rotman powerpoint template April 2011</vt:lpstr>
      <vt:lpstr>Portfolio Risk Analysis</vt:lpstr>
      <vt:lpstr>Investment Allocations</vt:lpstr>
      <vt:lpstr>Investment Allocations</vt:lpstr>
      <vt:lpstr>Instruments</vt:lpstr>
      <vt:lpstr>Pricing</vt:lpstr>
      <vt:lpstr>Pricing</vt:lpstr>
      <vt:lpstr>Implementation</vt:lpstr>
      <vt:lpstr>Risk Factors in Portfolio </vt:lpstr>
      <vt:lpstr>Modeling 1 Year Value at Risk </vt:lpstr>
      <vt:lpstr>Credit Value at Risk </vt:lpstr>
      <vt:lpstr>CVA and DVA</vt:lpstr>
      <vt:lpstr>Model Vetting Techniques </vt:lpstr>
      <vt:lpstr>Value-at-Risk and ES</vt:lpstr>
      <vt:lpstr>Marginal and Incremental VaR</vt:lpstr>
      <vt:lpstr>Stressed VaR and Credit Risk</vt:lpstr>
      <vt:lpstr>Rates</vt:lpstr>
      <vt:lpstr>Stress Scenarios</vt:lpstr>
      <vt:lpstr>Stress Scenarios</vt:lpstr>
      <vt:lpstr>Regulatory Capital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Brownell</dc:creator>
  <cp:lastModifiedBy>sergio.ortizorendain</cp:lastModifiedBy>
  <cp:revision>89</cp:revision>
  <dcterms:created xsi:type="dcterms:W3CDTF">2012-01-24T18:32:19Z</dcterms:created>
  <dcterms:modified xsi:type="dcterms:W3CDTF">2016-07-11T04:37:21Z</dcterms:modified>
</cp:coreProperties>
</file>