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BD19"/>
    <a:srgbClr val="62BDE1"/>
    <a:srgbClr val="FF7300"/>
    <a:srgbClr val="FCE000"/>
    <a:srgbClr val="00C2E2"/>
    <a:srgbClr val="D3005F"/>
    <a:srgbClr val="7996AB"/>
    <a:srgbClr val="799CAB"/>
    <a:srgbClr val="758BA3"/>
    <a:srgbClr val="68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9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rgio.ortizorendain\Desktop\Tab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rgio.ortizorendain\Desktop\Tab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rgio.ortizorendain\Desktop\Tab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  <a:latin typeface="Century Gothic" panose="020B0502020202020204" pitchFamily="34" charset="0"/>
              </a:rPr>
              <a:t>Exposure by Asset Class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2"/>
              <c:layout>
                <c:manualLayout>
                  <c:x val="1.4629671058613075E-2"/>
                  <c:y val="-3.36377611293540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10763715221684401"/>
                  <c:y val="-2.75972062722121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Sheet2!$D$3:$D$6</c:f>
              <c:strCache>
                <c:ptCount val="4"/>
                <c:pt idx="0">
                  <c:v>Bonds</c:v>
                </c:pt>
                <c:pt idx="1">
                  <c:v>Stocks</c:v>
                </c:pt>
                <c:pt idx="2">
                  <c:v>Options</c:v>
                </c:pt>
                <c:pt idx="3">
                  <c:v>CDS</c:v>
                </c:pt>
              </c:strCache>
            </c:strRef>
          </c:cat>
          <c:val>
            <c:numRef>
              <c:f>Sheet2!$E$3:$E$6</c:f>
              <c:numCache>
                <c:formatCode>0%</c:formatCode>
                <c:ptCount val="4"/>
                <c:pt idx="0">
                  <c:v>0.91</c:v>
                </c:pt>
                <c:pt idx="1">
                  <c:v>0.05</c:v>
                </c:pt>
                <c:pt idx="2">
                  <c:v>0.01</c:v>
                </c:pt>
                <c:pt idx="3">
                  <c:v>-0.03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1"/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  <a:latin typeface="Century Gothic" panose="020B0502020202020204" pitchFamily="34" charset="0"/>
              </a:rPr>
              <a:t>Exposure by Asset Class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Sheet2!$G$3:$G$6</c:f>
              <c:strCache>
                <c:ptCount val="3"/>
                <c:pt idx="0">
                  <c:v>CAD</c:v>
                </c:pt>
                <c:pt idx="1">
                  <c:v>EUR</c:v>
                </c:pt>
                <c:pt idx="2">
                  <c:v>USD</c:v>
                </c:pt>
              </c:strCache>
            </c:strRef>
          </c:cat>
          <c:val>
            <c:numRef>
              <c:f>Sheet2!$H$3:$H$5</c:f>
              <c:numCache>
                <c:formatCode>0%</c:formatCode>
                <c:ptCount val="3"/>
                <c:pt idx="0">
                  <c:v>0.37</c:v>
                </c:pt>
                <c:pt idx="1">
                  <c:v>0.08</c:v>
                </c:pt>
                <c:pt idx="2">
                  <c:v>0.55000000000000004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1"/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lang="en-US" sz="1400" b="0" i="0" u="none" strike="noStrike" kern="1200" spc="0" baseline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r>
              <a:rPr lang="en-US" sz="1400" b="0" i="0" u="none" strike="noStrike" kern="1200" baseline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rPr>
              <a:t>Exposure by Sector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n-US" sz="1400" b="0" i="0" u="none" strike="noStrike" kern="1200" spc="0" baseline="0">
              <a:solidFill>
                <a:schemeClr val="bg1"/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Sheet1!$G$13</c:f>
              <c:strCache>
                <c:ptCount val="1"/>
                <c:pt idx="0">
                  <c:v>Communications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Sheet1!$H$13</c:f>
              <c:numCache>
                <c:formatCode>0%</c:formatCode>
                <c:ptCount val="1"/>
                <c:pt idx="0">
                  <c:v>0.64</c:v>
                </c:pt>
              </c:numCache>
            </c:numRef>
          </c:val>
        </c:ser>
        <c:ser>
          <c:idx val="1"/>
          <c:order val="1"/>
          <c:tx>
            <c:strRef>
              <c:f>Sheet1!$G$14</c:f>
              <c:strCache>
                <c:ptCount val="1"/>
                <c:pt idx="0">
                  <c:v>Government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Sheet1!$H$14</c:f>
              <c:numCache>
                <c:formatCode>0%</c:formatCode>
                <c:ptCount val="1"/>
                <c:pt idx="0">
                  <c:v>0.33</c:v>
                </c:pt>
              </c:numCache>
            </c:numRef>
          </c:val>
        </c:ser>
        <c:ser>
          <c:idx val="2"/>
          <c:order val="2"/>
          <c:tx>
            <c:strRef>
              <c:f>Sheet1!$G$15</c:f>
              <c:strCache>
                <c:ptCount val="1"/>
                <c:pt idx="0">
                  <c:v>Industrial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Sheet1!$H$15</c:f>
              <c:numCache>
                <c:formatCode>0%</c:formatCode>
                <c:ptCount val="1"/>
                <c:pt idx="0">
                  <c:v>-0.01</c:v>
                </c:pt>
              </c:numCache>
            </c:numRef>
          </c:val>
        </c:ser>
        <c:ser>
          <c:idx val="3"/>
          <c:order val="3"/>
          <c:tx>
            <c:strRef>
              <c:f>Sheet1!$G$16</c:f>
              <c:strCache>
                <c:ptCount val="1"/>
                <c:pt idx="0">
                  <c:v>Technology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Sheet1!$H$16</c:f>
              <c:numCache>
                <c:formatCode>0%</c:formatCode>
                <c:ptCount val="1"/>
                <c:pt idx="0">
                  <c:v>0.08</c:v>
                </c:pt>
              </c:numCache>
            </c:numRef>
          </c:val>
        </c:ser>
        <c:ser>
          <c:idx val="4"/>
          <c:order val="4"/>
          <c:tx>
            <c:strRef>
              <c:f>Sheet1!$G$17</c:f>
              <c:strCache>
                <c:ptCount val="1"/>
                <c:pt idx="0">
                  <c:v>Consumer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Sheet1!$H$17</c:f>
              <c:numCache>
                <c:formatCode>0%</c:formatCode>
                <c:ptCount val="1"/>
                <c:pt idx="0">
                  <c:v>0.02</c:v>
                </c:pt>
              </c:numCache>
            </c:numRef>
          </c:val>
        </c:ser>
        <c:ser>
          <c:idx val="5"/>
          <c:order val="5"/>
          <c:tx>
            <c:strRef>
              <c:f>Sheet1!$G$18</c:f>
              <c:strCache>
                <c:ptCount val="1"/>
                <c:pt idx="0">
                  <c:v>Financial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Sheet1!$H$18</c:f>
              <c:numCache>
                <c:formatCode>0%</c:formatCode>
                <c:ptCount val="1"/>
                <c:pt idx="0">
                  <c:v>0.01</c:v>
                </c:pt>
              </c:numCache>
            </c:numRef>
          </c:val>
        </c:ser>
        <c:ser>
          <c:idx val="6"/>
          <c:order val="6"/>
          <c:tx>
            <c:strRef>
              <c:f>Sheet1!$G$19</c:f>
              <c:strCache>
                <c:ptCount val="1"/>
                <c:pt idx="0">
                  <c:v>Materials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Sheet1!$H$19</c:f>
              <c:numCache>
                <c:formatCode>0.00%</c:formatCode>
                <c:ptCount val="1"/>
                <c:pt idx="0">
                  <c:v>5.0000000000000001E-3</c:v>
                </c:pt>
              </c:numCache>
            </c:numRef>
          </c:val>
        </c:ser>
        <c:ser>
          <c:idx val="7"/>
          <c:order val="7"/>
          <c:tx>
            <c:strRef>
              <c:f>Sheet1!$G$20</c:f>
              <c:strCache>
                <c:ptCount val="1"/>
                <c:pt idx="0">
                  <c:v>Energy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Sheet1!$H$20</c:f>
              <c:numCache>
                <c:formatCode>0%</c:formatCode>
                <c:ptCount val="1"/>
                <c:pt idx="0">
                  <c:v>-0.01</c:v>
                </c:pt>
              </c:numCache>
            </c:numRef>
          </c:val>
        </c:ser>
        <c:ser>
          <c:idx val="8"/>
          <c:order val="8"/>
          <c:tx>
            <c:strRef>
              <c:f>Sheet1!$G$21</c:f>
              <c:strCache>
                <c:ptCount val="1"/>
                <c:pt idx="0">
                  <c:v>Utilities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Sheet1!$H$21</c:f>
              <c:numCache>
                <c:formatCode>0%</c:formatCode>
                <c:ptCount val="1"/>
                <c:pt idx="0">
                  <c:v>-7.0000000000000007E-2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1846128"/>
        <c:axId val="311844448"/>
      </c:barChart>
      <c:catAx>
        <c:axId val="3118461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1844448"/>
        <c:crosses val="autoZero"/>
        <c:auto val="1"/>
        <c:lblAlgn val="ctr"/>
        <c:lblOffset val="100"/>
        <c:noMultiLvlLbl val="0"/>
      </c:catAx>
      <c:valAx>
        <c:axId val="311844448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100" b="0" i="0" u="none" strike="noStrike" kern="1200" baseline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31184612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n-US" sz="1100" b="0" i="0" u="none" strike="noStrike" kern="1200" baseline="0">
              <a:solidFill>
                <a:schemeClr val="bg1"/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EF95E-1316-6C42-BDE7-E1F7B763192B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EF845-0267-704A-9E45-1F192DD12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69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EF845-0267-704A-9E45-1F192DD12A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35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43050" y="1798638"/>
            <a:ext cx="5570538" cy="2143125"/>
          </a:xfrm>
        </p:spPr>
        <p:txBody>
          <a:bodyPr/>
          <a:lstStyle>
            <a:lvl1pPr>
              <a:lnSpc>
                <a:spcPct val="70000"/>
              </a:lnSpc>
              <a:defRPr/>
            </a:lvl1pPr>
          </a:lstStyle>
          <a:p>
            <a:pPr lvl="0"/>
            <a:r>
              <a:rPr lang="en-US" altLang="en-US" noProof="0" dirty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8775" y="4027488"/>
            <a:ext cx="6427788" cy="1798637"/>
          </a:xfrm>
          <a:effectLst/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590925" y="6477000"/>
            <a:ext cx="1971675" cy="292100"/>
          </a:xfr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fld id="{DF7851F7-986C-4014-BDE6-EE18430AA2C4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4" descr="https://upload.wikimedia.org/wikipedia/en/thumb/0/04/Utoronto_coa.svg/1024px-Utoronto_coa.sv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5764457"/>
            <a:ext cx="854595" cy="85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099" grpId="0" build="p" bldLvl="5" autoUpdateAnimBg="0" advAuto="0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-28575"/>
            <a:ext cx="2120900" cy="5511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-28575"/>
            <a:ext cx="6211888" cy="5511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851F7-986C-4014-BDE6-EE18430AA2C4}" type="slidenum">
              <a:rPr lang="en-CA" smtClean="0"/>
              <a:t>‹#›</a:t>
            </a:fld>
            <a:endParaRPr lang="en-CA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26596"/>
            <a:ext cx="2895600" cy="4587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307492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26596"/>
            <a:ext cx="2895600" cy="4587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851F7-986C-4014-BDE6-EE18430AA2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1089148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1525" y="1368425"/>
            <a:ext cx="37798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368425"/>
            <a:ext cx="37814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851F7-986C-4014-BDE6-EE18430AA2C4}" type="slidenum">
              <a:rPr lang="en-CA" smtClean="0"/>
              <a:t>‹#›</a:t>
            </a:fld>
            <a:endParaRPr lang="en-CA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26596"/>
            <a:ext cx="2895600" cy="4587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3709363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851F7-986C-4014-BDE6-EE18430AA2C4}" type="slidenum">
              <a:rPr lang="en-CA" smtClean="0"/>
              <a:t>‹#›</a:t>
            </a:fld>
            <a:endParaRPr lang="en-CA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26596"/>
            <a:ext cx="2895600" cy="4587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744967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851F7-986C-4014-BDE6-EE18430AA2C4}" type="slidenum">
              <a:rPr lang="en-CA" smtClean="0"/>
              <a:t>‹#›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26596"/>
            <a:ext cx="2895600" cy="4587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5903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851F7-986C-4014-BDE6-EE18430AA2C4}" type="slidenum">
              <a:rPr lang="en-CA" smtClean="0"/>
              <a:t>‹#›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26596"/>
            <a:ext cx="2895600" cy="4587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4133537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851F7-986C-4014-BDE6-EE18430AA2C4}" type="slidenum">
              <a:rPr lang="en-CA" smtClean="0"/>
              <a:t>‹#›</a:t>
            </a:fld>
            <a:endParaRPr lang="en-CA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26596"/>
            <a:ext cx="2895600" cy="4587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2130553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851F7-986C-4014-BDE6-EE18430AA2C4}" type="slidenum">
              <a:rPr lang="en-CA" smtClean="0"/>
              <a:t>‹#›</a:t>
            </a:fld>
            <a:endParaRPr lang="en-CA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26596"/>
            <a:ext cx="2895600" cy="4587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813619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851F7-986C-4014-BDE6-EE18430AA2C4}" type="slidenum">
              <a:rPr lang="en-CA" smtClean="0"/>
              <a:t>‹#›</a:t>
            </a:fld>
            <a:endParaRPr lang="en-CA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26596"/>
            <a:ext cx="2895600" cy="4587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8225448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57175" y="-28575"/>
            <a:ext cx="84851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1525" y="1368425"/>
            <a:ext cx="771366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6013" y="6477000"/>
            <a:ext cx="19065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algn="ctr">
              <a:defRPr sz="1300">
                <a:solidFill>
                  <a:schemeClr val="bg1"/>
                </a:solidFill>
                <a:latin typeface="+mn-lt"/>
              </a:defRPr>
            </a:lvl1pPr>
          </a:lstStyle>
          <a:p>
            <a:fld id="{DF7851F7-986C-4014-BDE6-EE18430AA2C4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1028" name="Picture 4" descr="https://upload.wikimedia.org/wikipedia/en/thumb/0/04/Utoronto_coa.svg/1024px-Utoronto_coa.svg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5764457"/>
            <a:ext cx="854595" cy="85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</p:sldLayoutIdLst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  <p:bldP spid="3076" grpId="0" build="p" bldLvl="5" autoUpdateAnimBg="0" advAuto="0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C2E2"/>
          </a:solidFill>
          <a:effectLst/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D3005F"/>
        </a:buClr>
        <a:buSzPct val="70000"/>
        <a:buFont typeface="Wingdings" pitchFamily="2" charset="2"/>
        <a:buChar char="l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D3005F"/>
        </a:buClr>
        <a:buSzPct val="70000"/>
        <a:buFont typeface="Wingdings" pitchFamily="2" charset="2"/>
        <a:buChar char="à"/>
        <a:defRPr sz="24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D3005F"/>
        </a:buClr>
        <a:buSzPct val="70000"/>
        <a:buFont typeface="Wingdings" pitchFamily="2" charset="2"/>
        <a:buChar char="l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D3005F"/>
        </a:buClr>
        <a:buSzPct val="70000"/>
        <a:buFont typeface="Wingdings" pitchFamily="2" charset="2"/>
        <a:buChar char="l"/>
        <a:defRPr sz="24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D3005F"/>
        </a:buClr>
        <a:buSzPct val="70000"/>
        <a:buFont typeface="Wingdings" pitchFamily="2" charset="2"/>
        <a:buChar char="l"/>
        <a:defRPr sz="24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3050" y="1798638"/>
            <a:ext cx="6125294" cy="2143125"/>
          </a:xfrm>
        </p:spPr>
        <p:txBody>
          <a:bodyPr/>
          <a:lstStyle/>
          <a:p>
            <a:r>
              <a:rPr lang="en-US" dirty="0" smtClean="0"/>
              <a:t>Portfolio Risk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596" y="4027488"/>
            <a:ext cx="6427788" cy="1798637"/>
          </a:xfrm>
        </p:spPr>
        <p:txBody>
          <a:bodyPr/>
          <a:lstStyle/>
          <a:p>
            <a:r>
              <a:rPr lang="en-US" dirty="0" smtClean="0"/>
              <a:t>Isaiah </a:t>
            </a:r>
            <a:r>
              <a:rPr lang="en-US" dirty="0" err="1" smtClean="0"/>
              <a:t>Pantelis</a:t>
            </a:r>
            <a:endParaRPr lang="en-US" dirty="0" smtClean="0"/>
          </a:p>
          <a:p>
            <a:r>
              <a:rPr lang="en-US" dirty="0" smtClean="0"/>
              <a:t>Ryan </a:t>
            </a:r>
            <a:r>
              <a:rPr lang="en-US" dirty="0" err="1" smtClean="0"/>
              <a:t>Shrott</a:t>
            </a:r>
            <a:endParaRPr lang="en-US" dirty="0" smtClean="0"/>
          </a:p>
          <a:p>
            <a:r>
              <a:rPr lang="en-US" dirty="0" smtClean="0"/>
              <a:t>Jose </a:t>
            </a:r>
            <a:r>
              <a:rPr lang="en-US" dirty="0" err="1" smtClean="0"/>
              <a:t>Saad</a:t>
            </a:r>
            <a:r>
              <a:rPr lang="en-US" dirty="0" smtClean="0"/>
              <a:t> Canales</a:t>
            </a:r>
          </a:p>
          <a:p>
            <a:r>
              <a:rPr lang="en-US" dirty="0" smtClean="0"/>
              <a:t>Sergio Ortiz </a:t>
            </a:r>
            <a:r>
              <a:rPr lang="en-US" dirty="0" err="1" smtClean="0"/>
              <a:t>Orendain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01740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Investment Allocations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4099858"/>
              </p:ext>
            </p:extLst>
          </p:nvPr>
        </p:nvGraphicFramePr>
        <p:xfrm>
          <a:off x="107504" y="1689336"/>
          <a:ext cx="4608511" cy="3034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7887275"/>
              </p:ext>
            </p:extLst>
          </p:nvPr>
        </p:nvGraphicFramePr>
        <p:xfrm>
          <a:off x="4355976" y="1689336"/>
          <a:ext cx="4752528" cy="3035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1289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3947139"/>
              </p:ext>
            </p:extLst>
          </p:nvPr>
        </p:nvGraphicFramePr>
        <p:xfrm>
          <a:off x="57150" y="452437"/>
          <a:ext cx="9029700" cy="5953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345383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tman powerpoint template April 2011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Rotma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tma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otma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tma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tma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tma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tma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1649</TotalTime>
  <Words>29</Words>
  <Application>Microsoft Office PowerPoint</Application>
  <PresentationFormat>On-screen Show (4:3)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Times New Roman</vt:lpstr>
      <vt:lpstr>Wingdings</vt:lpstr>
      <vt:lpstr>Rotman powerpoint template April 2011</vt:lpstr>
      <vt:lpstr>Portfolio Risk Analysis</vt:lpstr>
      <vt:lpstr>Investment Allocations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Courtney Brownell</dc:creator>
  <cp:lastModifiedBy>sergio.ortizorendain</cp:lastModifiedBy>
  <cp:revision>46</cp:revision>
  <dcterms:created xsi:type="dcterms:W3CDTF">2012-01-24T18:32:19Z</dcterms:created>
  <dcterms:modified xsi:type="dcterms:W3CDTF">2016-07-11T00:41:59Z</dcterms:modified>
</cp:coreProperties>
</file>