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3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6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8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2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2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9A986-919F-40AB-A4D1-1DD0D8F04D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C0BB-23E1-4499-9C79-A14B459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Ryan’s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RiskArt</a:t>
            </a:r>
            <a:r>
              <a:rPr lang="en-US" dirty="0" smtClean="0"/>
              <a:t> Trade 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8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 in Portfolio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125 risk factors </a:t>
            </a:r>
          </a:p>
          <a:p>
            <a:r>
              <a:rPr lang="en-US" dirty="0" smtClean="0"/>
              <a:t>3 equities </a:t>
            </a:r>
          </a:p>
          <a:p>
            <a:r>
              <a:rPr lang="en-US" dirty="0"/>
              <a:t>3</a:t>
            </a:r>
            <a:r>
              <a:rPr lang="en-US" dirty="0" smtClean="0"/>
              <a:t> underlying spot prices for options</a:t>
            </a:r>
          </a:p>
          <a:p>
            <a:r>
              <a:rPr lang="en-US" dirty="0" smtClean="0"/>
              <a:t>2 FX rates</a:t>
            </a:r>
          </a:p>
          <a:p>
            <a:r>
              <a:rPr lang="en-US" dirty="0" smtClean="0"/>
              <a:t>3 interest rate curves = 45 risk factors</a:t>
            </a:r>
          </a:p>
          <a:p>
            <a:r>
              <a:rPr lang="en-US" dirty="0" smtClean="0"/>
              <a:t>72 CDS hazard rates (9 CDS’s * 8 times point’s)</a:t>
            </a:r>
          </a:p>
          <a:p>
            <a:r>
              <a:rPr lang="en-US" dirty="0" smtClean="0"/>
              <a:t>25 Corporate bond spreads (1 for each of our 25 bonds)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1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1 Year Value at Risk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Brownian Motion: equities, spot prices</a:t>
            </a:r>
          </a:p>
          <a:p>
            <a:r>
              <a:rPr lang="en-US" dirty="0" smtClean="0"/>
              <a:t>Cox–Ingersoll–Ross: </a:t>
            </a:r>
            <a:r>
              <a:rPr lang="en-US" dirty="0" smtClean="0"/>
              <a:t>CDS hazard rates, FX</a:t>
            </a:r>
            <a:r>
              <a:rPr lang="en-US" dirty="0" smtClean="0"/>
              <a:t> rates, bond spreads </a:t>
            </a:r>
          </a:p>
          <a:p>
            <a:r>
              <a:rPr lang="en-US" dirty="0" err="1" smtClean="0"/>
              <a:t>Vasicek</a:t>
            </a:r>
            <a:r>
              <a:rPr lang="en-US" dirty="0" smtClean="0"/>
              <a:t>: interest rate term structures </a:t>
            </a:r>
          </a:p>
          <a:p>
            <a:r>
              <a:rPr lang="en-US" dirty="0" smtClean="0"/>
              <a:t>Cash flows were reinvested at the risk free rate </a:t>
            </a:r>
          </a:p>
          <a:p>
            <a:r>
              <a:rPr lang="en-US" dirty="0" smtClean="0"/>
              <a:t>One year computation allows us to consider the theta of the portfolio </a:t>
            </a:r>
          </a:p>
          <a:p>
            <a:r>
              <a:rPr lang="en-US" dirty="0" smtClean="0"/>
              <a:t>Square root of time rule is inaccurate over a whole year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0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Value at Risk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CreditMetrics Approach </a:t>
                </a:r>
              </a:p>
              <a:p>
                <a:r>
                  <a:rPr lang="en-US" dirty="0" smtClean="0"/>
                  <a:t>Split CDS underlying firms and bond issuers into two separate computations</a:t>
                </a:r>
              </a:p>
              <a:p>
                <a:r>
                  <a:rPr lang="en-US" dirty="0" smtClean="0"/>
                  <a:t>Sector correlations were used as a proxy for the correlations </a:t>
                </a:r>
              </a:p>
              <a:p>
                <a:r>
                  <a:rPr lang="en-US" dirty="0" smtClean="0"/>
                  <a:t>Assumed migration shock occurred instantaneously since the theta of the portfolio is already considered in the Market Value at Risk computation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𝐶𝑉𝑎𝑅</m:t>
                    </m:r>
                    <m:r>
                      <a:rPr lang="en-US" i="1"/>
                      <m:t>=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r>
                          <a:rPr lang="en-US" i="1"/>
                          <m:t>𝐶𝑉𝑎</m:t>
                        </m:r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𝐵𝑂𝑁𝐷𝑆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  <m:r>
                          <a:rPr lang="en-US" i="1"/>
                          <m:t>+</m:t>
                        </m:r>
                        <m:r>
                          <a:rPr lang="en-US" i="1"/>
                          <m:t>𝐶𝑉𝑎</m:t>
                        </m:r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𝐶𝐷𝑆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  <m:r>
                          <a:rPr lang="en-US" i="1"/>
                          <m:t>+  2</m:t>
                        </m:r>
                        <m:r>
                          <a:rPr lang="en-US" i="1"/>
                          <m:t>𝜌</m:t>
                        </m:r>
                        <m:r>
                          <a:rPr lang="en-US" i="1"/>
                          <m:t>∗</m:t>
                        </m:r>
                        <m:r>
                          <a:rPr lang="en-US" i="1"/>
                          <m:t>𝐶𝑉𝑎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𝐵𝑂𝑁𝐷𝑆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r>
                          <a:rPr lang="en-US" i="1"/>
                          <m:t>𝐶𝑉𝑎</m:t>
                        </m:r>
                        <m:sSub>
                          <m:sSubPr>
                            <m:ctrlPr>
                              <a:rPr lang="en-US" i="1" smtClean="0"/>
                            </m:ctrlPr>
                          </m:sSub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𝐶𝐷𝑆</m:t>
                            </m:r>
                          </m:sub>
                        </m:sSub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67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and Debt Value Adjustment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Hazard rates for CDS’s were simulated using the Ho-Lee model</a:t>
                </a:r>
              </a:p>
              <a:p>
                <a:r>
                  <a:rPr lang="en-US" dirty="0" smtClean="0"/>
                  <a:t>Calibration of the model was done under the risk neutral pricing measure. The drift was chosen as a function of the forward rate today. The historical volatility was used as a proxy for the risk neutral volatility. 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𝐶𝑉𝐴</m:t>
                    </m:r>
                    <m:r>
                      <a:rPr lang="en-US" i="1"/>
                      <m:t>= </m:t>
                    </m:r>
                    <m:nary>
                      <m:naryPr>
                        <m:chr m:val="∑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𝑞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𝑣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𝐷𝑉𝐴</m:t>
                    </m:r>
                    <m:r>
                      <a:rPr lang="en-US" i="1"/>
                      <m:t>= </m:t>
                    </m:r>
                    <m:nary>
                      <m:naryPr>
                        <m:chr m:val="∑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𝑞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  <m:sup>
                            <m:r>
                              <a:rPr lang="en-US" i="1"/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𝑣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  <m:sup>
                            <m:r>
                              <a:rPr lang="en-US" i="1"/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𝑉</m:t>
                        </m:r>
                      </m:e>
                      <m:sup>
                        <m:r>
                          <a:rPr lang="en-US" i="1"/>
                          <m:t>𝑛𝑒𝑤</m:t>
                        </m:r>
                      </m:sup>
                    </m:sSup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𝑉</m:t>
                        </m:r>
                      </m:e>
                      <m:sup>
                        <m:r>
                          <a:rPr lang="en-US" i="1"/>
                          <m:t>𝑜𝑙𝑑</m:t>
                        </m:r>
                      </m:sup>
                    </m:sSup>
                    <m:r>
                      <a:rPr lang="en-US" i="1"/>
                      <m:t>−</m:t>
                    </m:r>
                    <m:r>
                      <a:rPr lang="en-US" i="1"/>
                      <m:t>𝐶𝑉𝐴</m:t>
                    </m:r>
                    <m:r>
                      <a:rPr lang="en-US" i="1"/>
                      <m:t>+</m:t>
                    </m:r>
                    <m:r>
                      <a:rPr lang="en-US" i="1"/>
                      <m:t>𝐷𝑉𝐴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81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Vetting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VaR</a:t>
            </a:r>
            <a:r>
              <a:rPr lang="en-US" dirty="0" smtClean="0"/>
              <a:t> magnitude to portfolio value </a:t>
            </a:r>
          </a:p>
          <a:p>
            <a:r>
              <a:rPr lang="en-US" dirty="0" smtClean="0"/>
              <a:t>Compare pricing functions to current market prices today </a:t>
            </a:r>
          </a:p>
          <a:p>
            <a:r>
              <a:rPr lang="en-US" dirty="0" smtClean="0"/>
              <a:t>Compare historical and Monte Carlo models </a:t>
            </a:r>
          </a:p>
          <a:p>
            <a:r>
              <a:rPr lang="en-US" dirty="0" smtClean="0"/>
              <a:t>Compare 1 year </a:t>
            </a:r>
            <a:r>
              <a:rPr lang="en-US" dirty="0" err="1" smtClean="0"/>
              <a:t>VaR</a:t>
            </a:r>
            <a:r>
              <a:rPr lang="en-US" dirty="0" smtClean="0"/>
              <a:t> to scaled </a:t>
            </a:r>
            <a:r>
              <a:rPr lang="en-US" dirty="0" err="1" smtClean="0"/>
              <a:t>VaR</a:t>
            </a:r>
            <a:r>
              <a:rPr lang="en-US" dirty="0" smtClean="0"/>
              <a:t> from 1 day computation </a:t>
            </a:r>
          </a:p>
          <a:p>
            <a:r>
              <a:rPr lang="en-US" dirty="0" err="1" smtClean="0"/>
              <a:t>Backtesting</a:t>
            </a:r>
            <a:r>
              <a:rPr lang="en-US" dirty="0" smtClean="0"/>
              <a:t>: moving window compared to out of sample data</a:t>
            </a:r>
          </a:p>
          <a:p>
            <a:r>
              <a:rPr lang="en-US" dirty="0" smtClean="0"/>
              <a:t>Standard statistical tests could not reject the validity of our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Ryan’s Slides</vt:lpstr>
      <vt:lpstr>Risk Factors in Portfolio </vt:lpstr>
      <vt:lpstr>Modeling 1 Year Value at Risk </vt:lpstr>
      <vt:lpstr>Credit Value at Risk </vt:lpstr>
      <vt:lpstr>Credit and Debt Value Adjustment</vt:lpstr>
      <vt:lpstr>Model Vetting Techniques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Ryan Slides</dc:title>
  <dc:creator>Ryan Shrott</dc:creator>
  <cp:lastModifiedBy>Ryan Shrott</cp:lastModifiedBy>
  <cp:revision>7</cp:revision>
  <dcterms:created xsi:type="dcterms:W3CDTF">2016-07-11T00:48:43Z</dcterms:created>
  <dcterms:modified xsi:type="dcterms:W3CDTF">2016-07-11T02:18:59Z</dcterms:modified>
</cp:coreProperties>
</file>