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461E-44A0-4137-B0D4-87A218D3B9D7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366B-B5C6-44AA-878D-AEDCD78F0B7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9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461E-44A0-4137-B0D4-87A218D3B9D7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366B-B5C6-44AA-878D-AEDCD78F0B7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31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461E-44A0-4137-B0D4-87A218D3B9D7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366B-B5C6-44AA-878D-AEDCD78F0B7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47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461E-44A0-4137-B0D4-87A218D3B9D7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366B-B5C6-44AA-878D-AEDCD78F0B7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05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461E-44A0-4137-B0D4-87A218D3B9D7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366B-B5C6-44AA-878D-AEDCD78F0B7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593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461E-44A0-4137-B0D4-87A218D3B9D7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366B-B5C6-44AA-878D-AEDCD78F0B7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08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461E-44A0-4137-B0D4-87A218D3B9D7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366B-B5C6-44AA-878D-AEDCD78F0B7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70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461E-44A0-4137-B0D4-87A218D3B9D7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366B-B5C6-44AA-878D-AEDCD78F0B7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01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461E-44A0-4137-B0D4-87A218D3B9D7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366B-B5C6-44AA-878D-AEDCD78F0B7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60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461E-44A0-4137-B0D4-87A218D3B9D7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366B-B5C6-44AA-878D-AEDCD78F0B7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62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C461E-44A0-4137-B0D4-87A218D3B9D7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7366B-B5C6-44AA-878D-AEDCD78F0B7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26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C461E-44A0-4137-B0D4-87A218D3B9D7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7366B-B5C6-44AA-878D-AEDCD78F0B7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29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Regulatory Capital Requirements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27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Capital Requirements</a:t>
            </a:r>
          </a:p>
          <a:p>
            <a:r>
              <a:rPr lang="en-US" dirty="0" smtClean="0"/>
              <a:t>Market Risk (mc = 3.1 for AA rating according to Regulatory Authority)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Credit Risk (IRC </a:t>
            </a:r>
            <a:r>
              <a:rPr lang="en-US" dirty="0" err="1" smtClean="0"/>
              <a:t>VaR</a:t>
            </a:r>
            <a:r>
              <a:rPr lang="en-US" dirty="0" smtClean="0"/>
              <a:t> 99.9% 1Y)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Tota</a:t>
            </a:r>
            <a:r>
              <a:rPr lang="en-US" dirty="0"/>
              <a:t>l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992165"/>
              </p:ext>
            </p:extLst>
          </p:nvPr>
        </p:nvGraphicFramePr>
        <p:xfrm>
          <a:off x="1564409" y="283941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6682"/>
                <a:gridCol w="40813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98.6M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39.7%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648408"/>
              </p:ext>
            </p:extLst>
          </p:nvPr>
        </p:nvGraphicFramePr>
        <p:xfrm>
          <a:off x="1550553" y="448810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6682"/>
                <a:gridCol w="40813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50.6M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20.4%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915202"/>
              </p:ext>
            </p:extLst>
          </p:nvPr>
        </p:nvGraphicFramePr>
        <p:xfrm>
          <a:off x="1550553" y="587273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149.2M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60.0%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3512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945573"/>
            <a:ext cx="10515600" cy="5507182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Economic Capital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Standardized Approach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Standardized CVA Capital</a:t>
            </a:r>
          </a:p>
          <a:p>
            <a:endParaRPr lang="en-U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410593"/>
              </p:ext>
            </p:extLst>
          </p:nvPr>
        </p:nvGraphicFramePr>
        <p:xfrm>
          <a:off x="1564409" y="2143218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6682"/>
                <a:gridCol w="40813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13.6M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5.5%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337238"/>
              </p:ext>
            </p:extLst>
          </p:nvPr>
        </p:nvGraphicFramePr>
        <p:xfrm>
          <a:off x="1550553" y="379191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6682"/>
                <a:gridCol w="40813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0.27M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228528"/>
              </p:ext>
            </p:extLst>
          </p:nvPr>
        </p:nvGraphicFramePr>
        <p:xfrm>
          <a:off x="1550553" y="5176537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0.22M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2.6%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54311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54</Words>
  <Application>Microsoft Office PowerPoint</Application>
  <PresentationFormat>Panorámica</PresentationFormat>
  <Paragraphs>29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Regulatory Capital Requirements</vt:lpstr>
      <vt:lpstr>Presentación de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Saad Canales</dc:creator>
  <cp:lastModifiedBy>Jose Saad Canales</cp:lastModifiedBy>
  <cp:revision>3</cp:revision>
  <dcterms:created xsi:type="dcterms:W3CDTF">2016-07-11T02:11:29Z</dcterms:created>
  <dcterms:modified xsi:type="dcterms:W3CDTF">2016-07-11T02:28:05Z</dcterms:modified>
</cp:coreProperties>
</file>