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0" r:id="rId1"/>
  </p:sldMasterIdLst>
  <p:notesMasterIdLst>
    <p:notesMasterId r:id="rId17"/>
  </p:notesMasterIdLst>
  <p:handoutMasterIdLst>
    <p:handoutMasterId r:id="rId18"/>
  </p:handoutMasterIdLst>
  <p:sldIdLst>
    <p:sldId id="281" r:id="rId2"/>
    <p:sldId id="285" r:id="rId3"/>
    <p:sldId id="286" r:id="rId4"/>
    <p:sldId id="290" r:id="rId5"/>
    <p:sldId id="291" r:id="rId6"/>
    <p:sldId id="296" r:id="rId7"/>
    <p:sldId id="282" r:id="rId8"/>
    <p:sldId id="289" r:id="rId9"/>
    <p:sldId id="292" r:id="rId10"/>
    <p:sldId id="297" r:id="rId11"/>
    <p:sldId id="298" r:id="rId12"/>
    <p:sldId id="300" r:id="rId13"/>
    <p:sldId id="295" r:id="rId14"/>
    <p:sldId id="294" r:id="rId15"/>
    <p:sldId id="287" r:id="rId16"/>
  </p:sldIdLst>
  <p:sldSz cx="9144000" cy="5143500" type="screen16x9"/>
  <p:notesSz cx="6858000" cy="9144000"/>
  <p:embeddedFontLs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Roboto Slab" panose="020B0604020202020204" charset="0"/>
      <p:regular r:id="rId23"/>
      <p:bold r:id="rId24"/>
    </p:embeddedFont>
  </p:embeddedFontLst>
  <p:custDataLst>
    <p:tags r:id="rId2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B319885-5144-4A70-A910-A82A2BB40CCC}">
          <p14:sldIdLst>
            <p14:sldId id="281"/>
            <p14:sldId id="285"/>
            <p14:sldId id="286"/>
            <p14:sldId id="290"/>
            <p14:sldId id="291"/>
            <p14:sldId id="296"/>
            <p14:sldId id="282"/>
            <p14:sldId id="289"/>
            <p14:sldId id="292"/>
            <p14:sldId id="297"/>
            <p14:sldId id="298"/>
          </p14:sldIdLst>
        </p14:section>
        <p14:section name="Untitled Section" id="{17C7A13A-CBC1-4B17-AC69-E4FABDE389AD}">
          <p14:sldIdLst>
            <p14:sldId id="300"/>
            <p14:sldId id="295"/>
            <p14:sldId id="294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e Elbert" initials="AE" lastIdx="8" clrIdx="0">
    <p:extLst>
      <p:ext uri="{19B8F6BF-5375-455C-9EA6-DF929625EA0E}">
        <p15:presenceInfo xmlns:p15="http://schemas.microsoft.com/office/powerpoint/2012/main" userId="f4901bb7f3d1fd68" providerId="Windows Live"/>
      </p:ext>
    </p:extLst>
  </p:cmAuthor>
  <p:cmAuthor id="2" name="Gabriella Maiello" initials="GM" lastIdx="5" clrIdx="1">
    <p:extLst>
      <p:ext uri="{19B8F6BF-5375-455C-9EA6-DF929625EA0E}">
        <p15:presenceInfo xmlns:p15="http://schemas.microsoft.com/office/powerpoint/2012/main" userId="1c1a6270a17e06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3A6D"/>
    <a:srgbClr val="1F1749"/>
    <a:srgbClr val="35EFEA"/>
    <a:srgbClr val="41395F"/>
    <a:srgbClr val="ED8A2F"/>
    <a:srgbClr val="F4B8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07"/>
    <p:restoredTop sz="80792" autoAdjust="0"/>
  </p:normalViewPr>
  <p:slideViewPr>
    <p:cSldViewPr snapToGrid="0" snapToObjects="1">
      <p:cViewPr varScale="1">
        <p:scale>
          <a:sx n="119" d="100"/>
          <a:sy n="119" d="100"/>
        </p:scale>
        <p:origin x="1026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8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EDCEEE-8708-2149-8B5C-D811FBF3FD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10A99-BACE-2F4C-94EA-B737CAB200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3DDDA-FDCE-4B41-A401-7911B85859F9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6E751-8338-344B-8947-CB3663F2AD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BFF42-7C0E-B943-B4E7-CC070E130D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56158-7528-5441-A4D3-358FA08C2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1935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(Yang, Liu,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Zhong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Walid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2020)[18] have proposed a Deep Reinforcement Learning (DRL) Library that uses various DRL algorithms for portfolio construction and stock trading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The methodology used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adopts this approach in the implementation of DRL models based on the Stable baselines Models</a:t>
            </a:r>
          </a:p>
          <a:p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Chakravorty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et al., 2018 in their paper, Deep Learning based Global Tactical Asset Allocation, show the use of deep neural networks with macro-economic data in conjunction with price-volume data in a walk-forward setting to do tactical asset allocation</a:t>
            </a:r>
          </a:p>
          <a:p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Neuneier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formalizes this representation of the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TAA problem as a MDP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and proposes the use of Dynamic Programming or Reinforcement Learning algorithms in solving such an optimization problem</a:t>
            </a:r>
          </a:p>
          <a:p>
            <a:pPr marL="4572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200" dirty="0" err="1" smtClean="0"/>
              <a:t>Obeidat</a:t>
            </a:r>
            <a:r>
              <a:rPr lang="en-US" sz="1200" dirty="0" smtClean="0"/>
              <a:t> et. al., 2018 used a methodology for TAA based on prediction of future returns using the Long Short Term Memory (LSTM) Neural Network (NN)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61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Instead of considering the entire stock constituent for a portfolio, the methodology proposes a way of filtering stocks so that less volatile stocks are used for contracting the portfolio.</a:t>
            </a:r>
          </a:p>
          <a:p>
            <a:r>
              <a:rPr lang="en-US" dirty="0" smtClean="0"/>
              <a:t>Neural Network Autoencoders are also used for feature dimensionality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34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market is liquid meaning that all sell and buy transactions will go through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Transactions are small enough not to affect the market price of the assets which means the number of assets traded is small enough compared to the overall market liquidity.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Python is used as it is open source and have a number of ML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packages and 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Libraries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DRL models are implemented using the Stable Baselines Libraries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Mean-variance Optimization is implemented using the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PyPortfolioOpt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library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Backtesting and benchmarking is achieved using the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Pyfolio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library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Neural Networks for Asset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Selection and Feature Reduction is implemented using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TensorFlow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2.0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685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main critical feedback received</a:t>
            </a:r>
            <a:r>
              <a:rPr lang="en-US" baseline="0" dirty="0" smtClean="0"/>
              <a:t> included:</a:t>
            </a:r>
            <a:endParaRPr lang="en-US" dirty="0" smtClean="0"/>
          </a:p>
          <a:p>
            <a:pPr lvl="1"/>
            <a:r>
              <a:rPr lang="en-US" dirty="0" smtClean="0"/>
              <a:t>The construction of the naïve case for comparison was not clearly defined in the project review</a:t>
            </a:r>
          </a:p>
          <a:p>
            <a:pPr lvl="1"/>
            <a:r>
              <a:rPr lang="en-US" dirty="0" smtClean="0"/>
              <a:t>Often</a:t>
            </a:r>
            <a:r>
              <a:rPr lang="en-US" baseline="0" dirty="0" smtClean="0"/>
              <a:t> not possible to reduce portfolio risk beyond a certain point by only using equities</a:t>
            </a:r>
          </a:p>
        </p:txBody>
      </p:sp>
    </p:spTree>
    <p:extLst>
      <p:ext uri="{BB962C8B-B14F-4D97-AF65-F5344CB8AC3E}">
        <p14:creationId xmlns:p14="http://schemas.microsoft.com/office/powerpoint/2010/main" val="4177392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 have considered the 30 stocks of Dow Jones Industrial Average (DJIA) to form part of our portfolio. 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Perform stock selection from the total stock constituent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Technical indicators are added to the selected stocks to aid in the performance of the agent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Benchmark portfolios based on equal weights allocation and mean-variance (maximum Sharpe) allocation which are used to benchmark the DRL model;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Test the performance of the DRL models against the mean variance and the equal weights portfolios. 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DRL model based on the A2C algorithm is further benchmarked with the DJIA 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35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 can see that the mean-variance (portfolio) outperforms all the other portfolios on the training data. 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three DRL models however, performs better than the equal weight allocation portfolio 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The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A2C model performs slightly better than the other DRL models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With the test data we see that the mean-variance portfolio outperforms all the other portfolios during the period starting 2020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DRL models however, performs better before this period with the A2C model with the overall best performance amongst the three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Overall we can note that there is significantly improved performance of the DRL models on the test data resulting in outperforming the mean-variance during the period before the 2020 year.</a:t>
            </a:r>
          </a:p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underperformance of the DRL models during the period starting 2020 could be attributed to the market fall during the period of the COVID-19 pandemic.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867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huge thank you to WQU for affording an opportunity to complete this </a:t>
            </a:r>
            <a:r>
              <a:rPr lang="en-US" dirty="0" err="1" smtClean="0"/>
              <a:t>MScFE</a:t>
            </a:r>
            <a:endParaRPr lang="en-US" dirty="0" smtClean="0"/>
          </a:p>
          <a:p>
            <a:r>
              <a:rPr lang="en-US" dirty="0" smtClean="0"/>
              <a:t>Thanks to all the faculty members for their valuable guidance and instructions as well as the student support </a:t>
            </a:r>
          </a:p>
          <a:p>
            <a:r>
              <a:rPr lang="en-US" dirty="0" smtClean="0"/>
              <a:t>A</a:t>
            </a:r>
            <a:r>
              <a:rPr lang="en-US" baseline="0" dirty="0" smtClean="0"/>
              <a:t> great thank you to the peers for their collaborative interactions and support</a:t>
            </a:r>
          </a:p>
          <a:p>
            <a:r>
              <a:rPr lang="en-US" baseline="0" dirty="0" smtClean="0"/>
              <a:t>A huge thank you to my family for the support during the period of my studies.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09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 2 1" preserve="1" userDrawn="1">
  <p:cSld name="1_Custom Layout 2 1 1 2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7938CB3B-62E8-0E4E-8E38-1CC8D87C4681}"/>
              </a:ext>
            </a:extLst>
          </p:cNvPr>
          <p:cNvSpPr txBox="1">
            <a:spLocks/>
          </p:cNvSpPr>
          <p:nvPr userDrawn="1"/>
        </p:nvSpPr>
        <p:spPr>
          <a:xfrm>
            <a:off x="3028949" y="4965115"/>
            <a:ext cx="3086100" cy="1171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i="1" dirty="0">
                <a:solidFill>
                  <a:schemeClr val="bg1"/>
                </a:solidFill>
              </a:rPr>
              <a:t>© 2021 WorldQuant University. All Rights Reserved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Google Shape;29;p10">
            <a:extLst>
              <a:ext uri="{FF2B5EF4-FFF2-40B4-BE49-F238E27FC236}">
                <a16:creationId xmlns:a16="http://schemas.microsoft.com/office/drawing/2014/main" id="{C5AFAF2D-0107-3B4D-8152-7FC8AC470B1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89748" y="1608257"/>
            <a:ext cx="7164493" cy="15429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chemeClr val="bg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 dirty="0"/>
              <a:t>Click to add presentation title</a:t>
            </a:r>
            <a:endParaRPr dirty="0"/>
          </a:p>
        </p:txBody>
      </p:sp>
      <p:sp>
        <p:nvSpPr>
          <p:cNvPr id="13" name="Google Shape;62;p19">
            <a:extLst>
              <a:ext uri="{FF2B5EF4-FFF2-40B4-BE49-F238E27FC236}">
                <a16:creationId xmlns:a16="http://schemas.microsoft.com/office/drawing/2014/main" id="{76D4311C-43BB-DF45-BBB9-87DDF4622D7A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590669" y="3303889"/>
            <a:ext cx="5962653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 b="0" i="1">
                <a:solidFill>
                  <a:schemeClr val="bg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 dirty="0"/>
              <a:t>Click to add presentation subtitle</a:t>
            </a:r>
            <a:endParaRPr dirty="0"/>
          </a:p>
        </p:txBody>
      </p:sp>
      <p:pic>
        <p:nvPicPr>
          <p:cNvPr id="14" name="Google Shape;123;p35">
            <a:extLst>
              <a:ext uri="{FF2B5EF4-FFF2-40B4-BE49-F238E27FC236}">
                <a16:creationId xmlns:a16="http://schemas.microsoft.com/office/drawing/2014/main" id="{CA6F7D6B-8C43-CA44-BDDD-882FCD83FF24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457200"/>
            <a:ext cx="2285798" cy="75682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34;p12">
            <a:extLst>
              <a:ext uri="{FF2B5EF4-FFF2-40B4-BE49-F238E27FC236}">
                <a16:creationId xmlns:a16="http://schemas.microsoft.com/office/drawing/2014/main" id="{E1FB03FF-1B42-624F-A089-C7EAE68BE836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624098" y="4166782"/>
            <a:ext cx="3086100" cy="2536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114300" lvl="0" indent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 b="1">
                <a:solidFill>
                  <a:srgbClr val="35EFEA"/>
                </a:solidFill>
                <a:latin typeface="Roboto Slab" pitchFamily="2" charset="0"/>
                <a:ea typeface="Roboto Slab" pitchFamily="2" charset="0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en-US" dirty="0"/>
              <a:t>Click to add your name</a:t>
            </a:r>
            <a:endParaRPr dirty="0"/>
          </a:p>
        </p:txBody>
      </p:sp>
      <p:sp>
        <p:nvSpPr>
          <p:cNvPr id="29" name="Google Shape;34;p12">
            <a:extLst>
              <a:ext uri="{FF2B5EF4-FFF2-40B4-BE49-F238E27FC236}">
                <a16:creationId xmlns:a16="http://schemas.microsoft.com/office/drawing/2014/main" id="{40840B5E-A75C-4349-915B-2A3F7A48AD63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624098" y="4550535"/>
            <a:ext cx="3086100" cy="2536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114300" lvl="0" indent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100" b="0" i="1">
                <a:solidFill>
                  <a:srgbClr val="35EFEA"/>
                </a:solidFill>
                <a:latin typeface="Lato" panose="020F0502020204030203" pitchFamily="34" charset="77"/>
                <a:ea typeface="Roboto Slab" pitchFamily="2" charset="0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en-US" dirty="0"/>
              <a:t>Click to add  date of presentation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650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" preserve="1" userDrawn="1">
  <p:cSld name="1_Custom Layout 2 1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13F6A0B5-D7C5-EB4C-9BB0-D33A04ACE1AA}"/>
              </a:ext>
            </a:extLst>
          </p:cNvPr>
          <p:cNvSpPr txBox="1">
            <a:spLocks/>
          </p:cNvSpPr>
          <p:nvPr userDrawn="1"/>
        </p:nvSpPr>
        <p:spPr>
          <a:xfrm>
            <a:off x="3028949" y="4965115"/>
            <a:ext cx="3086100" cy="1171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i="1" dirty="0">
                <a:solidFill>
                  <a:srgbClr val="1F1749"/>
                </a:solidFill>
              </a:rPr>
              <a:t>© 2021 WorldQuant University. All Rights Reserved</a:t>
            </a:r>
            <a:endParaRPr lang="en-US" dirty="0">
              <a:solidFill>
                <a:srgbClr val="1F1749"/>
              </a:solidFill>
            </a:endParaRPr>
          </a:p>
        </p:txBody>
      </p:sp>
      <p:sp>
        <p:nvSpPr>
          <p:cNvPr id="8" name="Google Shape;35;p12">
            <a:extLst>
              <a:ext uri="{FF2B5EF4-FFF2-40B4-BE49-F238E27FC236}">
                <a16:creationId xmlns:a16="http://schemas.microsoft.com/office/drawing/2014/main" id="{CA7804B1-B50D-0F49-9136-47BB6A33D0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309433" y="4480560"/>
            <a:ext cx="525133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1F1749"/>
                </a:solidFill>
                <a:latin typeface="Lato" panose="020F0502020204030203" pitchFamily="34" charset="77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11" name="Google Shape;29;p10">
            <a:extLst>
              <a:ext uri="{FF2B5EF4-FFF2-40B4-BE49-F238E27FC236}">
                <a16:creationId xmlns:a16="http://schemas.microsoft.com/office/drawing/2014/main" id="{F1ACC2EB-9B07-C048-A10C-DD8460B4F11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36423" y="447416"/>
            <a:ext cx="2306055" cy="15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1F17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 dirty="0"/>
              <a:t>Click to add “Group #”</a:t>
            </a:r>
            <a:endParaRPr dirty="0"/>
          </a:p>
        </p:txBody>
      </p:sp>
      <p:sp>
        <p:nvSpPr>
          <p:cNvPr id="7" name="Google Shape;62;p19">
            <a:extLst>
              <a:ext uri="{FF2B5EF4-FFF2-40B4-BE49-F238E27FC236}">
                <a16:creationId xmlns:a16="http://schemas.microsoft.com/office/drawing/2014/main" id="{12C57627-CDDB-F548-80CE-F3F709E82D33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2676293" y="1516567"/>
            <a:ext cx="5051502" cy="2873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85800" lvl="0" indent="-571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Wingdings" pitchFamily="2" charset="2"/>
              <a:buChar char="v"/>
              <a:defRPr sz="3600" b="0" i="1">
                <a:solidFill>
                  <a:schemeClr val="tx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 dirty="0"/>
              <a:t>Click to add list of ALL group members…</a:t>
            </a:r>
          </a:p>
        </p:txBody>
      </p:sp>
    </p:spTree>
    <p:extLst>
      <p:ext uri="{BB962C8B-B14F-4D97-AF65-F5344CB8AC3E}">
        <p14:creationId xmlns:p14="http://schemas.microsoft.com/office/powerpoint/2010/main" val="37185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9254C812-8C19-004E-B547-E2D160BFC32C}"/>
              </a:ext>
            </a:extLst>
          </p:cNvPr>
          <p:cNvSpPr txBox="1">
            <a:spLocks/>
          </p:cNvSpPr>
          <p:nvPr userDrawn="1"/>
        </p:nvSpPr>
        <p:spPr>
          <a:xfrm>
            <a:off x="3028949" y="4965115"/>
            <a:ext cx="3086100" cy="1171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i="1" dirty="0">
                <a:solidFill>
                  <a:srgbClr val="1F1749"/>
                </a:solidFill>
              </a:rPr>
              <a:t>© 2021 WorldQuant University. All Rights Reserved</a:t>
            </a:r>
            <a:endParaRPr lang="en-US" dirty="0">
              <a:solidFill>
                <a:srgbClr val="1F1749"/>
              </a:solidFill>
            </a:endParaRPr>
          </a:p>
        </p:txBody>
      </p:sp>
      <p:sp>
        <p:nvSpPr>
          <p:cNvPr id="33" name="Google Shape;33;p12"/>
          <p:cNvSpPr txBox="1">
            <a:spLocks noGrp="1"/>
          </p:cNvSpPr>
          <p:nvPr>
            <p:ph type="title" hasCustomPrompt="1"/>
          </p:nvPr>
        </p:nvSpPr>
        <p:spPr>
          <a:xfrm>
            <a:off x="365760" y="60959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F174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Click to add graph/chart title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42F72D-C85F-4D2E-8ADD-B79F6AB654D6}"/>
              </a:ext>
            </a:extLst>
          </p:cNvPr>
          <p:cNvSpPr txBox="1"/>
          <p:nvPr userDrawn="1"/>
        </p:nvSpPr>
        <p:spPr>
          <a:xfrm>
            <a:off x="8460379" y="4387965"/>
            <a:ext cx="409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8675310-4200-470D-A346-E59F3F914D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Google Shape;62;p19">
            <a:extLst>
              <a:ext uri="{FF2B5EF4-FFF2-40B4-BE49-F238E27FC236}">
                <a16:creationId xmlns:a16="http://schemas.microsoft.com/office/drawing/2014/main" id="{AB6D488A-1B8C-2446-81D6-A3F3EAF97BD1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2313877" y="2139361"/>
            <a:ext cx="4516244" cy="18686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3A6D"/>
              </a:buClr>
              <a:buSzPts val="2100"/>
              <a:buFont typeface="Lato"/>
              <a:buNone/>
              <a:tabLst/>
              <a:defRPr sz="2000" b="0" i="1">
                <a:solidFill>
                  <a:schemeClr val="tx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 marL="457200" marR="0" lvl="0" indent="-3429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3A6D"/>
              </a:buClr>
              <a:buSzPts val="2100"/>
              <a:buFont typeface="Lato"/>
              <a:buNone/>
              <a:tabLst/>
              <a:defRPr/>
            </a:pPr>
            <a:r>
              <a:rPr lang="en-US" dirty="0"/>
              <a:t>Paste a copy of your Government Issued Photo ID HERE</a:t>
            </a:r>
          </a:p>
        </p:txBody>
      </p:sp>
    </p:spTree>
    <p:extLst>
      <p:ext uri="{BB962C8B-B14F-4D97-AF65-F5344CB8AC3E}">
        <p14:creationId xmlns:p14="http://schemas.microsoft.com/office/powerpoint/2010/main" val="48908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9254C812-8C19-004E-B547-E2D160BFC32C}"/>
              </a:ext>
            </a:extLst>
          </p:cNvPr>
          <p:cNvSpPr txBox="1">
            <a:spLocks/>
          </p:cNvSpPr>
          <p:nvPr userDrawn="1"/>
        </p:nvSpPr>
        <p:spPr>
          <a:xfrm>
            <a:off x="3028949" y="4965115"/>
            <a:ext cx="3086100" cy="1171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i="1" dirty="0">
                <a:solidFill>
                  <a:srgbClr val="1F1749"/>
                </a:solidFill>
              </a:rPr>
              <a:t>© 2021 WorldQuant University. All Rights Reserved</a:t>
            </a:r>
            <a:endParaRPr lang="en-US" dirty="0">
              <a:solidFill>
                <a:srgbClr val="1F1749"/>
              </a:solidFill>
            </a:endParaRPr>
          </a:p>
        </p:txBody>
      </p:sp>
      <p:sp>
        <p:nvSpPr>
          <p:cNvPr id="33" name="Google Shape;33;p12"/>
          <p:cNvSpPr txBox="1">
            <a:spLocks noGrp="1"/>
          </p:cNvSpPr>
          <p:nvPr>
            <p:ph type="title" hasCustomPrompt="1"/>
          </p:nvPr>
        </p:nvSpPr>
        <p:spPr>
          <a:xfrm>
            <a:off x="365760" y="60959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F174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Click to add slide title</a:t>
            </a:r>
            <a:endParaRPr dirty="0"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1"/>
          </p:nvPr>
        </p:nvSpPr>
        <p:spPr>
          <a:xfrm>
            <a:off x="365759" y="1354320"/>
            <a:ext cx="8520599" cy="2954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solidFill>
                  <a:srgbClr val="1F1749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D0840-E6B1-4B4B-8266-E5D8B2D9EBCF}"/>
              </a:ext>
            </a:extLst>
          </p:cNvPr>
          <p:cNvSpPr txBox="1"/>
          <p:nvPr userDrawn="1"/>
        </p:nvSpPr>
        <p:spPr>
          <a:xfrm>
            <a:off x="8460379" y="4387965"/>
            <a:ext cx="409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8675310-4200-470D-A346-E59F3F914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91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 preserve="1" userDrawn="1">
  <p:cSld name="1_Custom Layout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2B66CD19-8578-6846-9F9B-326463BE2844}"/>
              </a:ext>
            </a:extLst>
          </p:cNvPr>
          <p:cNvSpPr txBox="1">
            <a:spLocks/>
          </p:cNvSpPr>
          <p:nvPr userDrawn="1"/>
        </p:nvSpPr>
        <p:spPr>
          <a:xfrm>
            <a:off x="3028949" y="4965115"/>
            <a:ext cx="3086100" cy="1171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i="1" dirty="0">
                <a:solidFill>
                  <a:srgbClr val="1F1749"/>
                </a:solidFill>
              </a:rPr>
              <a:t>© 2021 WorldQuant University. All Rights Reserved</a:t>
            </a:r>
            <a:endParaRPr lang="en-US" dirty="0">
              <a:solidFill>
                <a:srgbClr val="1F1749"/>
              </a:solidFill>
            </a:endParaRPr>
          </a:p>
        </p:txBody>
      </p:sp>
      <p:sp>
        <p:nvSpPr>
          <p:cNvPr id="3" name="Google Shape;34;p12">
            <a:extLst>
              <a:ext uri="{FF2B5EF4-FFF2-40B4-BE49-F238E27FC236}">
                <a16:creationId xmlns:a16="http://schemas.microsoft.com/office/drawing/2014/main" id="{A2E45442-E6C5-5E46-849D-5C9B77BF33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6760" y="1217188"/>
            <a:ext cx="6987540" cy="3113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Wingdings" pitchFamily="2" charset="2"/>
              <a:buChar char="v"/>
              <a:defRPr sz="2000">
                <a:solidFill>
                  <a:srgbClr val="1F1749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7" name="Google Shape;17;p4">
            <a:extLst>
              <a:ext uri="{FF2B5EF4-FFF2-40B4-BE49-F238E27FC236}">
                <a16:creationId xmlns:a16="http://schemas.microsoft.com/office/drawing/2014/main" id="{4ED4D5FE-4343-4AA1-8775-CAB2DF95664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11700" y="400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74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 dirty="0"/>
              <a:t>Click to add slide title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99B52E-52DA-A64B-9F02-C73421948CA2}"/>
              </a:ext>
            </a:extLst>
          </p:cNvPr>
          <p:cNvSpPr txBox="1"/>
          <p:nvPr userDrawn="1"/>
        </p:nvSpPr>
        <p:spPr>
          <a:xfrm>
            <a:off x="8460379" y="4387965"/>
            <a:ext cx="409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8675310-4200-470D-A346-E59F3F914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8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 1" preserve="1" userDrawn="1">
  <p:cSld name="1_Custom Layout 2 1 1 1">
    <p:bg>
      <p:bgPr>
        <a:blipFill dpi="0" rotWithShape="1">
          <a:blip r:embed="rId2">
            <a:alphaModFix amt="8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58102A4B-DE98-DD42-8E96-C030FA59BFFA}"/>
              </a:ext>
            </a:extLst>
          </p:cNvPr>
          <p:cNvSpPr txBox="1">
            <a:spLocks/>
          </p:cNvSpPr>
          <p:nvPr userDrawn="1"/>
        </p:nvSpPr>
        <p:spPr>
          <a:xfrm>
            <a:off x="3028949" y="4965115"/>
            <a:ext cx="3086100" cy="1171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i="1" dirty="0">
                <a:solidFill>
                  <a:srgbClr val="1F1749"/>
                </a:solidFill>
              </a:rPr>
              <a:t>© 2021 WorldQuant University. All Rights Reserved</a:t>
            </a:r>
            <a:endParaRPr lang="en-US" dirty="0">
              <a:solidFill>
                <a:srgbClr val="1F1749"/>
              </a:solidFill>
            </a:endParaRPr>
          </a:p>
        </p:txBody>
      </p:sp>
      <p:sp>
        <p:nvSpPr>
          <p:cNvPr id="13" name="Google Shape;35;p12">
            <a:extLst>
              <a:ext uri="{FF2B5EF4-FFF2-40B4-BE49-F238E27FC236}">
                <a16:creationId xmlns:a16="http://schemas.microsoft.com/office/drawing/2014/main" id="{F753F396-D537-C547-AE00-89007C55B0D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309433" y="4480560"/>
            <a:ext cx="525133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1F1749"/>
                </a:solidFill>
                <a:latin typeface="Lato" panose="020F0502020204030203" pitchFamily="34" charset="77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7" name="Google Shape;123;p35">
            <a:extLst>
              <a:ext uri="{FF2B5EF4-FFF2-40B4-BE49-F238E27FC236}">
                <a16:creationId xmlns:a16="http://schemas.microsoft.com/office/drawing/2014/main" id="{1566CD60-69CA-B043-8648-9E1CB96D5938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480" y="365760"/>
            <a:ext cx="2693627" cy="90247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3;p12">
            <a:extLst>
              <a:ext uri="{FF2B5EF4-FFF2-40B4-BE49-F238E27FC236}">
                <a16:creationId xmlns:a16="http://schemas.microsoft.com/office/drawing/2014/main" id="{F27471DC-5947-1349-B526-DC78419EC6D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65760" y="609597"/>
            <a:ext cx="544941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1F174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Click to add graph/chart title</a:t>
            </a:r>
            <a:endParaRPr dirty="0"/>
          </a:p>
        </p:txBody>
      </p:sp>
      <p:sp>
        <p:nvSpPr>
          <p:cNvPr id="10" name="Google Shape;34;p12">
            <a:extLst>
              <a:ext uri="{FF2B5EF4-FFF2-40B4-BE49-F238E27FC236}">
                <a16:creationId xmlns:a16="http://schemas.microsoft.com/office/drawing/2014/main" id="{1C402A89-6153-3D4E-B132-230949726C3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044330" y="3915059"/>
            <a:ext cx="5055339" cy="2576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114300" lvl="0" indent="0" algn="ctr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  <a:defRPr sz="1200" b="1" i="1">
                <a:solidFill>
                  <a:srgbClr val="1F1749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r>
              <a:rPr lang="en-US" dirty="0"/>
              <a:t>Click to add description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91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 1" preserve="1" userDrawn="1">
  <p:cSld name="1_Custom Layout 2 1 1 1">
    <p:bg>
      <p:bgPr>
        <a:blipFill dpi="0" rotWithShape="1">
          <a:blip r:embed="rId2">
            <a:alphaModFix amt="8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3D90A468-ED27-3E41-8E13-B6DB990F3913}"/>
              </a:ext>
            </a:extLst>
          </p:cNvPr>
          <p:cNvSpPr txBox="1">
            <a:spLocks/>
          </p:cNvSpPr>
          <p:nvPr userDrawn="1"/>
        </p:nvSpPr>
        <p:spPr>
          <a:xfrm>
            <a:off x="3028949" y="4965115"/>
            <a:ext cx="3086100" cy="1171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9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i="1" dirty="0">
                <a:solidFill>
                  <a:srgbClr val="1F1749"/>
                </a:solidFill>
              </a:rPr>
              <a:t>© 2021 WorldQuant University. All Rights Reserved</a:t>
            </a:r>
            <a:endParaRPr lang="en-US" dirty="0">
              <a:solidFill>
                <a:srgbClr val="1F1749"/>
              </a:solidFill>
            </a:endParaRPr>
          </a:p>
        </p:txBody>
      </p:sp>
      <p:sp>
        <p:nvSpPr>
          <p:cNvPr id="12" name="Google Shape;35;p12">
            <a:extLst>
              <a:ext uri="{FF2B5EF4-FFF2-40B4-BE49-F238E27FC236}">
                <a16:creationId xmlns:a16="http://schemas.microsoft.com/office/drawing/2014/main" id="{33D95923-58CD-774C-A77F-3CEFBCF66F7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309433" y="4480560"/>
            <a:ext cx="525133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1F1749"/>
                </a:solidFill>
                <a:latin typeface="Lato" panose="020F0502020204030203" pitchFamily="34" charset="77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pic>
        <p:nvPicPr>
          <p:cNvPr id="7" name="Google Shape;123;p35">
            <a:extLst>
              <a:ext uri="{FF2B5EF4-FFF2-40B4-BE49-F238E27FC236}">
                <a16:creationId xmlns:a16="http://schemas.microsoft.com/office/drawing/2014/main" id="{1566CD60-69CA-B043-8648-9E1CB96D5938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480" y="365760"/>
            <a:ext cx="2693627" cy="90247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9;p10">
            <a:extLst>
              <a:ext uri="{FF2B5EF4-FFF2-40B4-BE49-F238E27FC236}">
                <a16:creationId xmlns:a16="http://schemas.microsoft.com/office/drawing/2014/main" id="{740A9290-C1A2-5346-9C11-F281966DC9C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166157" y="1444969"/>
            <a:ext cx="6811686" cy="22535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1F17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 dirty="0"/>
              <a:t>Click to add closing statement, reminder, or thank you note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777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5760" y="445025"/>
            <a:ext cx="846654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23A6D"/>
              </a:buClr>
              <a:buSzPts val="2800"/>
              <a:buFont typeface="Roboto Slab"/>
              <a:buNone/>
              <a:defRPr sz="2800" b="1">
                <a:solidFill>
                  <a:srgbClr val="423A6D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5760" y="1152475"/>
            <a:ext cx="8466540" cy="319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3A6D"/>
              </a:buClr>
              <a:buSzPts val="1800"/>
              <a:buFont typeface="Lato"/>
              <a:buChar char="●"/>
              <a:defRPr sz="1800">
                <a:solidFill>
                  <a:srgbClr val="423A6D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3A6D"/>
              </a:buClr>
              <a:buSzPts val="1400"/>
              <a:buFont typeface="Lato"/>
              <a:buChar char="○"/>
              <a:defRPr>
                <a:solidFill>
                  <a:srgbClr val="423A6D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3A6D"/>
              </a:buClr>
              <a:buSzPts val="1400"/>
              <a:buFont typeface="Lato"/>
              <a:buChar char="■"/>
              <a:defRPr>
                <a:solidFill>
                  <a:srgbClr val="423A6D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3A6D"/>
              </a:buClr>
              <a:buSzPts val="1400"/>
              <a:buFont typeface="Lato"/>
              <a:buChar char="●"/>
              <a:defRPr>
                <a:solidFill>
                  <a:srgbClr val="423A6D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3A6D"/>
              </a:buClr>
              <a:buSzPts val="1400"/>
              <a:buFont typeface="Lato"/>
              <a:buChar char="○"/>
              <a:defRPr>
                <a:solidFill>
                  <a:srgbClr val="423A6D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3A6D"/>
              </a:buClr>
              <a:buSzPts val="1400"/>
              <a:buFont typeface="Lato"/>
              <a:buChar char="■"/>
              <a:defRPr>
                <a:solidFill>
                  <a:srgbClr val="423A6D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3A6D"/>
              </a:buClr>
              <a:buSzPts val="1400"/>
              <a:buFont typeface="Lato"/>
              <a:buChar char="●"/>
              <a:defRPr>
                <a:solidFill>
                  <a:srgbClr val="423A6D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3A6D"/>
              </a:buClr>
              <a:buSzPts val="1400"/>
              <a:buFont typeface="Lato"/>
              <a:buChar char="○"/>
              <a:defRPr>
                <a:solidFill>
                  <a:srgbClr val="423A6D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3A6D"/>
              </a:buClr>
              <a:buSzPts val="1400"/>
              <a:buFont typeface="Lato"/>
              <a:buChar char="■"/>
              <a:defRPr>
                <a:solidFill>
                  <a:srgbClr val="423A6D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11" r:id="rId3"/>
    <p:sldLayoutId id="2147483699" r:id="rId4"/>
    <p:sldLayoutId id="2147483707" r:id="rId5"/>
    <p:sldLayoutId id="2147483701" r:id="rId6"/>
    <p:sldLayoutId id="2147483694" r:id="rId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sonda2day/Asset-Portfolio-Management-usingDeep-Reinforcement-Learning-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4948B-FC97-1B4F-9D06-3A6DF12B8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748" y="1454492"/>
            <a:ext cx="7164493" cy="1542990"/>
          </a:xfrm>
        </p:spPr>
        <p:txBody>
          <a:bodyPr/>
          <a:lstStyle/>
          <a:p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 </a:t>
            </a:r>
            <a:r>
              <a:rPr lang="en-US" dirty="0"/>
              <a:t>The use of Deep Reinforcement Learning in Tactical Asset Allocation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2151D-C1BD-474E-A194-EF59CECDA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A1E9A-B798-8C49-8F80-A809DE52FA6B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err="1" smtClean="0"/>
              <a:t>Musonda</a:t>
            </a:r>
            <a:r>
              <a:rPr lang="en-US" dirty="0" smtClean="0"/>
              <a:t> KATONGO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07C79-5E10-3141-AF4C-3785D45DD912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smtClean="0"/>
              <a:t>February 04,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49ED-049F-F44A-AC27-DC3E35B1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7E8C7-8837-B440-AAF8-8DEFD351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59" y="1354320"/>
            <a:ext cx="7446745" cy="2896838"/>
          </a:xfrm>
        </p:spPr>
        <p:txBody>
          <a:bodyPr/>
          <a:lstStyle/>
          <a:p>
            <a:pPr marL="114300" indent="0">
              <a:spcAft>
                <a:spcPts val="600"/>
              </a:spcAft>
              <a:buNone/>
            </a:pPr>
            <a:r>
              <a:rPr lang="en-US" sz="1800" dirty="0" err="1" smtClean="0">
                <a:solidFill>
                  <a:schemeClr val="tx1"/>
                </a:solidFill>
              </a:rPr>
              <a:t>Backtest</a:t>
            </a:r>
            <a:r>
              <a:rPr lang="en-US" sz="1800" dirty="0" smtClean="0">
                <a:solidFill>
                  <a:schemeClr val="tx1"/>
                </a:solidFill>
              </a:rPr>
              <a:t> on train and test data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 descr="C:\Users\VisionHigh\Desktop\results\back_test_on_train_data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31" y="1772651"/>
            <a:ext cx="3784600" cy="2332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VisionHigh\Desktop\results\back_test_on_test_data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003" y="1772651"/>
            <a:ext cx="3832225" cy="2292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72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49ED-049F-F44A-AC27-DC3E35B1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</a:t>
            </a:r>
            <a:r>
              <a:rPr lang="en-US" dirty="0" smtClean="0"/>
              <a:t>Results Cont. . 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7E8C7-8837-B440-AAF8-8DEFD351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149" y="1379619"/>
            <a:ext cx="7294345" cy="3505201"/>
          </a:xfrm>
        </p:spPr>
        <p:txBody>
          <a:bodyPr/>
          <a:lstStyle/>
          <a:p>
            <a:pPr marL="5969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Mean-variance presents </a:t>
            </a:r>
            <a:r>
              <a:rPr lang="en-US" dirty="0">
                <a:solidFill>
                  <a:schemeClr val="tx1"/>
                </a:solidFill>
              </a:rPr>
              <a:t>the highest Sharpe ratio followed by the A2C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he </a:t>
            </a:r>
            <a:r>
              <a:rPr lang="en-US" dirty="0">
                <a:solidFill>
                  <a:schemeClr val="tx1"/>
                </a:solidFill>
              </a:rPr>
              <a:t>equal </a:t>
            </a:r>
            <a:r>
              <a:rPr lang="en-US" dirty="0" smtClean="0">
                <a:solidFill>
                  <a:schemeClr val="tx1"/>
                </a:solidFill>
              </a:rPr>
              <a:t>weight </a:t>
            </a:r>
            <a:r>
              <a:rPr lang="en-US" dirty="0">
                <a:solidFill>
                  <a:schemeClr val="tx1"/>
                </a:solidFill>
              </a:rPr>
              <a:t>allocation </a:t>
            </a:r>
            <a:r>
              <a:rPr lang="en-US" dirty="0" smtClean="0">
                <a:solidFill>
                  <a:schemeClr val="tx1"/>
                </a:solidFill>
              </a:rPr>
              <a:t>has </a:t>
            </a:r>
            <a:r>
              <a:rPr lang="en-US" dirty="0">
                <a:solidFill>
                  <a:schemeClr val="tx1"/>
                </a:solidFill>
              </a:rPr>
              <a:t>the lowest Sharpe </a:t>
            </a:r>
            <a:r>
              <a:rPr lang="en-US" dirty="0" smtClean="0">
                <a:solidFill>
                  <a:schemeClr val="tx1"/>
                </a:solidFill>
              </a:rPr>
              <a:t>Ratio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The DRL model outperforms the benchmark index in all market regimes 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468243"/>
            <a:ext cx="3148425" cy="1307041"/>
          </a:xfrm>
          <a:prstGeom prst="rect">
            <a:avLst/>
          </a:prstGeom>
        </p:spPr>
      </p:pic>
      <p:pic>
        <p:nvPicPr>
          <p:cNvPr id="5" name="Picture 4" descr="E:\School\WordQuant\MScFE\MScFE 690 Capstone Project\MScFE 690 Module 5\Performance in Bear Market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882" y="1468243"/>
            <a:ext cx="2023392" cy="13956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007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49ED-049F-F44A-AC27-DC3E35B1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</a:t>
            </a:r>
            <a:r>
              <a:rPr lang="en-US" dirty="0" smtClean="0"/>
              <a:t>Results Cont. . 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7E8C7-8837-B440-AAF8-8DEFD351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53" y="1184260"/>
            <a:ext cx="7676147" cy="3959240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en-US" sz="1900" dirty="0" smtClean="0">
                <a:solidFill>
                  <a:schemeClr val="tx1"/>
                </a:solidFill>
              </a:rPr>
              <a:t>The project work contributes to the current research by combining the asset selection methods with DRL methods for asset allocation</a:t>
            </a:r>
          </a:p>
          <a:p>
            <a:pPr algn="just">
              <a:spcAft>
                <a:spcPts val="600"/>
              </a:spcAft>
            </a:pPr>
            <a:r>
              <a:rPr lang="en-US" sz="1900" dirty="0" smtClean="0">
                <a:solidFill>
                  <a:schemeClr val="tx1"/>
                </a:solidFill>
              </a:rPr>
              <a:t>The model could not produce consistently better performance than the mean-variance optimization </a:t>
            </a:r>
          </a:p>
          <a:p>
            <a:pPr algn="just">
              <a:spcAft>
                <a:spcPts val="600"/>
              </a:spcAft>
            </a:pPr>
            <a:r>
              <a:rPr lang="en-US" sz="1900" dirty="0" smtClean="0">
                <a:solidFill>
                  <a:schemeClr val="tx1"/>
                </a:solidFill>
              </a:rPr>
              <a:t>The model however, shows better performance than the benchmark index in all market regimes</a:t>
            </a:r>
          </a:p>
          <a:p>
            <a:pPr algn="just">
              <a:spcAft>
                <a:spcPts val="600"/>
              </a:spcAft>
            </a:pPr>
            <a:r>
              <a:rPr lang="en-US" sz="1900" dirty="0" smtClean="0">
                <a:solidFill>
                  <a:schemeClr val="tx1"/>
                </a:solidFill>
              </a:rPr>
              <a:t>DRL models have a potential to perform better than the traditional allocations methods </a:t>
            </a:r>
          </a:p>
          <a:p>
            <a:pPr algn="just">
              <a:spcAft>
                <a:spcPts val="600"/>
              </a:spcAft>
            </a:pPr>
            <a:r>
              <a:rPr lang="en-US" sz="1900" dirty="0" smtClean="0">
                <a:solidFill>
                  <a:schemeClr val="tx1"/>
                </a:solidFill>
              </a:rPr>
              <a:t>Rebalancing periods needs to be optimized to adjust for transaction costs</a:t>
            </a:r>
          </a:p>
          <a:p>
            <a:pPr algn="just">
              <a:spcAft>
                <a:spcPts val="600"/>
              </a:spcAft>
            </a:pPr>
            <a:endParaRPr lang="en-US" sz="1800" dirty="0" smtClean="0">
              <a:solidFill>
                <a:schemeClr val="tx1"/>
              </a:solidFill>
            </a:endParaRPr>
          </a:p>
          <a:p>
            <a:pPr algn="just">
              <a:spcAft>
                <a:spcPts val="600"/>
              </a:spcAft>
            </a:pPr>
            <a:endParaRPr lang="en-US" sz="18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sz="18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114300" indent="0">
              <a:spcAft>
                <a:spcPts val="600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03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3E74-19F3-FF4F-8BF7-CCA6130A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66702-EA2D-0C45-BD0A-3D7E2213D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354319"/>
            <a:ext cx="7430704" cy="3514459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The project aimed at developing a TAA model based on DRL 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DRL is used to perform asset allocation based on the reward function of cumulative portfolio value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The developed model outperforms the mean-variance optimization in periods of less market uncertainties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The model outperforms the benchmark index in all market regimes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The performance of the model can be fine-tuned to ensure consistent performance in all market regimes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09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CAF1-D721-764C-976B-DC81E7B5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 of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D036A-D58B-CE46-8EB2-78CA81EF2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59" y="1354319"/>
            <a:ext cx="7711441" cy="3498417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Explore the use of differential Sharpe ratio as the reward function for the DRL model</a:t>
            </a:r>
          </a:p>
          <a:p>
            <a:pPr algn="just"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Application of the DRL model on a bigger stock </a:t>
            </a:r>
            <a:r>
              <a:rPr lang="en-US" sz="2200" dirty="0" smtClean="0">
                <a:solidFill>
                  <a:schemeClr val="tx1"/>
                </a:solidFill>
              </a:rPr>
              <a:t>constituent and consider a wider space of assets</a:t>
            </a:r>
            <a:endParaRPr lang="en-US" sz="2200" dirty="0">
              <a:solidFill>
                <a:schemeClr val="tx1"/>
              </a:solidFill>
            </a:endParaRPr>
          </a:p>
          <a:p>
            <a:pPr algn="just"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Consideration of a number of technical indicators</a:t>
            </a:r>
          </a:p>
          <a:p>
            <a:pPr algn="just"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Consider using different portfolio initialization strategies apart from the equal weights initialization</a:t>
            </a:r>
          </a:p>
          <a:p>
            <a:pPr algn="just"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Optimize the rebalancing period</a:t>
            </a:r>
          </a:p>
        </p:txBody>
      </p:sp>
    </p:spTree>
    <p:extLst>
      <p:ext uri="{BB962C8B-B14F-4D97-AF65-F5344CB8AC3E}">
        <p14:creationId xmlns:p14="http://schemas.microsoft.com/office/powerpoint/2010/main" val="316447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93827D-2F4E-F343-8B68-A75196B722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C3E133-1FF7-2441-B916-4EEAB521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7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789E15-886A-AC40-B87A-573F685445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AE6729-0284-9342-B598-C1DD267C3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01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9E87D9D-5B9C-CB41-A233-12B09AF1BB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Musonda</a:t>
            </a:r>
            <a:r>
              <a:rPr lang="en-US" dirty="0" smtClean="0"/>
              <a:t> KATONGO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9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567BB-0498-1549-8152-7D87EBCC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Government Issued Photo 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29CAB-F4C3-3741-9FE3-108B047A9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7143" y="1717942"/>
            <a:ext cx="4516244" cy="186868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209" y="1115653"/>
            <a:ext cx="2838280" cy="371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9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1862-A31C-AA43-867B-36A3D135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 and Importance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8C4EA-1B4D-FC4D-9D40-DF2AA5EF1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59" y="1354319"/>
            <a:ext cx="8520601" cy="3178769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en-ZA" dirty="0">
                <a:solidFill>
                  <a:schemeClr val="tx1"/>
                </a:solidFill>
              </a:rPr>
              <a:t>Tactical Asset Allocation (TAA) is an active portfolio management </a:t>
            </a:r>
            <a:r>
              <a:rPr lang="en-ZA" dirty="0" smtClean="0">
                <a:solidFill>
                  <a:schemeClr val="tx1"/>
                </a:solidFill>
              </a:rPr>
              <a:t>strategy</a:t>
            </a:r>
          </a:p>
          <a:p>
            <a:pPr algn="just">
              <a:spcAft>
                <a:spcPts val="600"/>
              </a:spcAft>
            </a:pPr>
            <a:r>
              <a:rPr lang="en-ZA" dirty="0" smtClean="0">
                <a:solidFill>
                  <a:schemeClr val="tx1"/>
                </a:solidFill>
              </a:rPr>
              <a:t>It aims </a:t>
            </a:r>
            <a:r>
              <a:rPr lang="en-ZA" dirty="0">
                <a:solidFill>
                  <a:schemeClr val="tx1"/>
                </a:solidFill>
              </a:rPr>
              <a:t>at allocating the asset weights in a portfolio in order to take advantage of market trends </a:t>
            </a:r>
            <a:endParaRPr lang="en-ZA" dirty="0" smtClean="0">
              <a:solidFill>
                <a:schemeClr val="tx1"/>
              </a:solidFill>
            </a:endParaRPr>
          </a:p>
          <a:p>
            <a:pPr algn="just">
              <a:spcAft>
                <a:spcPts val="600"/>
              </a:spcAft>
            </a:pPr>
            <a:r>
              <a:rPr lang="en-ZA" dirty="0">
                <a:solidFill>
                  <a:schemeClr val="tx1"/>
                </a:solidFill>
              </a:rPr>
              <a:t>The </a:t>
            </a:r>
            <a:r>
              <a:rPr lang="en-ZA" dirty="0" smtClean="0">
                <a:solidFill>
                  <a:schemeClr val="tx1"/>
                </a:solidFill>
              </a:rPr>
              <a:t>project aims at building a TTA model that is able to accurately capture short to medium term market trends</a:t>
            </a:r>
            <a:endParaRPr lang="en-US" dirty="0">
              <a:solidFill>
                <a:schemeClr val="tx1"/>
              </a:solidFill>
            </a:endParaRPr>
          </a:p>
          <a:p>
            <a:pPr algn="just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Model should be able to maximize risk adjusted returns of</a:t>
            </a:r>
          </a:p>
          <a:p>
            <a:pPr marL="114300" indent="0" algn="just"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the </a:t>
            </a:r>
            <a:r>
              <a:rPr lang="en-US" dirty="0">
                <a:solidFill>
                  <a:schemeClr val="tx1"/>
                </a:solidFill>
              </a:rPr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32645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B651-1C3F-1D4C-A49F-96843C733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609597"/>
            <a:ext cx="8520600" cy="572700"/>
          </a:xfrm>
        </p:spPr>
        <p:txBody>
          <a:bodyPr/>
          <a:lstStyle/>
          <a:p>
            <a:r>
              <a:rPr lang="en-US" dirty="0"/>
              <a:t>Literature Review/Background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4D63C-A3C2-9642-AFF5-122502677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59" y="1267325"/>
            <a:ext cx="7422683" cy="3681663"/>
          </a:xfrm>
        </p:spPr>
        <p:txBody>
          <a:bodyPr/>
          <a:lstStyle/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The following are some of the related works which were reviewed for the study:</a:t>
            </a:r>
          </a:p>
          <a:p>
            <a:pPr lvl="1" algn="just"/>
            <a:r>
              <a:rPr lang="en-US" sz="1300" dirty="0">
                <a:solidFill>
                  <a:schemeClr val="tx1"/>
                </a:solidFill>
              </a:rPr>
              <a:t>Yang, H., Liu, X., </a:t>
            </a:r>
            <a:r>
              <a:rPr lang="en-US" sz="1300" dirty="0" err="1">
                <a:solidFill>
                  <a:schemeClr val="tx1"/>
                </a:solidFill>
              </a:rPr>
              <a:t>Zhong</a:t>
            </a:r>
            <a:r>
              <a:rPr lang="en-US" sz="1300" dirty="0">
                <a:solidFill>
                  <a:schemeClr val="tx1"/>
                </a:solidFill>
              </a:rPr>
              <a:t>, S. and </a:t>
            </a:r>
            <a:r>
              <a:rPr lang="en-US" sz="1300" dirty="0" err="1">
                <a:solidFill>
                  <a:schemeClr val="tx1"/>
                </a:solidFill>
              </a:rPr>
              <a:t>Walid</a:t>
            </a:r>
            <a:r>
              <a:rPr lang="en-US" sz="1300" dirty="0">
                <a:solidFill>
                  <a:schemeClr val="tx1"/>
                </a:solidFill>
              </a:rPr>
              <a:t>, A., 2020. Deep Reinforcement Learning for Automated Stock Trading: An Ensemble Strategy. </a:t>
            </a:r>
            <a:r>
              <a:rPr lang="en-US" sz="1300" i="1" dirty="0">
                <a:solidFill>
                  <a:schemeClr val="tx1"/>
                </a:solidFill>
              </a:rPr>
              <a:t>SSRN Electronic Journal</a:t>
            </a:r>
            <a:r>
              <a:rPr lang="en-US" sz="1300" dirty="0" smtClean="0">
                <a:solidFill>
                  <a:schemeClr val="tx1"/>
                </a:solidFill>
              </a:rPr>
              <a:t>.</a:t>
            </a:r>
          </a:p>
          <a:p>
            <a:pPr lvl="1" algn="just"/>
            <a:r>
              <a:rPr lang="en-GB" sz="1300" dirty="0" err="1">
                <a:solidFill>
                  <a:schemeClr val="tx1"/>
                </a:solidFill>
              </a:rPr>
              <a:t>Chakravorty</a:t>
            </a:r>
            <a:r>
              <a:rPr lang="en-GB" sz="1300" dirty="0">
                <a:solidFill>
                  <a:schemeClr val="tx1"/>
                </a:solidFill>
              </a:rPr>
              <a:t>, G., </a:t>
            </a:r>
            <a:r>
              <a:rPr lang="en-GB" sz="1300" dirty="0" err="1">
                <a:solidFill>
                  <a:schemeClr val="tx1"/>
                </a:solidFill>
              </a:rPr>
              <a:t>Awasthi</a:t>
            </a:r>
            <a:r>
              <a:rPr lang="en-GB" sz="1300" dirty="0">
                <a:solidFill>
                  <a:schemeClr val="tx1"/>
                </a:solidFill>
              </a:rPr>
              <a:t>, A., Da Silva, B. and </a:t>
            </a:r>
            <a:r>
              <a:rPr lang="en-GB" sz="1300" dirty="0" err="1">
                <a:solidFill>
                  <a:schemeClr val="tx1"/>
                </a:solidFill>
              </a:rPr>
              <a:t>Singhal</a:t>
            </a:r>
            <a:r>
              <a:rPr lang="en-GB" sz="1300" dirty="0">
                <a:solidFill>
                  <a:schemeClr val="tx1"/>
                </a:solidFill>
              </a:rPr>
              <a:t>, M., 2018. Deep learning based global tactical asset allocation. </a:t>
            </a:r>
            <a:r>
              <a:rPr lang="en-GB" sz="1300" i="1" dirty="0">
                <a:solidFill>
                  <a:schemeClr val="tx1"/>
                </a:solidFill>
              </a:rPr>
              <a:t>SSRN Electronic Journal </a:t>
            </a:r>
            <a:endParaRPr lang="en-GB" sz="1300" i="1" dirty="0" smtClean="0">
              <a:solidFill>
                <a:schemeClr val="tx1"/>
              </a:solidFill>
            </a:endParaRPr>
          </a:p>
          <a:p>
            <a:pPr lvl="1" algn="just"/>
            <a:r>
              <a:rPr lang="en-US" sz="1300" dirty="0" err="1">
                <a:solidFill>
                  <a:schemeClr val="tx1"/>
                </a:solidFill>
              </a:rPr>
              <a:t>Neuneier</a:t>
            </a:r>
            <a:r>
              <a:rPr lang="en-GB" sz="1300" dirty="0">
                <a:solidFill>
                  <a:schemeClr val="tx1"/>
                </a:solidFill>
              </a:rPr>
              <a:t>, R., 1996. Optimal asset allocation using adaptive dynamic programming. In </a:t>
            </a:r>
            <a:r>
              <a:rPr lang="en-GB" sz="1300" i="1" dirty="0">
                <a:solidFill>
                  <a:schemeClr val="tx1"/>
                </a:solidFill>
              </a:rPr>
              <a:t>Advances in Neural Information Processing Systems </a:t>
            </a:r>
            <a:r>
              <a:rPr lang="en-GB" sz="1300" dirty="0">
                <a:solidFill>
                  <a:schemeClr val="tx1"/>
                </a:solidFill>
              </a:rPr>
              <a:t>(pp. 952-958). </a:t>
            </a:r>
            <a:endParaRPr lang="en-GB" sz="1300" dirty="0" smtClean="0">
              <a:solidFill>
                <a:schemeClr val="tx1"/>
              </a:solidFill>
            </a:endParaRPr>
          </a:p>
          <a:p>
            <a:pPr lvl="1" algn="just"/>
            <a:r>
              <a:rPr lang="en-US" sz="1300" dirty="0" err="1">
                <a:solidFill>
                  <a:schemeClr val="tx1"/>
                </a:solidFill>
              </a:rPr>
              <a:t>Obeidat</a:t>
            </a:r>
            <a:r>
              <a:rPr lang="en-GB" sz="1300" dirty="0">
                <a:solidFill>
                  <a:schemeClr val="tx1"/>
                </a:solidFill>
              </a:rPr>
              <a:t>, S., Shapiro, D., Lemay, M., MacPherson, M.K. and </a:t>
            </a:r>
            <a:r>
              <a:rPr lang="en-GB" sz="1300" dirty="0" err="1">
                <a:solidFill>
                  <a:schemeClr val="tx1"/>
                </a:solidFill>
              </a:rPr>
              <a:t>Bolic</a:t>
            </a:r>
            <a:r>
              <a:rPr lang="en-GB" sz="1300" dirty="0">
                <a:solidFill>
                  <a:schemeClr val="tx1"/>
                </a:solidFill>
              </a:rPr>
              <a:t>, M., 2018. Adaptive portfolio asset allocation optimization with deep learning. </a:t>
            </a:r>
            <a:r>
              <a:rPr lang="en-GB" sz="1300" i="1" dirty="0">
                <a:solidFill>
                  <a:schemeClr val="tx1"/>
                </a:solidFill>
              </a:rPr>
              <a:t>International Journal on Advances in Intelligent Systems</a:t>
            </a:r>
            <a:r>
              <a:rPr lang="en-GB" sz="1300" dirty="0">
                <a:solidFill>
                  <a:schemeClr val="tx1"/>
                </a:solidFill>
              </a:rPr>
              <a:t>, </a:t>
            </a:r>
            <a:r>
              <a:rPr lang="en-GB" sz="1300" i="1" dirty="0">
                <a:solidFill>
                  <a:schemeClr val="tx1"/>
                </a:solidFill>
              </a:rPr>
              <a:t>11</a:t>
            </a:r>
            <a:r>
              <a:rPr lang="en-GB" sz="1300" dirty="0">
                <a:solidFill>
                  <a:schemeClr val="tx1"/>
                </a:solidFill>
              </a:rPr>
              <a:t>(1), pp.25-34. </a:t>
            </a:r>
            <a:endParaRPr lang="en-US" sz="1300" dirty="0">
              <a:solidFill>
                <a:schemeClr val="tx1"/>
              </a:solidFill>
            </a:endParaRPr>
          </a:p>
          <a:p>
            <a:pPr lvl="1"/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183644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B651-1C3F-1D4C-A49F-96843C733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609597"/>
            <a:ext cx="8520600" cy="572700"/>
          </a:xfrm>
        </p:spPr>
        <p:txBody>
          <a:bodyPr/>
          <a:lstStyle/>
          <a:p>
            <a:r>
              <a:rPr lang="en-US" dirty="0"/>
              <a:t>Literature </a:t>
            </a:r>
            <a:r>
              <a:rPr lang="en-US" dirty="0" smtClean="0"/>
              <a:t>Review/Background Cont. . 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4D63C-A3C2-9642-AFF5-122502677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59" y="1354320"/>
            <a:ext cx="8520599" cy="2954216"/>
          </a:xfrm>
        </p:spPr>
        <p:txBody>
          <a:bodyPr/>
          <a:lstStyle/>
          <a:p>
            <a:pPr algn="just"/>
            <a:r>
              <a:rPr lang="en-US" sz="2200" dirty="0" smtClean="0">
                <a:solidFill>
                  <a:schemeClr val="tx1"/>
                </a:solidFill>
              </a:rPr>
              <a:t>The project contributes to the current research in the subject in the following ways: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</a:rPr>
              <a:t>Employees the use of Neural Network Autoencoders in the selection of stocks to be included in the portfolio for the period;</a:t>
            </a:r>
          </a:p>
          <a:p>
            <a:pPr lvl="1" algn="just"/>
            <a:r>
              <a:rPr lang="en-GB" sz="2000" dirty="0" smtClean="0">
                <a:solidFill>
                  <a:schemeClr val="tx1"/>
                </a:solidFill>
              </a:rPr>
              <a:t>The research proposes the use of a number of features (technical indicators)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smtClean="0">
                <a:solidFill>
                  <a:schemeClr val="tx1"/>
                </a:solidFill>
              </a:rPr>
              <a:t>in the implementation of a DRL model</a:t>
            </a:r>
            <a:endParaRPr lang="en-GB" sz="2000" i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78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C88B-BD4A-9B4E-86AC-ED5EBF81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617346"/>
            <a:ext cx="8520600" cy="572700"/>
          </a:xfrm>
        </p:spPr>
        <p:txBody>
          <a:bodyPr/>
          <a:lstStyle/>
          <a:p>
            <a:r>
              <a:rPr lang="en-US" dirty="0"/>
              <a:t>Assumptions and Choice of Technology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70BF3-A1E5-3B41-9A89-5860BBE28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612" y="1212870"/>
            <a:ext cx="7374557" cy="3562585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The following are the assumptions made in the implementation of the model:</a:t>
            </a:r>
          </a:p>
          <a:p>
            <a:pPr lvl="1" algn="just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The market is liquid and it is possible to trade at any time; </a:t>
            </a:r>
          </a:p>
          <a:p>
            <a:pPr lvl="1" algn="just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Transactions are small enough not to affect the market price of the </a:t>
            </a:r>
            <a:r>
              <a:rPr lang="en-US" dirty="0" smtClean="0">
                <a:solidFill>
                  <a:schemeClr val="tx1"/>
                </a:solidFill>
              </a:rPr>
              <a:t>assets</a:t>
            </a:r>
          </a:p>
          <a:p>
            <a:pPr lvl="1" algn="just">
              <a:lnSpc>
                <a:spcPct val="10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Transaction costs have been assumed at 0.1% of each trade total value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algn="just"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The models are developed and coded using python programming language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GitHub Link</a:t>
            </a:r>
            <a:r>
              <a:rPr lang="en-US" sz="1200" dirty="0" smtClean="0">
                <a:solidFill>
                  <a:schemeClr val="tx1"/>
                </a:solidFill>
              </a:rPr>
              <a:t>: </a:t>
            </a:r>
            <a:r>
              <a:rPr lang="en-US" sz="1200" u="sng" dirty="0">
                <a:hlinkClick r:id="rId3"/>
              </a:rPr>
              <a:t>https://github.com/Musonda2day/Asset-Portfolio-Management-usingDeep-Reinforcement-Learning-</a:t>
            </a:r>
            <a:endParaRPr lang="en-US" sz="1200" dirty="0"/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34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1C132-A148-C642-8C0B-68EB930F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Review Feedback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3890C-1C0C-D442-A3B2-5F4D1FD8D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354320"/>
            <a:ext cx="7334452" cy="3434248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From the peer review feedback, the researcher considered the following in the development of the project:</a:t>
            </a:r>
          </a:p>
          <a:p>
            <a:pPr lvl="1" algn="just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Clearly defining the benchmark portfolio strategies based on equal weights and mean-variance optimization;</a:t>
            </a:r>
          </a:p>
          <a:p>
            <a:pPr lvl="1" algn="just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The researcher used cumulative portfolio value as the object function. The use of risk adjusted returns (Differential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harpe) has been proposed for future work;</a:t>
            </a:r>
          </a:p>
          <a:p>
            <a:pPr lvl="1" algn="just"/>
            <a:r>
              <a:rPr lang="en-US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Use of a wider space of asset class has also been proposed for future work in maximizing portfolio risk adjusted returns.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2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49ED-049F-F44A-AC27-DC3E35B1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7E8C7-8837-B440-AAF8-8DEFD351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354320"/>
            <a:ext cx="7414662" cy="3586648"/>
          </a:xfrm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Select </a:t>
            </a:r>
            <a:r>
              <a:rPr lang="en-US" dirty="0">
                <a:solidFill>
                  <a:schemeClr val="tx1"/>
                </a:solidFill>
              </a:rPr>
              <a:t>the constituent stocks or assets that will form the portfolio 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Feature selection and data pre-processing</a:t>
            </a:r>
          </a:p>
          <a:p>
            <a:pPr algn="just">
              <a:spcAft>
                <a:spcPts val="600"/>
              </a:spcAft>
            </a:pPr>
            <a:r>
              <a:rPr lang="en-US" sz="1800" dirty="0" smtClean="0">
                <a:solidFill>
                  <a:schemeClr val="tx1"/>
                </a:solidFill>
              </a:rPr>
              <a:t>Perform Feature Reduction using Neural Network Autoencoders</a:t>
            </a:r>
          </a:p>
          <a:p>
            <a:pPr algn="just">
              <a:spcAft>
                <a:spcPts val="600"/>
              </a:spcAft>
            </a:pPr>
            <a:r>
              <a:rPr lang="en-US" sz="1800" dirty="0" smtClean="0">
                <a:solidFill>
                  <a:schemeClr val="tx1"/>
                </a:solidFill>
              </a:rPr>
              <a:t>Split the data into train data and test data</a:t>
            </a:r>
          </a:p>
          <a:p>
            <a:pPr algn="just">
              <a:spcAft>
                <a:spcPts val="600"/>
              </a:spcAft>
            </a:pPr>
            <a:r>
              <a:rPr lang="en-US" sz="1800" dirty="0" smtClean="0">
                <a:solidFill>
                  <a:schemeClr val="tx1"/>
                </a:solidFill>
              </a:rPr>
              <a:t>Construct benchmark portfolios</a:t>
            </a:r>
          </a:p>
          <a:p>
            <a:pPr algn="just">
              <a:spcAft>
                <a:spcPts val="600"/>
              </a:spcAft>
            </a:pPr>
            <a:r>
              <a:rPr lang="en-US" sz="1800" dirty="0" smtClean="0">
                <a:solidFill>
                  <a:schemeClr val="tx1"/>
                </a:solidFill>
              </a:rPr>
              <a:t>Construct the DRL models based on the DDPG, PPO and A2C algorithms</a:t>
            </a:r>
          </a:p>
          <a:p>
            <a:pPr algn="just">
              <a:spcAft>
                <a:spcPts val="600"/>
              </a:spcAft>
            </a:pPr>
            <a:r>
              <a:rPr lang="en-US" sz="1800" dirty="0" smtClean="0">
                <a:solidFill>
                  <a:schemeClr val="tx1"/>
                </a:solidFill>
              </a:rPr>
              <a:t>Backtesting the performance of the portfolios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36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8 - &amp;quot;Summary &amp;quot;&quot;/&gt;&lt;property id=&quot;20307&quot; value=&quot;258&quot;/&gt;&lt;/object&gt;&lt;object type=&quot;3&quot; unique_id=&quot;10004&quot;&gt;&lt;property id=&quot;20148&quot; value=&quot;5&quot;/&gt;&lt;property id=&quot;20300&quot; value=&quot;Slide 1 - &amp;quot;My Capstone Project Presentation Title&amp;quot;&quot;/&gt;&lt;property id=&quot;20307&quot; value=&quot;272&quot;/&gt;&lt;/object&gt;&lt;object type=&quot;3&quot; unique_id=&quot;10005&quot;&gt;&lt;property id=&quot;20148&quot; value=&quot;5&quot;/&gt;&lt;property id=&quot;20300&quot; value=&quot;Slide 2 - &amp;quot;Group #1    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Government Issued Photo ID&amp;quot;&quot;/&gt;&lt;property id=&quot;20307&quot; value=&quot;263&quot;/&gt;&lt;/object&gt;&lt;object type=&quot;3&quot; unique_id=&quot;10007&quot;&gt;&lt;property id=&quot;20148&quot; value=&quot;5&quot;/&gt;&lt;property id=&quot;20300&quot; value=&quot;Slide 4 - &amp;quot;Capstone Project Presentation&amp;quot;&quot;/&gt;&lt;property id=&quot;20307&quot; value=&quot;264&quot;/&gt;&lt;/object&gt;&lt;object type=&quot;3&quot; unique_id=&quot;10186&quot;&gt;&lt;property id=&quot;20148&quot; value=&quot;5&quot;/&gt;&lt;property id=&quot;20300&quot; value=&quot;Slide 5 - &amp;quot;Capstone Project – Talking Points&amp;quot;&quot;/&gt;&lt;property id=&quot;20307&quot; value=&quot;276&quot;/&gt;&lt;/object&gt;&lt;object type=&quot;3&quot; unique_id=&quot;10224&quot;&gt;&lt;property id=&quot;20148&quot; value=&quot;5&quot;/&gt;&lt;property id=&quot;20300&quot; value=&quot;Slide 6 - &amp;quot;Capstone Project – Talking Points (contd.)&amp;quot;&quot;/&gt;&lt;property id=&quot;20307&quot; value=&quot;277&quot;/&gt;&lt;/object&gt;&lt;object type=&quot;3&quot; unique_id=&quot;10268&quot;&gt;&lt;property id=&quot;20148&quot; value=&quot;5&quot;/&gt;&lt;property id=&quot;20300&quot; value=&quot;Slide 9 - &amp;quot;Our best wishes as you complete your Capstone Project!&amp;quot;&quot;/&gt;&lt;property id=&quot;20307&quot; value=&quot;278&quot;/&gt;&lt;/object&gt;&lt;object type=&quot;3&quot; unique_id=&quot;10378&quot;&gt;&lt;property id=&quot;20148&quot; value=&quot;5&quot;/&gt;&lt;property id=&quot;20300&quot; value=&quot;Slide 7 - &amp;quot;Complete and Submit&amp;quot;&quot;/&gt;&lt;property id=&quot;20307&quot; value=&quot;280&quot;/&gt;&lt;/object&gt;&lt;/object&gt;&lt;object type=&quot;8&quot; unique_id=&quot;1001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1976</TotalTime>
  <Words>1301</Words>
  <Application>Microsoft Office PowerPoint</Application>
  <PresentationFormat>On-screen Show (16:9)</PresentationFormat>
  <Paragraphs>110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Lato</vt:lpstr>
      <vt:lpstr>Roboto Slab</vt:lpstr>
      <vt:lpstr>Arial</vt:lpstr>
      <vt:lpstr>Wingdings</vt:lpstr>
      <vt:lpstr>Simple Light</vt:lpstr>
      <vt:lpstr>  The use of Deep Reinforcement Learning in Tactical Asset Allocation </vt:lpstr>
      <vt:lpstr>Group 01</vt:lpstr>
      <vt:lpstr>Government Issued Photo ID</vt:lpstr>
      <vt:lpstr>Project Goal and Importance</vt:lpstr>
      <vt:lpstr>Literature Review/Background</vt:lpstr>
      <vt:lpstr>Literature Review/Background Cont. . .</vt:lpstr>
      <vt:lpstr>Assumptions and Choice of Technology</vt:lpstr>
      <vt:lpstr>Peer Review Feedback</vt:lpstr>
      <vt:lpstr>Methodology</vt:lpstr>
      <vt:lpstr>Summary of Results</vt:lpstr>
      <vt:lpstr>Summary of Results Cont. . .</vt:lpstr>
      <vt:lpstr>Summary of Results Cont. . .</vt:lpstr>
      <vt:lpstr>Conclusions</vt:lpstr>
      <vt:lpstr>Future Scope of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Gabriella Maiello</dc:creator>
  <cp:lastModifiedBy>VisionHigh</cp:lastModifiedBy>
  <cp:revision>196</cp:revision>
  <cp:lastPrinted>2019-09-06T17:22:59Z</cp:lastPrinted>
  <dcterms:modified xsi:type="dcterms:W3CDTF">2021-01-31T08:54:32Z</dcterms:modified>
</cp:coreProperties>
</file>