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8"/>
  </p:notesMasterIdLst>
  <p:sldIdLst>
    <p:sldId id="256" r:id="rId2"/>
    <p:sldId id="258" r:id="rId3"/>
    <p:sldId id="263" r:id="rId4"/>
    <p:sldId id="261" r:id="rId5"/>
    <p:sldId id="264" r:id="rId6"/>
    <p:sldId id="259" r:id="rId7"/>
    <p:sldId id="283" r:id="rId8"/>
    <p:sldId id="260" r:id="rId9"/>
    <p:sldId id="285" r:id="rId10"/>
    <p:sldId id="292" r:id="rId11"/>
    <p:sldId id="294" r:id="rId12"/>
    <p:sldId id="291" r:id="rId13"/>
    <p:sldId id="290" r:id="rId14"/>
    <p:sldId id="271" r:id="rId15"/>
    <p:sldId id="27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73D5-AC88-402D-950E-1B451EE408E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837D9-7FBD-47BE-8F6D-E27BD8259FC6}" type="pres">
      <dgm:prSet presAssocID="{2D3D73D5-AC88-402D-950E-1B451EE408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A4310-2019-4F08-BD1C-E28C5D3864D0}" type="presOf" srcId="{2D3D73D5-AC88-402D-950E-1B451EE408E1}" destId="{887837D9-7FBD-47BE-8F6D-E27BD8259F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60DA-2793-440E-8E06-74569D261AB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D1CB-0A46-48A6-9F39-A3244AC8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161F-9587-43F5-80F0-4BE9E865301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8833-A595-4023-9819-C28BF68D430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167E-6D24-4767-86D8-041C5F155966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6180-0747-4396-9F56-A3E3AFB5B799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617-9053-4328-9B80-A5D950C16D8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B2E-7816-4542-A4DB-8EC6426972FD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21A7-7F0C-4AD9-B325-02DF1F25FF66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A489-5128-4040-AE92-FE1D41244092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7F9B-66AA-473F-BC2B-1FE905113ACA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EC50-18AC-4243-9776-CD9799C5E9B4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A637-BE2A-42F9-AAE0-BFA5AE97C0FE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8E6A-2DDA-4078-9A68-8880D8606DF0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8587615" y="1442315"/>
            <a:ext cx="36043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 Asset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Liability</a:t>
            </a:r>
          </a:p>
          <a:p>
            <a:pPr algn="ctr"/>
            <a:r>
              <a:rPr lang="en-US" sz="4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4935" y="5443249"/>
            <a:ext cx="1725857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Võ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Nguyễn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Hưng</a:t>
            </a:r>
            <a:endParaRPr lang="en-US" sz="16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Trần </a:t>
            </a:r>
            <a:r>
              <a:rPr lang="en-US" sz="16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Huy</a:t>
            </a:r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Hoàng</a:t>
            </a:r>
          </a:p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Hoàng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Dương</a:t>
            </a:r>
            <a:endParaRPr lang="en-US" sz="1600" b="0" cap="none" spc="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1951" y="872808"/>
            <a:ext cx="3220565" cy="5027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 of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90" y="2229533"/>
            <a:ext cx="819221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1616236" cy="566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Fitness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3890" y="1740633"/>
            <a:ext cx="709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vi-VN" sz="2000" dirty="0" smtClean="0">
                <a:solidFill>
                  <a:schemeClr val="bg1"/>
                </a:solidFill>
              </a:rPr>
              <a:t>itness</a:t>
            </a:r>
            <a:r>
              <a:rPr lang="en-US" sz="2000" dirty="0" smtClean="0">
                <a:solidFill>
                  <a:schemeClr val="bg1"/>
                </a:solidFill>
              </a:rPr>
              <a:t> = Revenue - Cost</a:t>
            </a:r>
          </a:p>
        </p:txBody>
      </p:sp>
    </p:spTree>
    <p:extLst>
      <p:ext uri="{BB962C8B-B14F-4D97-AF65-F5344CB8AC3E}">
        <p14:creationId xmlns:p14="http://schemas.microsoft.com/office/powerpoint/2010/main" val="31273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14491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01001" y="1322093"/>
            <a:ext cx="2424898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latin typeface="Calibri" panose="020F0502020204030204" pitchFamily="34" charset="0"/>
              </a:rPr>
              <a:t>One Point</a:t>
            </a:r>
          </a:p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40478" y="2703444"/>
            <a:ext cx="8345941" cy="337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OnePointCrossov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8" y="3148756"/>
            <a:ext cx="5712187" cy="2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16894" y="1337518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Uniform </a:t>
            </a:r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916210" y="2486397"/>
            <a:ext cx="8345941" cy="598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/>
              <a:t>R</a:t>
            </a:r>
            <a:r>
              <a:rPr lang="en-US" sz="2000" dirty="0" err="1" smtClean="0"/>
              <a:t>eplaces</a:t>
            </a:r>
            <a:r>
              <a:rPr lang="en-US" sz="2000" dirty="0" smtClean="0"/>
              <a:t> </a:t>
            </a:r>
            <a:r>
              <a:rPr lang="en-US" sz="2000" dirty="0"/>
              <a:t>the value of the chosen gene with a uniform random value selected between </a:t>
            </a:r>
            <a:r>
              <a:rPr lang="en-US" sz="2000" dirty="0" smtClean="0"/>
              <a:t>predefined upper </a:t>
            </a:r>
            <a:r>
              <a:rPr lang="en-US" sz="2000" dirty="0"/>
              <a:t>and lower bounds for that gene.</a:t>
            </a:r>
          </a:p>
        </p:txBody>
      </p:sp>
    </p:spTree>
    <p:extLst>
      <p:ext uri="{BB962C8B-B14F-4D97-AF65-F5344CB8AC3E}">
        <p14:creationId xmlns:p14="http://schemas.microsoft.com/office/powerpoint/2010/main" val="35437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F916EB90-FC6A-8241-A51B-D402CC8434CA}"/>
              </a:ext>
            </a:extLst>
          </p:cNvPr>
          <p:cNvSpPr/>
          <p:nvPr/>
        </p:nvSpPr>
        <p:spPr>
          <a:xfrm>
            <a:off x="1434904" y="851481"/>
            <a:ext cx="9109493" cy="391798"/>
          </a:xfrm>
          <a:prstGeom prst="roundRect">
            <a:avLst/>
          </a:prstGeom>
          <a:solidFill>
            <a:srgbClr val="EF2F2F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/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3" y="9363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1411" y="1514147"/>
            <a:ext cx="7504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implemented genetic algorithm does not solve the ALM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The objective value is not optimal and not all the constraints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</a:rPr>
              <a:t>are </a:t>
            </a:r>
            <a:r>
              <a:rPr lang="en-US" sz="2000" smtClean="0">
                <a:solidFill>
                  <a:schemeClr val="bg1"/>
                </a:solidFill>
                <a:latin typeface="Calibri" panose="020F0502020204030204" pitchFamily="34" charset="0"/>
              </a:rPr>
              <a:t>satisfied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running time is longer than the simplex method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implemented in the Excel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=&gt; For the discussed ALM problem, simplex method is encouraged</a:t>
            </a:r>
          </a:p>
        </p:txBody>
      </p:sp>
    </p:spTree>
    <p:extLst>
      <p:ext uri="{BB962C8B-B14F-4D97-AF65-F5344CB8AC3E}">
        <p14:creationId xmlns:p14="http://schemas.microsoft.com/office/powerpoint/2010/main" val="9270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9218655" y="1442315"/>
            <a:ext cx="234230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listening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4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nip Single Corner Rectangle 5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70588" y="1539407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84878" y="2641376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Methodologies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73152" y="3743345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07238" y="4845314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Model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65677" y="153940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633" y="3743345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090" y="48426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1209" y="264137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1291630"/>
            <a:ext cx="1309632" cy="1309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1291630"/>
            <a:ext cx="1309632" cy="13096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3789058"/>
            <a:ext cx="1309632" cy="13096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3789058"/>
            <a:ext cx="1309632" cy="13096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02" y="3803874"/>
            <a:ext cx="1309632" cy="13096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1291630"/>
            <a:ext cx="1309632" cy="13096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06" y="1291630"/>
            <a:ext cx="1309632" cy="13096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3789058"/>
            <a:ext cx="1309632" cy="13096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48398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47636" y="4458690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7360" y="19464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5316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8397" y="4443874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65317" y="45227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53008" y="44848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3008" y="198606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3592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14 days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0968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5 years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92957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6 months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248413" y="5192459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 months to 1 year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0968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months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437167" y="2704743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to 30 days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43716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years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808038" y="5188817"/>
            <a:ext cx="1319466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years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9874"/>
              </p:ext>
            </p:extLst>
          </p:nvPr>
        </p:nvGraphicFramePr>
        <p:xfrm>
          <a:off x="2183175" y="1769582"/>
          <a:ext cx="8128000" cy="369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134994661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383270264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3948582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27161642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56256110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CLDD</a:t>
                      </a:r>
                    </a:p>
                    <a:p>
                      <a:pPr algn="ctr"/>
                      <a:r>
                        <a:rPr lang="en-US" baseline="0" dirty="0" smtClean="0"/>
                        <a:t> Demand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CLSD </a:t>
                      </a:r>
                    </a:p>
                    <a:p>
                      <a:pPr algn="ctr"/>
                      <a:r>
                        <a:rPr lang="en-US" dirty="0" smtClean="0"/>
                        <a:t>Saving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CLTD </a:t>
                      </a:r>
                    </a:p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CLB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Borrowings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3032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5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3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491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47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36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14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3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5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59768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7088"/>
              </p:ext>
            </p:extLst>
          </p:nvPr>
        </p:nvGraphicFramePr>
        <p:xfrm>
          <a:off x="2183171" y="1735014"/>
          <a:ext cx="8387292" cy="39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7882">
                  <a:extLst>
                    <a:ext uri="{9D8B030D-6E8A-4147-A177-3AD203B41FA5}">
                      <a16:colId xmlns="" xmlns:a16="http://schemas.microsoft.com/office/drawing/2014/main" val="1349946611"/>
                    </a:ext>
                  </a:extLst>
                </a:gridCol>
                <a:gridCol w="1397882">
                  <a:extLst>
                    <a:ext uri="{9D8B030D-6E8A-4147-A177-3AD203B41FA5}">
                      <a16:colId xmlns="" xmlns:a16="http://schemas.microsoft.com/office/drawing/2014/main" val="3383270264"/>
                    </a:ext>
                  </a:extLst>
                </a:gridCol>
                <a:gridCol w="1397882">
                  <a:extLst>
                    <a:ext uri="{9D8B030D-6E8A-4147-A177-3AD203B41FA5}">
                      <a16:colId xmlns="" xmlns:a16="http://schemas.microsoft.com/office/drawing/2014/main" val="2039485823"/>
                    </a:ext>
                  </a:extLst>
                </a:gridCol>
                <a:gridCol w="1397882">
                  <a:extLst>
                    <a:ext uri="{9D8B030D-6E8A-4147-A177-3AD203B41FA5}">
                      <a16:colId xmlns="" xmlns:a16="http://schemas.microsoft.com/office/drawing/2014/main" val="1271616421"/>
                    </a:ext>
                  </a:extLst>
                </a:gridCol>
                <a:gridCol w="1397882">
                  <a:extLst>
                    <a:ext uri="{9D8B030D-6E8A-4147-A177-3AD203B41FA5}">
                      <a16:colId xmlns="" xmlns:a16="http://schemas.microsoft.com/office/drawing/2014/main" val="3562561109"/>
                    </a:ext>
                  </a:extLst>
                </a:gridCol>
                <a:gridCol w="1397882">
                  <a:extLst>
                    <a:ext uri="{9D8B030D-6E8A-4147-A177-3AD203B41FA5}">
                      <a16:colId xmlns="" xmlns:a16="http://schemas.microsoft.com/office/drawing/2014/main" val="3216029482"/>
                    </a:ext>
                  </a:extLst>
                </a:gridCol>
              </a:tblGrid>
              <a:tr h="36901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RABCB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Central</a:t>
                      </a:r>
                      <a:r>
                        <a:rPr lang="en-US" baseline="0" smtClean="0"/>
                        <a:t> </a:t>
                      </a:r>
                      <a:br>
                        <a:rPr lang="en-US" baseline="0" smtClean="0"/>
                      </a:br>
                      <a:r>
                        <a:rPr lang="en-US" baseline="0" smtClean="0"/>
                        <a:t>bank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RABOB</a:t>
                      </a:r>
                    </a:p>
                    <a:p>
                      <a:pPr algn="ctr"/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banks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RAGs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Government</a:t>
                      </a:r>
                    </a:p>
                    <a:p>
                      <a:pPr algn="ctr"/>
                      <a:r>
                        <a:rPr lang="en-US" dirty="0" smtClean="0"/>
                        <a:t>Securities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RADB</a:t>
                      </a:r>
                    </a:p>
                    <a:p>
                      <a:pPr algn="ctr"/>
                      <a:r>
                        <a:rPr lang="en-US" dirty="0" smtClean="0"/>
                        <a:t>Debentures</a:t>
                      </a:r>
                      <a:r>
                        <a:rPr lang="en-US" baseline="0" dirty="0" smtClean="0"/>
                        <a:t> &amp; Bonds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RAA</a:t>
                      </a:r>
                    </a:p>
                    <a:p>
                      <a:pPr algn="ctr"/>
                      <a:r>
                        <a:rPr lang="en-US" dirty="0" smtClean="0"/>
                        <a:t>Advances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303290"/>
                  </a:ext>
                </a:extLst>
              </a:tr>
              <a:tr h="553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53017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31293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491275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47634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364388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1413643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239766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58653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597685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85898" y="3420357"/>
            <a:ext cx="2964333" cy="523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search algorithms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03638" y="1576161"/>
            <a:ext cx="2418098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selection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9303637" y="5022029"/>
            <a:ext cx="2418100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Genetics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904536" y="1956798"/>
            <a:ext cx="399101" cy="17252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8904536" y="3682054"/>
            <a:ext cx="399101" cy="1703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stCxn id="8" idx="6"/>
            <a:endCxn id="14" idx="1"/>
          </p:cNvCxnSpPr>
          <p:nvPr/>
        </p:nvCxnSpPr>
        <p:spPr>
          <a:xfrm>
            <a:off x="4404833" y="3682054"/>
            <a:ext cx="481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3"/>
          </p:cNvCxnSpPr>
          <p:nvPr/>
        </p:nvCxnSpPr>
        <p:spPr>
          <a:xfrm>
            <a:off x="7850231" y="3682054"/>
            <a:ext cx="1054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60878" y="3341253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8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15761" y="3208621"/>
            <a:ext cx="3151673" cy="880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generate high-quality solutions to optimization and search problems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311175" y="1530926"/>
            <a:ext cx="1568712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311173" y="5056772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7</a:t>
            </a:fld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29958" y="3150312"/>
            <a:ext cx="2169946" cy="9983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relying on bio-inspired operators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11175" y="3293849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20" name="Left Brace 19"/>
          <p:cNvSpPr/>
          <p:nvPr/>
        </p:nvSpPr>
        <p:spPr>
          <a:xfrm>
            <a:off x="10084348" y="1337450"/>
            <a:ext cx="278900" cy="461300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881150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15098" y="150820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Individual/ Chromosome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15098" y="2513649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15098" y="3634023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Fitness score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794177" y="150820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Candidate solution to the problem you want to solve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794177" y="2513649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Represent variables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794177" y="3634023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determines the fitness or acceptability of a solution set/ chromosome.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8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15098" y="463946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Converge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4794177" y="463946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produce offspring which are significantly different from the previous generation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1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5405737"/>
              </p:ext>
            </p:extLst>
          </p:nvPr>
        </p:nvGraphicFramePr>
        <p:xfrm>
          <a:off x="739491" y="1479152"/>
          <a:ext cx="10253472" cy="478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1" y="1501618"/>
            <a:ext cx="2758679" cy="42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45CEF0-0000-0000-4C2C-6565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045CEF0-0000-0000-4C2C-65650000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366B93-718B-4457-9360-C253D54C7915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479</Words>
  <Application>Microsoft Office PowerPoint</Application>
  <PresentationFormat>Custom</PresentationFormat>
  <Paragraphs>220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Phat Vo</cp:lastModifiedBy>
  <cp:revision>132</cp:revision>
  <dcterms:created xsi:type="dcterms:W3CDTF">2018-12-03T14:32:30Z</dcterms:created>
  <dcterms:modified xsi:type="dcterms:W3CDTF">2019-01-27T17:13:03Z</dcterms:modified>
</cp:coreProperties>
</file>