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8"/>
  </p:notesMasterIdLst>
  <p:sldIdLst>
    <p:sldId id="256" r:id="rId2"/>
    <p:sldId id="258" r:id="rId3"/>
    <p:sldId id="263" r:id="rId4"/>
    <p:sldId id="261" r:id="rId5"/>
    <p:sldId id="264" r:id="rId6"/>
    <p:sldId id="259" r:id="rId7"/>
    <p:sldId id="283" r:id="rId8"/>
    <p:sldId id="260" r:id="rId9"/>
    <p:sldId id="285" r:id="rId10"/>
    <p:sldId id="292" r:id="rId11"/>
    <p:sldId id="294" r:id="rId12"/>
    <p:sldId id="291" r:id="rId13"/>
    <p:sldId id="290" r:id="rId14"/>
    <p:sldId id="271" r:id="rId15"/>
    <p:sldId id="270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6" d="100"/>
          <a:sy n="96" d="100"/>
        </p:scale>
        <p:origin x="-16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73D5-AC88-402D-950E-1B451EE408E1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7837D9-7FBD-47BE-8F6D-E27BD8259FC6}" type="pres">
      <dgm:prSet presAssocID="{2D3D73D5-AC88-402D-950E-1B451EE408E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27BA4310-2019-4F08-BD1C-E28C5D3864D0}" type="presOf" srcId="{2D3D73D5-AC88-402D-950E-1B451EE408E1}" destId="{887837D9-7FBD-47BE-8F6D-E27BD8259FC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60DA-2793-440E-8E06-74569D261AB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6D1CB-0A46-48A6-9F39-A3244AC8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4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161F-9587-43F5-80F0-4BE9E8653018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9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8833-A595-4023-9819-C28BF68D4308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167E-6D24-4767-86D8-041C5F155966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8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6180-0747-4396-9F56-A3E3AFB5B799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3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3617-9053-4328-9B80-A5D950C16D88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CB2E-7816-4542-A4DB-8EC6426972FD}" type="datetime1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8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21A7-7F0C-4AD9-B325-02DF1F25FF66}" type="datetime1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6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A489-5128-4040-AE92-FE1D41244092}" type="datetime1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0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7F9B-66AA-473F-BC2B-1FE905113ACA}" type="datetime1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4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EC50-18AC-4243-9776-CD9799C5E9B4}" type="datetime1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2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A637-BE2A-42F9-AAE0-BFA5AE97C0FE}" type="datetime1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7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68E6A-2DDA-4078-9A68-8880D8606DF0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7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/>
          <p:nvPr/>
        </p:nvSpPr>
        <p:spPr>
          <a:xfrm>
            <a:off x="8587615" y="1442315"/>
            <a:ext cx="360438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Bank Asset</a:t>
            </a:r>
            <a:b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Liability</a:t>
            </a:r>
          </a:p>
          <a:p>
            <a:pPr algn="ctr"/>
            <a:r>
              <a:rPr lang="en-US" sz="48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Management</a:t>
            </a:r>
            <a:endParaRPr lang="en-US" sz="48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14935" y="5443249"/>
            <a:ext cx="1725857" cy="19082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Võ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Tấn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Phát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Nguyễn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Tiến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Hưng</a:t>
            </a:r>
            <a:endParaRPr lang="en-US" sz="16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6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Trần </a:t>
            </a:r>
            <a:r>
              <a:rPr lang="en-US" sz="1600" b="0" cap="none" spc="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Huy</a:t>
            </a:r>
            <a:r>
              <a:rPr lang="en-US" sz="16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Hoàng</a:t>
            </a:r>
          </a:p>
          <a:p>
            <a:pPr algn="ctr"/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Hoàng 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Thái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Dương</a:t>
            </a:r>
            <a:endParaRPr lang="en-US" sz="1600" b="0" cap="none" spc="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716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9362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Methodolog</a:t>
            </a:r>
            <a:r>
              <a:rPr lang="vi-VN" sz="2800" b="1" dirty="0" smtClean="0"/>
              <a:t>y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2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71951" y="872808"/>
            <a:ext cx="3220565" cy="5027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Representation of Solution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10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890" y="2229533"/>
            <a:ext cx="8192210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6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9362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Methodolog</a:t>
            </a:r>
            <a:r>
              <a:rPr lang="vi-VN" sz="2800" b="1" dirty="0" smtClean="0"/>
              <a:t>y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2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45663" y="745587"/>
            <a:ext cx="1616236" cy="5663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Fitness Function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3890" y="1740633"/>
            <a:ext cx="7099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</a:t>
            </a:r>
            <a:r>
              <a:rPr lang="vi-VN" sz="2000" dirty="0" smtClean="0">
                <a:solidFill>
                  <a:schemeClr val="bg1"/>
                </a:solidFill>
              </a:rPr>
              <a:t>itness</a:t>
            </a:r>
            <a:r>
              <a:rPr lang="en-US" sz="2000" dirty="0" smtClean="0">
                <a:solidFill>
                  <a:schemeClr val="bg1"/>
                </a:solidFill>
              </a:rPr>
              <a:t> = Revenue - Cost</a:t>
            </a:r>
          </a:p>
        </p:txBody>
      </p:sp>
    </p:spTree>
    <p:extLst>
      <p:ext uri="{BB962C8B-B14F-4D97-AF65-F5344CB8AC3E}">
        <p14:creationId xmlns:p14="http://schemas.microsoft.com/office/powerpoint/2010/main" val="312738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-14491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Methodolog</a:t>
            </a:r>
            <a:r>
              <a:rPr lang="vi-VN" sz="2800" b="1" dirty="0" smtClean="0"/>
              <a:t>y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2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45663" y="745587"/>
            <a:ext cx="2462785" cy="41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Genetic Operators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12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601001" y="1322093"/>
            <a:ext cx="2424898" cy="826372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smtClean="0">
                <a:latin typeface="Calibri" panose="020F0502020204030204" pitchFamily="34" charset="0"/>
              </a:rPr>
              <a:t>One Point</a:t>
            </a:r>
          </a:p>
          <a:p>
            <a:pPr algn="ctr"/>
            <a:r>
              <a:rPr lang="en-US" sz="2400" dirty="0" smtClean="0"/>
              <a:t>Crossover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640478" y="2703444"/>
            <a:ext cx="8345941" cy="3379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28" name="Picture 4" descr="OnePointCrossover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638" y="3148756"/>
            <a:ext cx="5712187" cy="247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48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9362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Methodolog</a:t>
            </a:r>
            <a:r>
              <a:rPr lang="vi-VN" sz="2800" b="1" dirty="0" smtClean="0"/>
              <a:t>y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2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45663" y="745587"/>
            <a:ext cx="2462785" cy="41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Genetic Operators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13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816894" y="1337518"/>
            <a:ext cx="1993114" cy="826372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smtClean="0"/>
              <a:t>Uniform </a:t>
            </a:r>
            <a:r>
              <a:rPr lang="en-US" sz="2400" dirty="0" smtClean="0"/>
              <a:t>Mutation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2916210" y="2486397"/>
            <a:ext cx="8345941" cy="5981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 smtClean="0"/>
              <a:t>R</a:t>
            </a:r>
            <a:r>
              <a:rPr lang="en-US" sz="2000" dirty="0" err="1" smtClean="0"/>
              <a:t>eplaces</a:t>
            </a:r>
            <a:r>
              <a:rPr lang="en-US" sz="2000" dirty="0" smtClean="0"/>
              <a:t> </a:t>
            </a:r>
            <a:r>
              <a:rPr lang="en-US" sz="2000" dirty="0"/>
              <a:t>the value of the chosen gene with a uniform random value selected between </a:t>
            </a:r>
            <a:r>
              <a:rPr lang="en-US" sz="2000" dirty="0" smtClean="0"/>
              <a:t>predefined upper </a:t>
            </a:r>
            <a:r>
              <a:rPr lang="en-US" sz="2000" dirty="0"/>
              <a:t>and lower bounds for that gene.</a:t>
            </a:r>
          </a:p>
        </p:txBody>
      </p:sp>
    </p:spTree>
    <p:extLst>
      <p:ext uri="{BB962C8B-B14F-4D97-AF65-F5344CB8AC3E}">
        <p14:creationId xmlns:p14="http://schemas.microsoft.com/office/powerpoint/2010/main" val="354378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9362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4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xmlns="" id="{F916EB90-FC6A-8241-A51B-D402CC8434CA}"/>
              </a:ext>
            </a:extLst>
          </p:cNvPr>
          <p:cNvSpPr/>
          <p:nvPr/>
        </p:nvSpPr>
        <p:spPr>
          <a:xfrm>
            <a:off x="1434904" y="851481"/>
            <a:ext cx="9109493" cy="391798"/>
          </a:xfrm>
          <a:prstGeom prst="roundRect">
            <a:avLst/>
          </a:prstGeom>
          <a:solidFill>
            <a:srgbClr val="EF2F2F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dirty="0"/>
              <a:t>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9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3" y="9363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Result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91411" y="1514147"/>
            <a:ext cx="75048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The implemented genetic algorithm does not solve the ALM 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The objective value is not optimal and not all the constraints </a:t>
            </a:r>
            <a:r>
              <a:rPr lang="en-US" sz="2000">
                <a:solidFill>
                  <a:schemeClr val="bg1"/>
                </a:solidFill>
                <a:latin typeface="Calibri" panose="020F0502020204030204" pitchFamily="34" charset="0"/>
              </a:rPr>
              <a:t>are </a:t>
            </a:r>
            <a:r>
              <a:rPr lang="en-US" sz="2000" smtClean="0">
                <a:solidFill>
                  <a:schemeClr val="bg1"/>
                </a:solidFill>
                <a:latin typeface="Calibri" panose="020F0502020204030204" pitchFamily="34" charset="0"/>
              </a:rPr>
              <a:t>satisfied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The running time is longer than the simplex method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implemented in the Excel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Solver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=&gt; For the discussed ALM problem, simplex method is encouraged</a:t>
            </a:r>
          </a:p>
        </p:txBody>
      </p:sp>
    </p:spTree>
    <p:extLst>
      <p:ext uri="{BB962C8B-B14F-4D97-AF65-F5344CB8AC3E}">
        <p14:creationId xmlns:p14="http://schemas.microsoft.com/office/powerpoint/2010/main" val="92704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/>
          <p:nvPr/>
        </p:nvSpPr>
        <p:spPr>
          <a:xfrm>
            <a:off x="9218655" y="1442315"/>
            <a:ext cx="2342309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</a:t>
            </a:r>
            <a:b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</a:t>
            </a:r>
            <a:b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b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your</a:t>
            </a:r>
            <a:b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listening</a:t>
            </a:r>
            <a:endParaRPr lang="en-US" sz="48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948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nip Single Corner Rectangle 5"/>
          <p:cNvSpPr/>
          <p:nvPr/>
        </p:nvSpPr>
        <p:spPr>
          <a:xfrm rot="10800000">
            <a:off x="1434904" y="9362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070588" y="1539407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Introduction</a:t>
            </a:r>
            <a:endParaRPr lang="en-US" sz="28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684878" y="2641376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Methodologies</a:t>
            </a:r>
            <a:endParaRPr lang="en-US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273152" y="3743345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Result</a:t>
            </a:r>
            <a:endParaRPr lang="en-US" sz="28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007238" y="4845314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Model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465677" y="1539407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1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64633" y="3743345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3090" y="4842616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61209" y="2641376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2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9362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Introduction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17" y="1291630"/>
            <a:ext cx="1309632" cy="130963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780" y="1291630"/>
            <a:ext cx="1309632" cy="130963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17" y="3789058"/>
            <a:ext cx="1309632" cy="130963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43" y="3789058"/>
            <a:ext cx="1309632" cy="130963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02" y="3803874"/>
            <a:ext cx="1309632" cy="130963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43" y="1291630"/>
            <a:ext cx="1309632" cy="130963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306" y="1291630"/>
            <a:ext cx="1309632" cy="13096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780" y="3789058"/>
            <a:ext cx="1309632" cy="130963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748398" y="1933383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547636" y="4458690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47360" y="1946446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65316" y="1933383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48397" y="4443874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65317" y="4522746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53008" y="4484816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53008" y="1986067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3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263592" y="2695031"/>
            <a:ext cx="1153617" cy="497094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to 14 days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6709687" y="5188817"/>
            <a:ext cx="1153617" cy="497094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to 5 years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8929578" y="2695031"/>
            <a:ext cx="1153617" cy="497094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to 6 months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2248413" y="5192459"/>
            <a:ext cx="1153617" cy="497094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r>
              <a:rPr lang="en-US" dirty="0" smtClean="0"/>
              <a:t> months to 1 year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6709688" y="2695031"/>
            <a:ext cx="1153617" cy="497094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to 3 months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4437167" y="2704743"/>
            <a:ext cx="1153617" cy="497094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 to 30 days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4437167" y="5188817"/>
            <a:ext cx="1153617" cy="497094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to 3 years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808038" y="5188817"/>
            <a:ext cx="1319466" cy="497094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than 5 years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645664" y="745587"/>
            <a:ext cx="1438656" cy="41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9362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645664" y="745587"/>
            <a:ext cx="1438656" cy="41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 Topic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09874"/>
              </p:ext>
            </p:extLst>
          </p:nvPr>
        </p:nvGraphicFramePr>
        <p:xfrm>
          <a:off x="2183175" y="1769582"/>
          <a:ext cx="8128000" cy="3698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13499466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3832702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0394858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12716164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562561109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CLDD</a:t>
                      </a:r>
                    </a:p>
                    <a:p>
                      <a:pPr algn="ctr"/>
                      <a:r>
                        <a:rPr lang="en-US" baseline="0" dirty="0" smtClean="0"/>
                        <a:t> Demand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CLSD </a:t>
                      </a:r>
                    </a:p>
                    <a:p>
                      <a:pPr algn="ctr"/>
                      <a:r>
                        <a:rPr lang="en-US" dirty="0" smtClean="0"/>
                        <a:t>Saving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CLTD </a:t>
                      </a:r>
                    </a:p>
                    <a:p>
                      <a:pPr algn="ctr"/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CLB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Borrowings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13032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53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331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Bucket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491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147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364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1413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239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058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597685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6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9362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45664" y="745587"/>
            <a:ext cx="1438656" cy="41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 Topic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27088"/>
              </p:ext>
            </p:extLst>
          </p:nvPr>
        </p:nvGraphicFramePr>
        <p:xfrm>
          <a:off x="2183171" y="1735014"/>
          <a:ext cx="8387292" cy="39156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7882">
                  <a:extLst>
                    <a:ext uri="{9D8B030D-6E8A-4147-A177-3AD203B41FA5}">
                      <a16:colId xmlns:a16="http://schemas.microsoft.com/office/drawing/2014/main" xmlns="" val="1349946611"/>
                    </a:ext>
                  </a:extLst>
                </a:gridCol>
                <a:gridCol w="1397882">
                  <a:extLst>
                    <a:ext uri="{9D8B030D-6E8A-4147-A177-3AD203B41FA5}">
                      <a16:colId xmlns:a16="http://schemas.microsoft.com/office/drawing/2014/main" xmlns="" val="3383270264"/>
                    </a:ext>
                  </a:extLst>
                </a:gridCol>
                <a:gridCol w="1397882">
                  <a:extLst>
                    <a:ext uri="{9D8B030D-6E8A-4147-A177-3AD203B41FA5}">
                      <a16:colId xmlns:a16="http://schemas.microsoft.com/office/drawing/2014/main" xmlns="" val="2039485823"/>
                    </a:ext>
                  </a:extLst>
                </a:gridCol>
                <a:gridCol w="1397882">
                  <a:extLst>
                    <a:ext uri="{9D8B030D-6E8A-4147-A177-3AD203B41FA5}">
                      <a16:colId xmlns:a16="http://schemas.microsoft.com/office/drawing/2014/main" xmlns="" val="1271616421"/>
                    </a:ext>
                  </a:extLst>
                </a:gridCol>
                <a:gridCol w="1397882">
                  <a:extLst>
                    <a:ext uri="{9D8B030D-6E8A-4147-A177-3AD203B41FA5}">
                      <a16:colId xmlns:a16="http://schemas.microsoft.com/office/drawing/2014/main" xmlns="" val="3562561109"/>
                    </a:ext>
                  </a:extLst>
                </a:gridCol>
                <a:gridCol w="1397882">
                  <a:extLst>
                    <a:ext uri="{9D8B030D-6E8A-4147-A177-3AD203B41FA5}">
                      <a16:colId xmlns:a16="http://schemas.microsoft.com/office/drawing/2014/main" xmlns="" val="3216029482"/>
                    </a:ext>
                  </a:extLst>
                </a:gridCol>
              </a:tblGrid>
              <a:tr h="369018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Return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RABCB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Central</a:t>
                      </a:r>
                      <a:r>
                        <a:rPr lang="en-US" baseline="0" smtClean="0"/>
                        <a:t> </a:t>
                      </a:r>
                      <a:br>
                        <a:rPr lang="en-US" baseline="0" smtClean="0"/>
                      </a:br>
                      <a:r>
                        <a:rPr lang="en-US" baseline="0" smtClean="0"/>
                        <a:t>bank</a:t>
                      </a:r>
                      <a:endParaRPr lang="en-US" baseline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RABOB</a:t>
                      </a:r>
                    </a:p>
                    <a:p>
                      <a:pPr algn="ctr"/>
                      <a:r>
                        <a:rPr lang="en-US" dirty="0" smtClean="0"/>
                        <a:t>Other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banks</a:t>
                      </a:r>
                      <a:endParaRPr lang="en-US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RAGs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Government</a:t>
                      </a:r>
                    </a:p>
                    <a:p>
                      <a:pPr algn="ctr"/>
                      <a:r>
                        <a:rPr lang="en-US" dirty="0" smtClean="0"/>
                        <a:t>Securities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RADB</a:t>
                      </a:r>
                    </a:p>
                    <a:p>
                      <a:pPr algn="ctr"/>
                      <a:r>
                        <a:rPr lang="en-US" dirty="0" smtClean="0"/>
                        <a:t>Debentures</a:t>
                      </a:r>
                      <a:r>
                        <a:rPr lang="en-US" baseline="0" dirty="0" smtClean="0"/>
                        <a:t> &amp; Bonds</a:t>
                      </a:r>
                      <a:endParaRPr lang="en-US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RAA</a:t>
                      </a:r>
                    </a:p>
                    <a:p>
                      <a:pPr algn="ctr"/>
                      <a:r>
                        <a:rPr lang="en-US" dirty="0" smtClean="0"/>
                        <a:t>Advances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1303290"/>
                  </a:ext>
                </a:extLst>
              </a:tr>
              <a:tr h="5535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530171"/>
                  </a:ext>
                </a:extLst>
              </a:tr>
              <a:tr h="374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3312935"/>
                  </a:ext>
                </a:extLst>
              </a:tr>
              <a:tr h="3741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Bucket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4912751"/>
                  </a:ext>
                </a:extLst>
              </a:tr>
              <a:tr h="374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1476345"/>
                  </a:ext>
                </a:extLst>
              </a:tr>
              <a:tr h="374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3643881"/>
                  </a:ext>
                </a:extLst>
              </a:tr>
              <a:tr h="374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1413643"/>
                  </a:ext>
                </a:extLst>
              </a:tr>
              <a:tr h="374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2397666"/>
                  </a:ext>
                </a:extLst>
              </a:tr>
              <a:tr h="374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0586536"/>
                  </a:ext>
                </a:extLst>
              </a:tr>
              <a:tr h="374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597685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9362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1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82147" y="2451651"/>
            <a:ext cx="2622686" cy="246080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Genetic</a:t>
            </a:r>
          </a:p>
          <a:p>
            <a:pPr algn="ctr"/>
            <a:r>
              <a:rPr lang="en-US" sz="3200" dirty="0"/>
              <a:t>Algorithm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885898" y="3420357"/>
            <a:ext cx="2964333" cy="5233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are search algorithms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303638" y="1576161"/>
            <a:ext cx="2418098" cy="726807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Natural selection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9303637" y="5022029"/>
            <a:ext cx="2418100" cy="726807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Natural Genetics</a:t>
            </a:r>
            <a:endParaRPr lang="en-US" sz="2400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8904536" y="1956798"/>
            <a:ext cx="399101" cy="17252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8" idx="1"/>
          </p:cNvCxnSpPr>
          <p:nvPr/>
        </p:nvCxnSpPr>
        <p:spPr>
          <a:xfrm>
            <a:off x="8904536" y="3682054"/>
            <a:ext cx="399101" cy="17033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6</a:t>
            </a:fld>
            <a:endParaRPr lang="en-US"/>
          </a:p>
        </p:txBody>
      </p:sp>
      <p:cxnSp>
        <p:nvCxnSpPr>
          <p:cNvPr id="10" name="Straight Connector 9"/>
          <p:cNvCxnSpPr>
            <a:stCxn id="8" idx="6"/>
            <a:endCxn id="14" idx="1"/>
          </p:cNvCxnSpPr>
          <p:nvPr/>
        </p:nvCxnSpPr>
        <p:spPr>
          <a:xfrm>
            <a:off x="4404833" y="3682054"/>
            <a:ext cx="4810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3"/>
          </p:cNvCxnSpPr>
          <p:nvPr/>
        </p:nvCxnSpPr>
        <p:spPr>
          <a:xfrm>
            <a:off x="7850231" y="3682054"/>
            <a:ext cx="10543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860878" y="3341253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Based 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645664" y="745587"/>
            <a:ext cx="1438656" cy="41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 to 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9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8" grpId="0" animBg="1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9362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1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82147" y="2451651"/>
            <a:ext cx="2622686" cy="246080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Genetic</a:t>
            </a:r>
          </a:p>
          <a:p>
            <a:pPr algn="ctr"/>
            <a:r>
              <a:rPr lang="en-US" sz="3200" dirty="0"/>
              <a:t>Algorithm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515761" y="3208621"/>
            <a:ext cx="3151673" cy="8807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to generate high-quality solutions to optimization and search problems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10311175" y="1530926"/>
            <a:ext cx="1568712" cy="700210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Mutation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10311173" y="5056772"/>
            <a:ext cx="1568714" cy="700210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Selection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7</a:t>
            </a:fld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729958" y="3150312"/>
            <a:ext cx="2169946" cy="99839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relying on bio-inspired operators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311175" y="3293849"/>
            <a:ext cx="1568714" cy="700210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Crossover</a:t>
            </a:r>
            <a:endParaRPr lang="en-US" sz="2400" dirty="0"/>
          </a:p>
        </p:txBody>
      </p:sp>
      <p:sp>
        <p:nvSpPr>
          <p:cNvPr id="20" name="Left Brace 19"/>
          <p:cNvSpPr/>
          <p:nvPr/>
        </p:nvSpPr>
        <p:spPr>
          <a:xfrm>
            <a:off x="10084348" y="1337450"/>
            <a:ext cx="278900" cy="4613007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645664" y="745587"/>
            <a:ext cx="1438656" cy="41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 to 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9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  <p:bldP spid="17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-881150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Methodolog</a:t>
            </a:r>
            <a:r>
              <a:rPr lang="vi-VN" sz="2800" b="1" dirty="0" smtClean="0"/>
              <a:t>y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2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45664" y="745587"/>
            <a:ext cx="1438656" cy="41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215098" y="1508206"/>
            <a:ext cx="1993114" cy="826372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Individual/ Chromosome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2215098" y="2513649"/>
            <a:ext cx="1993114" cy="826372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Genes</a:t>
            </a:r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2215098" y="3634023"/>
            <a:ext cx="1993114" cy="826372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Fitness score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4794177" y="1508206"/>
            <a:ext cx="6836991" cy="8263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Candidate solution to the problem you want to solve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4794177" y="2513649"/>
            <a:ext cx="6836991" cy="8263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Represent variables</a:t>
            </a:r>
            <a:endParaRPr lang="en-US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4794177" y="3634023"/>
            <a:ext cx="6836991" cy="8263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determines the fitness or acceptability of a solution set/ chromosome.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8</a:t>
            </a:fld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215098" y="4639466"/>
            <a:ext cx="1993114" cy="826372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Converge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>
            <a:off x="4794177" y="4639466"/>
            <a:ext cx="6836991" cy="8263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not produce offspring which are significantly different from the previous generation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214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9362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Methodolog</a:t>
            </a:r>
            <a:r>
              <a:rPr lang="vi-VN" sz="2800" b="1" dirty="0" smtClean="0"/>
              <a:t>y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2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45664" y="745587"/>
            <a:ext cx="1438656" cy="41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5405737"/>
              </p:ext>
            </p:extLst>
          </p:nvPr>
        </p:nvGraphicFramePr>
        <p:xfrm>
          <a:off x="739491" y="1479152"/>
          <a:ext cx="10253472" cy="4783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Basic Structur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592" y="923492"/>
            <a:ext cx="4635528" cy="536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6937" y="6456460"/>
            <a:ext cx="8757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https://www.tutorialspoint.com/genetic_algorithms/genetic_algorithms_fundamentals.htm</a:t>
            </a:r>
          </a:p>
        </p:txBody>
      </p:sp>
    </p:spTree>
    <p:extLst>
      <p:ext uri="{BB962C8B-B14F-4D97-AF65-F5344CB8AC3E}">
        <p14:creationId xmlns:p14="http://schemas.microsoft.com/office/powerpoint/2010/main" val="31595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02CCAC0-0000-0000-4C2C-616200000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002CCAC0-0000-0000-4C2C-6162000000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F366B93-718B-4457-9360-C253D54C7915}">
  <we:reference id="wa104178141" version="3.10.0.152" store="en-US" storeType="OMEX"/>
  <we:alternateReferences>
    <we:reference id="wa104178141" version="3.10.0.152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</TotalTime>
  <Words>482</Words>
  <Application>Microsoft Office PowerPoint</Application>
  <PresentationFormat>Custom</PresentationFormat>
  <Paragraphs>221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Hoàng Trần</dc:creator>
  <cp:lastModifiedBy>Phat Vo</cp:lastModifiedBy>
  <cp:revision>131</cp:revision>
  <dcterms:created xsi:type="dcterms:W3CDTF">2018-12-03T14:32:30Z</dcterms:created>
  <dcterms:modified xsi:type="dcterms:W3CDTF">2019-01-17T12:27:31Z</dcterms:modified>
</cp:coreProperties>
</file>