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6" d="100"/>
          <a:sy n="66" d="100"/>
        </p:scale>
        <p:origin x="8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1C2C-3700-BE22-CC41-3D2BD88B21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5E94C1-7A28-6CCF-07FD-242B13D87B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987B065-0FFC-245B-B2A9-CE5DD3DE6A90}"/>
              </a:ext>
            </a:extLst>
          </p:cNvPr>
          <p:cNvSpPr>
            <a:spLocks noGrp="1"/>
          </p:cNvSpPr>
          <p:nvPr>
            <p:ph type="dt" sz="half" idx="10"/>
          </p:nvPr>
        </p:nvSpPr>
        <p:spPr/>
        <p:txBody>
          <a:bodyPr/>
          <a:lstStyle/>
          <a:p>
            <a:fld id="{95DF8C3A-215E-49FE-A162-AFEF1260B27A}" type="datetimeFigureOut">
              <a:rPr lang="en-IN" smtClean="0"/>
              <a:t>22-01-2025</a:t>
            </a:fld>
            <a:endParaRPr lang="en-IN"/>
          </a:p>
        </p:txBody>
      </p:sp>
      <p:sp>
        <p:nvSpPr>
          <p:cNvPr id="5" name="Footer Placeholder 4">
            <a:extLst>
              <a:ext uri="{FF2B5EF4-FFF2-40B4-BE49-F238E27FC236}">
                <a16:creationId xmlns:a16="http://schemas.microsoft.com/office/drawing/2014/main" id="{F042604E-114D-A59A-C78C-2AE7B0FB3C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F61897-BEB8-A842-4655-4F2447D5A195}"/>
              </a:ext>
            </a:extLst>
          </p:cNvPr>
          <p:cNvSpPr>
            <a:spLocks noGrp="1"/>
          </p:cNvSpPr>
          <p:nvPr>
            <p:ph type="sldNum" sz="quarter" idx="12"/>
          </p:nvPr>
        </p:nvSpPr>
        <p:spPr/>
        <p:txBody>
          <a:bodyPr/>
          <a:lstStyle/>
          <a:p>
            <a:fld id="{BAE14E44-D8CB-415E-9A1B-F1E2B016D7BE}" type="slidenum">
              <a:rPr lang="en-IN" smtClean="0"/>
              <a:t>‹#›</a:t>
            </a:fld>
            <a:endParaRPr lang="en-IN"/>
          </a:p>
        </p:txBody>
      </p:sp>
    </p:spTree>
    <p:extLst>
      <p:ext uri="{BB962C8B-B14F-4D97-AF65-F5344CB8AC3E}">
        <p14:creationId xmlns:p14="http://schemas.microsoft.com/office/powerpoint/2010/main" val="1491457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C7503-A713-9F00-2C01-5CE5299807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9F40B0-144F-61E6-2B11-6B8E31AC4E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C50A87-ED87-0370-E37E-5D35982869B2}"/>
              </a:ext>
            </a:extLst>
          </p:cNvPr>
          <p:cNvSpPr>
            <a:spLocks noGrp="1"/>
          </p:cNvSpPr>
          <p:nvPr>
            <p:ph type="dt" sz="half" idx="10"/>
          </p:nvPr>
        </p:nvSpPr>
        <p:spPr/>
        <p:txBody>
          <a:bodyPr/>
          <a:lstStyle/>
          <a:p>
            <a:fld id="{95DF8C3A-215E-49FE-A162-AFEF1260B27A}" type="datetimeFigureOut">
              <a:rPr lang="en-IN" smtClean="0"/>
              <a:t>22-01-2025</a:t>
            </a:fld>
            <a:endParaRPr lang="en-IN"/>
          </a:p>
        </p:txBody>
      </p:sp>
      <p:sp>
        <p:nvSpPr>
          <p:cNvPr id="5" name="Footer Placeholder 4">
            <a:extLst>
              <a:ext uri="{FF2B5EF4-FFF2-40B4-BE49-F238E27FC236}">
                <a16:creationId xmlns:a16="http://schemas.microsoft.com/office/drawing/2014/main" id="{85A9B147-AC80-91DB-96AE-3910189DA5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96631F-D766-1CFE-4EE9-CCB0B49C3761}"/>
              </a:ext>
            </a:extLst>
          </p:cNvPr>
          <p:cNvSpPr>
            <a:spLocks noGrp="1"/>
          </p:cNvSpPr>
          <p:nvPr>
            <p:ph type="sldNum" sz="quarter" idx="12"/>
          </p:nvPr>
        </p:nvSpPr>
        <p:spPr/>
        <p:txBody>
          <a:bodyPr/>
          <a:lstStyle/>
          <a:p>
            <a:fld id="{BAE14E44-D8CB-415E-9A1B-F1E2B016D7BE}" type="slidenum">
              <a:rPr lang="en-IN" smtClean="0"/>
              <a:t>‹#›</a:t>
            </a:fld>
            <a:endParaRPr lang="en-IN"/>
          </a:p>
        </p:txBody>
      </p:sp>
    </p:spTree>
    <p:extLst>
      <p:ext uri="{BB962C8B-B14F-4D97-AF65-F5344CB8AC3E}">
        <p14:creationId xmlns:p14="http://schemas.microsoft.com/office/powerpoint/2010/main" val="1543350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5821D2-9D96-9992-51BA-24E46EA6A8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B9DBF5-1E6E-D74A-7B63-D4E9A9B4C1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1882C7-C4EC-CE87-5C2F-6C69F23537F8}"/>
              </a:ext>
            </a:extLst>
          </p:cNvPr>
          <p:cNvSpPr>
            <a:spLocks noGrp="1"/>
          </p:cNvSpPr>
          <p:nvPr>
            <p:ph type="dt" sz="half" idx="10"/>
          </p:nvPr>
        </p:nvSpPr>
        <p:spPr/>
        <p:txBody>
          <a:bodyPr/>
          <a:lstStyle/>
          <a:p>
            <a:fld id="{95DF8C3A-215E-49FE-A162-AFEF1260B27A}" type="datetimeFigureOut">
              <a:rPr lang="en-IN" smtClean="0"/>
              <a:t>22-01-2025</a:t>
            </a:fld>
            <a:endParaRPr lang="en-IN"/>
          </a:p>
        </p:txBody>
      </p:sp>
      <p:sp>
        <p:nvSpPr>
          <p:cNvPr id="5" name="Footer Placeholder 4">
            <a:extLst>
              <a:ext uri="{FF2B5EF4-FFF2-40B4-BE49-F238E27FC236}">
                <a16:creationId xmlns:a16="http://schemas.microsoft.com/office/drawing/2014/main" id="{470C44D5-AEF9-C492-3E22-D69FEBB7F8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0A98CA-E71D-0493-797E-9DF158406C84}"/>
              </a:ext>
            </a:extLst>
          </p:cNvPr>
          <p:cNvSpPr>
            <a:spLocks noGrp="1"/>
          </p:cNvSpPr>
          <p:nvPr>
            <p:ph type="sldNum" sz="quarter" idx="12"/>
          </p:nvPr>
        </p:nvSpPr>
        <p:spPr/>
        <p:txBody>
          <a:bodyPr/>
          <a:lstStyle/>
          <a:p>
            <a:fld id="{BAE14E44-D8CB-415E-9A1B-F1E2B016D7BE}" type="slidenum">
              <a:rPr lang="en-IN" smtClean="0"/>
              <a:t>‹#›</a:t>
            </a:fld>
            <a:endParaRPr lang="en-IN"/>
          </a:p>
        </p:txBody>
      </p:sp>
    </p:spTree>
    <p:extLst>
      <p:ext uri="{BB962C8B-B14F-4D97-AF65-F5344CB8AC3E}">
        <p14:creationId xmlns:p14="http://schemas.microsoft.com/office/powerpoint/2010/main" val="1177450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E21B9-F8EB-B073-0259-A3412AEEC9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E7F526-1353-6FD2-43FB-4AA671E576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449E0A-6812-6FC1-31CE-23FAFD50BCC4}"/>
              </a:ext>
            </a:extLst>
          </p:cNvPr>
          <p:cNvSpPr>
            <a:spLocks noGrp="1"/>
          </p:cNvSpPr>
          <p:nvPr>
            <p:ph type="dt" sz="half" idx="10"/>
          </p:nvPr>
        </p:nvSpPr>
        <p:spPr/>
        <p:txBody>
          <a:bodyPr/>
          <a:lstStyle/>
          <a:p>
            <a:fld id="{95DF8C3A-215E-49FE-A162-AFEF1260B27A}" type="datetimeFigureOut">
              <a:rPr lang="en-IN" smtClean="0"/>
              <a:t>22-01-2025</a:t>
            </a:fld>
            <a:endParaRPr lang="en-IN"/>
          </a:p>
        </p:txBody>
      </p:sp>
      <p:sp>
        <p:nvSpPr>
          <p:cNvPr id="5" name="Footer Placeholder 4">
            <a:extLst>
              <a:ext uri="{FF2B5EF4-FFF2-40B4-BE49-F238E27FC236}">
                <a16:creationId xmlns:a16="http://schemas.microsoft.com/office/drawing/2014/main" id="{3DEED9EE-66A1-3B6D-A8DB-CC8B7E2E4B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2DD60C-79D9-7F95-3BF0-45A4780BDD44}"/>
              </a:ext>
            </a:extLst>
          </p:cNvPr>
          <p:cNvSpPr>
            <a:spLocks noGrp="1"/>
          </p:cNvSpPr>
          <p:nvPr>
            <p:ph type="sldNum" sz="quarter" idx="12"/>
          </p:nvPr>
        </p:nvSpPr>
        <p:spPr/>
        <p:txBody>
          <a:bodyPr/>
          <a:lstStyle/>
          <a:p>
            <a:fld id="{BAE14E44-D8CB-415E-9A1B-F1E2B016D7BE}" type="slidenum">
              <a:rPr lang="en-IN" smtClean="0"/>
              <a:t>‹#›</a:t>
            </a:fld>
            <a:endParaRPr lang="en-IN"/>
          </a:p>
        </p:txBody>
      </p:sp>
    </p:spTree>
    <p:extLst>
      <p:ext uri="{BB962C8B-B14F-4D97-AF65-F5344CB8AC3E}">
        <p14:creationId xmlns:p14="http://schemas.microsoft.com/office/powerpoint/2010/main" val="1084900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9E6D-0475-2E1B-B941-04A1E1528F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967A83-7A36-5C6D-E7C4-75A0F9A53C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47D610-35E3-CAB6-B60E-A7A50602148B}"/>
              </a:ext>
            </a:extLst>
          </p:cNvPr>
          <p:cNvSpPr>
            <a:spLocks noGrp="1"/>
          </p:cNvSpPr>
          <p:nvPr>
            <p:ph type="dt" sz="half" idx="10"/>
          </p:nvPr>
        </p:nvSpPr>
        <p:spPr/>
        <p:txBody>
          <a:bodyPr/>
          <a:lstStyle/>
          <a:p>
            <a:fld id="{95DF8C3A-215E-49FE-A162-AFEF1260B27A}" type="datetimeFigureOut">
              <a:rPr lang="en-IN" smtClean="0"/>
              <a:t>22-01-2025</a:t>
            </a:fld>
            <a:endParaRPr lang="en-IN"/>
          </a:p>
        </p:txBody>
      </p:sp>
      <p:sp>
        <p:nvSpPr>
          <p:cNvPr id="5" name="Footer Placeholder 4">
            <a:extLst>
              <a:ext uri="{FF2B5EF4-FFF2-40B4-BE49-F238E27FC236}">
                <a16:creationId xmlns:a16="http://schemas.microsoft.com/office/drawing/2014/main" id="{B081B0E3-8165-5271-893E-631CCD1F49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7D433B-811C-F284-5540-41EB979CF483}"/>
              </a:ext>
            </a:extLst>
          </p:cNvPr>
          <p:cNvSpPr>
            <a:spLocks noGrp="1"/>
          </p:cNvSpPr>
          <p:nvPr>
            <p:ph type="sldNum" sz="quarter" idx="12"/>
          </p:nvPr>
        </p:nvSpPr>
        <p:spPr/>
        <p:txBody>
          <a:bodyPr/>
          <a:lstStyle/>
          <a:p>
            <a:fld id="{BAE14E44-D8CB-415E-9A1B-F1E2B016D7BE}" type="slidenum">
              <a:rPr lang="en-IN" smtClean="0"/>
              <a:t>‹#›</a:t>
            </a:fld>
            <a:endParaRPr lang="en-IN"/>
          </a:p>
        </p:txBody>
      </p:sp>
    </p:spTree>
    <p:extLst>
      <p:ext uri="{BB962C8B-B14F-4D97-AF65-F5344CB8AC3E}">
        <p14:creationId xmlns:p14="http://schemas.microsoft.com/office/powerpoint/2010/main" val="4261040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EE329-78AF-9996-C66E-BF8D64F388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E9F8A8-454A-3702-9592-7DA617D9E1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E21F0B4-C6E2-B755-898F-C8DB188F26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DD8175-BF53-9B29-7017-842AF97835BD}"/>
              </a:ext>
            </a:extLst>
          </p:cNvPr>
          <p:cNvSpPr>
            <a:spLocks noGrp="1"/>
          </p:cNvSpPr>
          <p:nvPr>
            <p:ph type="dt" sz="half" idx="10"/>
          </p:nvPr>
        </p:nvSpPr>
        <p:spPr/>
        <p:txBody>
          <a:bodyPr/>
          <a:lstStyle/>
          <a:p>
            <a:fld id="{95DF8C3A-215E-49FE-A162-AFEF1260B27A}" type="datetimeFigureOut">
              <a:rPr lang="en-IN" smtClean="0"/>
              <a:t>22-01-2025</a:t>
            </a:fld>
            <a:endParaRPr lang="en-IN"/>
          </a:p>
        </p:txBody>
      </p:sp>
      <p:sp>
        <p:nvSpPr>
          <p:cNvPr id="6" name="Footer Placeholder 5">
            <a:extLst>
              <a:ext uri="{FF2B5EF4-FFF2-40B4-BE49-F238E27FC236}">
                <a16:creationId xmlns:a16="http://schemas.microsoft.com/office/drawing/2014/main" id="{4D3B2970-24BF-115F-32A8-3B287F1ED4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62A414-B83A-0985-4C8F-39A8305DD161}"/>
              </a:ext>
            </a:extLst>
          </p:cNvPr>
          <p:cNvSpPr>
            <a:spLocks noGrp="1"/>
          </p:cNvSpPr>
          <p:nvPr>
            <p:ph type="sldNum" sz="quarter" idx="12"/>
          </p:nvPr>
        </p:nvSpPr>
        <p:spPr/>
        <p:txBody>
          <a:bodyPr/>
          <a:lstStyle/>
          <a:p>
            <a:fld id="{BAE14E44-D8CB-415E-9A1B-F1E2B016D7BE}" type="slidenum">
              <a:rPr lang="en-IN" smtClean="0"/>
              <a:t>‹#›</a:t>
            </a:fld>
            <a:endParaRPr lang="en-IN"/>
          </a:p>
        </p:txBody>
      </p:sp>
    </p:spTree>
    <p:extLst>
      <p:ext uri="{BB962C8B-B14F-4D97-AF65-F5344CB8AC3E}">
        <p14:creationId xmlns:p14="http://schemas.microsoft.com/office/powerpoint/2010/main" val="3342831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E289B-CA9B-984C-B2B8-BDA1515A42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EC4150-BD83-5DD7-59E5-A8E1CCD4E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B33126-85F9-2E96-1E06-6A7046F6DB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BEC2C0F-0EE9-F4F7-02AA-8A95D023BE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059A49-6216-E24E-2BF1-5A6CECE311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A192D1-A0C3-2D00-7D66-BF190EF812B5}"/>
              </a:ext>
            </a:extLst>
          </p:cNvPr>
          <p:cNvSpPr>
            <a:spLocks noGrp="1"/>
          </p:cNvSpPr>
          <p:nvPr>
            <p:ph type="dt" sz="half" idx="10"/>
          </p:nvPr>
        </p:nvSpPr>
        <p:spPr/>
        <p:txBody>
          <a:bodyPr/>
          <a:lstStyle/>
          <a:p>
            <a:fld id="{95DF8C3A-215E-49FE-A162-AFEF1260B27A}" type="datetimeFigureOut">
              <a:rPr lang="en-IN" smtClean="0"/>
              <a:t>22-01-2025</a:t>
            </a:fld>
            <a:endParaRPr lang="en-IN"/>
          </a:p>
        </p:txBody>
      </p:sp>
      <p:sp>
        <p:nvSpPr>
          <p:cNvPr id="8" name="Footer Placeholder 7">
            <a:extLst>
              <a:ext uri="{FF2B5EF4-FFF2-40B4-BE49-F238E27FC236}">
                <a16:creationId xmlns:a16="http://schemas.microsoft.com/office/drawing/2014/main" id="{3BCAD1E3-F930-3326-A4D7-A7650C75CF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EBA76B7-2737-31D5-FB6B-695F240D806B}"/>
              </a:ext>
            </a:extLst>
          </p:cNvPr>
          <p:cNvSpPr>
            <a:spLocks noGrp="1"/>
          </p:cNvSpPr>
          <p:nvPr>
            <p:ph type="sldNum" sz="quarter" idx="12"/>
          </p:nvPr>
        </p:nvSpPr>
        <p:spPr/>
        <p:txBody>
          <a:bodyPr/>
          <a:lstStyle/>
          <a:p>
            <a:fld id="{BAE14E44-D8CB-415E-9A1B-F1E2B016D7BE}" type="slidenum">
              <a:rPr lang="en-IN" smtClean="0"/>
              <a:t>‹#›</a:t>
            </a:fld>
            <a:endParaRPr lang="en-IN"/>
          </a:p>
        </p:txBody>
      </p:sp>
    </p:spTree>
    <p:extLst>
      <p:ext uri="{BB962C8B-B14F-4D97-AF65-F5344CB8AC3E}">
        <p14:creationId xmlns:p14="http://schemas.microsoft.com/office/powerpoint/2010/main" val="628980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D5E2B-A312-A534-7185-7D350E5D3F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B737F2-88BF-909B-A92D-E78A8EE11433}"/>
              </a:ext>
            </a:extLst>
          </p:cNvPr>
          <p:cNvSpPr>
            <a:spLocks noGrp="1"/>
          </p:cNvSpPr>
          <p:nvPr>
            <p:ph type="dt" sz="half" idx="10"/>
          </p:nvPr>
        </p:nvSpPr>
        <p:spPr/>
        <p:txBody>
          <a:bodyPr/>
          <a:lstStyle/>
          <a:p>
            <a:fld id="{95DF8C3A-215E-49FE-A162-AFEF1260B27A}" type="datetimeFigureOut">
              <a:rPr lang="en-IN" smtClean="0"/>
              <a:t>22-01-2025</a:t>
            </a:fld>
            <a:endParaRPr lang="en-IN"/>
          </a:p>
        </p:txBody>
      </p:sp>
      <p:sp>
        <p:nvSpPr>
          <p:cNvPr id="4" name="Footer Placeholder 3">
            <a:extLst>
              <a:ext uri="{FF2B5EF4-FFF2-40B4-BE49-F238E27FC236}">
                <a16:creationId xmlns:a16="http://schemas.microsoft.com/office/drawing/2014/main" id="{AA668F22-BA58-8542-CA4A-326F9B2270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61EC48-F0D3-19A6-82ED-55F20B9FB948}"/>
              </a:ext>
            </a:extLst>
          </p:cNvPr>
          <p:cNvSpPr>
            <a:spLocks noGrp="1"/>
          </p:cNvSpPr>
          <p:nvPr>
            <p:ph type="sldNum" sz="quarter" idx="12"/>
          </p:nvPr>
        </p:nvSpPr>
        <p:spPr/>
        <p:txBody>
          <a:bodyPr/>
          <a:lstStyle/>
          <a:p>
            <a:fld id="{BAE14E44-D8CB-415E-9A1B-F1E2B016D7BE}" type="slidenum">
              <a:rPr lang="en-IN" smtClean="0"/>
              <a:t>‹#›</a:t>
            </a:fld>
            <a:endParaRPr lang="en-IN"/>
          </a:p>
        </p:txBody>
      </p:sp>
    </p:spTree>
    <p:extLst>
      <p:ext uri="{BB962C8B-B14F-4D97-AF65-F5344CB8AC3E}">
        <p14:creationId xmlns:p14="http://schemas.microsoft.com/office/powerpoint/2010/main" val="3967149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C1E2DB-641A-8190-1FFB-4008613D3AAB}"/>
              </a:ext>
            </a:extLst>
          </p:cNvPr>
          <p:cNvSpPr>
            <a:spLocks noGrp="1"/>
          </p:cNvSpPr>
          <p:nvPr>
            <p:ph type="dt" sz="half" idx="10"/>
          </p:nvPr>
        </p:nvSpPr>
        <p:spPr/>
        <p:txBody>
          <a:bodyPr/>
          <a:lstStyle/>
          <a:p>
            <a:fld id="{95DF8C3A-215E-49FE-A162-AFEF1260B27A}" type="datetimeFigureOut">
              <a:rPr lang="en-IN" smtClean="0"/>
              <a:t>22-01-2025</a:t>
            </a:fld>
            <a:endParaRPr lang="en-IN"/>
          </a:p>
        </p:txBody>
      </p:sp>
      <p:sp>
        <p:nvSpPr>
          <p:cNvPr id="3" name="Footer Placeholder 2">
            <a:extLst>
              <a:ext uri="{FF2B5EF4-FFF2-40B4-BE49-F238E27FC236}">
                <a16:creationId xmlns:a16="http://schemas.microsoft.com/office/drawing/2014/main" id="{20A75221-8378-0B88-2A53-19CBEC85A7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0E8FB5-A95E-D31F-1D79-4A0F462FF245}"/>
              </a:ext>
            </a:extLst>
          </p:cNvPr>
          <p:cNvSpPr>
            <a:spLocks noGrp="1"/>
          </p:cNvSpPr>
          <p:nvPr>
            <p:ph type="sldNum" sz="quarter" idx="12"/>
          </p:nvPr>
        </p:nvSpPr>
        <p:spPr/>
        <p:txBody>
          <a:bodyPr/>
          <a:lstStyle/>
          <a:p>
            <a:fld id="{BAE14E44-D8CB-415E-9A1B-F1E2B016D7BE}" type="slidenum">
              <a:rPr lang="en-IN" smtClean="0"/>
              <a:t>‹#›</a:t>
            </a:fld>
            <a:endParaRPr lang="en-IN"/>
          </a:p>
        </p:txBody>
      </p:sp>
    </p:spTree>
    <p:extLst>
      <p:ext uri="{BB962C8B-B14F-4D97-AF65-F5344CB8AC3E}">
        <p14:creationId xmlns:p14="http://schemas.microsoft.com/office/powerpoint/2010/main" val="15383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F3C60-AE7E-915D-E90D-EF4A125774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681D63-41F9-EF75-FBE2-9E8E3EE97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D7495E4-D389-61C0-0B66-E5C911B0B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129817-C41E-D081-309E-0AF24CB706B0}"/>
              </a:ext>
            </a:extLst>
          </p:cNvPr>
          <p:cNvSpPr>
            <a:spLocks noGrp="1"/>
          </p:cNvSpPr>
          <p:nvPr>
            <p:ph type="dt" sz="half" idx="10"/>
          </p:nvPr>
        </p:nvSpPr>
        <p:spPr/>
        <p:txBody>
          <a:bodyPr/>
          <a:lstStyle/>
          <a:p>
            <a:fld id="{95DF8C3A-215E-49FE-A162-AFEF1260B27A}" type="datetimeFigureOut">
              <a:rPr lang="en-IN" smtClean="0"/>
              <a:t>22-01-2025</a:t>
            </a:fld>
            <a:endParaRPr lang="en-IN"/>
          </a:p>
        </p:txBody>
      </p:sp>
      <p:sp>
        <p:nvSpPr>
          <p:cNvPr id="6" name="Footer Placeholder 5">
            <a:extLst>
              <a:ext uri="{FF2B5EF4-FFF2-40B4-BE49-F238E27FC236}">
                <a16:creationId xmlns:a16="http://schemas.microsoft.com/office/drawing/2014/main" id="{949D4969-C4AE-E0BB-078F-BADA9D2208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8AA969-EEB4-2E6F-67AA-2C2124EC8E64}"/>
              </a:ext>
            </a:extLst>
          </p:cNvPr>
          <p:cNvSpPr>
            <a:spLocks noGrp="1"/>
          </p:cNvSpPr>
          <p:nvPr>
            <p:ph type="sldNum" sz="quarter" idx="12"/>
          </p:nvPr>
        </p:nvSpPr>
        <p:spPr/>
        <p:txBody>
          <a:bodyPr/>
          <a:lstStyle/>
          <a:p>
            <a:fld id="{BAE14E44-D8CB-415E-9A1B-F1E2B016D7BE}" type="slidenum">
              <a:rPr lang="en-IN" smtClean="0"/>
              <a:t>‹#›</a:t>
            </a:fld>
            <a:endParaRPr lang="en-IN"/>
          </a:p>
        </p:txBody>
      </p:sp>
    </p:spTree>
    <p:extLst>
      <p:ext uri="{BB962C8B-B14F-4D97-AF65-F5344CB8AC3E}">
        <p14:creationId xmlns:p14="http://schemas.microsoft.com/office/powerpoint/2010/main" val="1132857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60F90-C86F-A688-0EA9-DF2C2AD101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EA7953-8270-400B-12B0-305A62F802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88C3C0-308B-189F-1453-D408A379D6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58856-D6A7-39CF-E483-1E72A81ED854}"/>
              </a:ext>
            </a:extLst>
          </p:cNvPr>
          <p:cNvSpPr>
            <a:spLocks noGrp="1"/>
          </p:cNvSpPr>
          <p:nvPr>
            <p:ph type="dt" sz="half" idx="10"/>
          </p:nvPr>
        </p:nvSpPr>
        <p:spPr/>
        <p:txBody>
          <a:bodyPr/>
          <a:lstStyle/>
          <a:p>
            <a:fld id="{95DF8C3A-215E-49FE-A162-AFEF1260B27A}" type="datetimeFigureOut">
              <a:rPr lang="en-IN" smtClean="0"/>
              <a:t>22-01-2025</a:t>
            </a:fld>
            <a:endParaRPr lang="en-IN"/>
          </a:p>
        </p:txBody>
      </p:sp>
      <p:sp>
        <p:nvSpPr>
          <p:cNvPr id="6" name="Footer Placeholder 5">
            <a:extLst>
              <a:ext uri="{FF2B5EF4-FFF2-40B4-BE49-F238E27FC236}">
                <a16:creationId xmlns:a16="http://schemas.microsoft.com/office/drawing/2014/main" id="{EBC4EB35-443E-C58F-A751-83B854D15E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D1FCC9-1A30-A491-30F6-C42DFC33E9F0}"/>
              </a:ext>
            </a:extLst>
          </p:cNvPr>
          <p:cNvSpPr>
            <a:spLocks noGrp="1"/>
          </p:cNvSpPr>
          <p:nvPr>
            <p:ph type="sldNum" sz="quarter" idx="12"/>
          </p:nvPr>
        </p:nvSpPr>
        <p:spPr/>
        <p:txBody>
          <a:bodyPr/>
          <a:lstStyle/>
          <a:p>
            <a:fld id="{BAE14E44-D8CB-415E-9A1B-F1E2B016D7BE}" type="slidenum">
              <a:rPr lang="en-IN" smtClean="0"/>
              <a:t>‹#›</a:t>
            </a:fld>
            <a:endParaRPr lang="en-IN"/>
          </a:p>
        </p:txBody>
      </p:sp>
    </p:spTree>
    <p:extLst>
      <p:ext uri="{BB962C8B-B14F-4D97-AF65-F5344CB8AC3E}">
        <p14:creationId xmlns:p14="http://schemas.microsoft.com/office/powerpoint/2010/main" val="3013555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A029C9-B897-A508-F13B-1F59E163FF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027A54-6BD5-B6A9-058E-DAFF858F63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33217C-3C87-B5D5-4E85-97F5EB4A36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F8C3A-215E-49FE-A162-AFEF1260B27A}" type="datetimeFigureOut">
              <a:rPr lang="en-IN" smtClean="0"/>
              <a:t>22-01-2025</a:t>
            </a:fld>
            <a:endParaRPr lang="en-IN"/>
          </a:p>
        </p:txBody>
      </p:sp>
      <p:sp>
        <p:nvSpPr>
          <p:cNvPr id="5" name="Footer Placeholder 4">
            <a:extLst>
              <a:ext uri="{FF2B5EF4-FFF2-40B4-BE49-F238E27FC236}">
                <a16:creationId xmlns:a16="http://schemas.microsoft.com/office/drawing/2014/main" id="{788D7BD0-9822-EE93-09A8-372539A27A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D8035EF-E743-747F-3207-09AD381B7D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14E44-D8CB-415E-9A1B-F1E2B016D7BE}" type="slidenum">
              <a:rPr lang="en-IN" smtClean="0"/>
              <a:t>‹#›</a:t>
            </a:fld>
            <a:endParaRPr lang="en-IN"/>
          </a:p>
        </p:txBody>
      </p:sp>
    </p:spTree>
    <p:extLst>
      <p:ext uri="{BB962C8B-B14F-4D97-AF65-F5344CB8AC3E}">
        <p14:creationId xmlns:p14="http://schemas.microsoft.com/office/powerpoint/2010/main" val="2505880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3DD53-B1EB-586E-E631-4412BCEAC417}"/>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89397103-D00D-AEE0-93DC-634139E5D5B3}"/>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7D0A6986-80B6-C07B-3DC7-024C845F4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98474"/>
            <a:ext cx="9144000" cy="6569612"/>
          </a:xfrm>
          <a:prstGeom prst="rect">
            <a:avLst/>
          </a:prstGeom>
        </p:spPr>
      </p:pic>
    </p:spTree>
    <p:extLst>
      <p:ext uri="{BB962C8B-B14F-4D97-AF65-F5344CB8AC3E}">
        <p14:creationId xmlns:p14="http://schemas.microsoft.com/office/powerpoint/2010/main" val="3872043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E464327-795D-4FFA-9D8B-E45A9BF0C252}"/>
              </a:ext>
            </a:extLst>
          </p:cNvPr>
          <p:cNvSpPr txBox="1"/>
          <p:nvPr/>
        </p:nvSpPr>
        <p:spPr>
          <a:xfrm>
            <a:off x="998806" y="397401"/>
            <a:ext cx="9889588" cy="5524589"/>
          </a:xfrm>
          <a:prstGeom prst="rect">
            <a:avLst/>
          </a:prstGeom>
          <a:noFill/>
        </p:spPr>
        <p:txBody>
          <a:bodyPr wrap="square">
            <a:spAutoFit/>
          </a:bodyPr>
          <a:lstStyle/>
          <a:p>
            <a:pPr rtl="0" fontAlgn="base">
              <a:spcBef>
                <a:spcPts val="195"/>
              </a:spcBef>
            </a:pPr>
            <a:r>
              <a:rPr lang="en-US" sz="2400" b="1" i="1" u="none" strike="noStrike" dirty="0">
                <a:solidFill>
                  <a:srgbClr val="2E5395"/>
                </a:solidFill>
                <a:effectLst/>
                <a:latin typeface="Trebuchet MS" panose="020B0603020202020204" pitchFamily="34" charset="0"/>
              </a:rPr>
              <a:t>Architecture Description</a:t>
            </a:r>
          </a:p>
          <a:p>
            <a:pPr rtl="0" fontAlgn="base">
              <a:spcBef>
                <a:spcPts val="195"/>
              </a:spcBef>
            </a:pPr>
            <a:endParaRPr lang="en-US" dirty="0">
              <a:solidFill>
                <a:srgbClr val="2E5395"/>
              </a:solidFill>
              <a:latin typeface="Trebuchet MS" panose="020B0603020202020204" pitchFamily="34" charset="0"/>
            </a:endParaRPr>
          </a:p>
          <a:p>
            <a:pPr rtl="0" fontAlgn="base">
              <a:spcBef>
                <a:spcPts val="195"/>
              </a:spcBef>
            </a:pPr>
            <a:endParaRPr lang="en-US" sz="1800" b="1" i="0" u="none" strike="noStrike" dirty="0">
              <a:solidFill>
                <a:srgbClr val="2E5395"/>
              </a:solidFill>
              <a:effectLst/>
              <a:latin typeface="Trebuchet MS" panose="020B0603020202020204" pitchFamily="34" charset="0"/>
            </a:endParaRPr>
          </a:p>
          <a:p>
            <a:pPr rtl="0" fontAlgn="base">
              <a:spcBef>
                <a:spcPts val="195"/>
              </a:spcBef>
            </a:pPr>
            <a:endParaRPr lang="en-US" sz="1800" b="1" i="0" u="none" strike="noStrike" dirty="0">
              <a:solidFill>
                <a:srgbClr val="2E5395"/>
              </a:solidFill>
              <a:effectLst/>
              <a:latin typeface="Trebuchet MS" panose="020B0603020202020204" pitchFamily="34" charset="0"/>
            </a:endParaRPr>
          </a:p>
          <a:p>
            <a:pPr marL="164465" rtl="0" fontAlgn="base"/>
            <a:r>
              <a:rPr lang="en-US" sz="1800" b="0" i="0" u="none" strike="noStrike" dirty="0">
                <a:solidFill>
                  <a:srgbClr val="2E5395"/>
                </a:solidFill>
                <a:effectLst/>
                <a:latin typeface="Trebuchet MS" panose="020B0603020202020204" pitchFamily="34" charset="0"/>
              </a:rPr>
              <a:t>Data Description</a:t>
            </a:r>
            <a:endParaRPr lang="en-US" sz="1800" b="1" i="0" u="none" strike="noStrike" dirty="0">
              <a:solidFill>
                <a:srgbClr val="2E5395"/>
              </a:solidFill>
              <a:effectLst/>
              <a:latin typeface="Trebuchet MS" panose="020B0603020202020204" pitchFamily="34" charset="0"/>
            </a:endParaRPr>
          </a:p>
          <a:p>
            <a:pPr marL="165100" marR="577850" rtl="0">
              <a:spcBef>
                <a:spcPts val="5"/>
              </a:spcBef>
            </a:pPr>
            <a:br>
              <a:rPr lang="en-US" b="0" dirty="0">
                <a:effectLst/>
              </a:rPr>
            </a:br>
            <a:r>
              <a:rPr lang="en-US" sz="1800" b="0" i="0" u="none" strike="noStrike" dirty="0">
                <a:solidFill>
                  <a:srgbClr val="000000"/>
                </a:solidFill>
                <a:effectLst/>
                <a:latin typeface="Carlito"/>
              </a:rPr>
              <a:t>Recipe 1M+ dataset is the biggest publicly available recipe dataset. The information each recipe contains is separated in two JavaScript Object Notation (JSON) files. This dataset contains 1029715 recipes including 1480 different ingredients.</a:t>
            </a:r>
            <a:endParaRPr lang="en-US" b="0" dirty="0">
              <a:effectLst/>
            </a:endParaRPr>
          </a:p>
          <a:p>
            <a:pPr marL="164465" rtl="0" fontAlgn="base">
              <a:spcBef>
                <a:spcPts val="5"/>
              </a:spcBef>
            </a:pPr>
            <a:r>
              <a:rPr lang="en-US" sz="1800" b="0" i="0" u="none" strike="noStrike" dirty="0">
                <a:solidFill>
                  <a:srgbClr val="2E5395"/>
                </a:solidFill>
                <a:effectLst/>
                <a:latin typeface="Trebuchet MS" panose="020B0603020202020204" pitchFamily="34" charset="0"/>
              </a:rPr>
              <a:t>Web Scrapping</a:t>
            </a:r>
            <a:endParaRPr lang="en-US" sz="1800" b="1" i="0" u="none" strike="noStrike" dirty="0">
              <a:solidFill>
                <a:srgbClr val="2E5395"/>
              </a:solidFill>
              <a:effectLst/>
              <a:latin typeface="Trebuchet MS" panose="020B0603020202020204" pitchFamily="34" charset="0"/>
            </a:endParaRPr>
          </a:p>
          <a:p>
            <a:pPr marL="165100" marR="643255" indent="254000" rtl="0"/>
            <a:br>
              <a:rPr lang="en-US" b="0" dirty="0">
                <a:effectLst/>
              </a:rPr>
            </a:br>
            <a:r>
              <a:rPr lang="en-US" sz="1800" b="0" i="0" u="none" strike="noStrike" dirty="0">
                <a:solidFill>
                  <a:srgbClr val="000000"/>
                </a:solidFill>
                <a:effectLst/>
                <a:latin typeface="Carlito"/>
              </a:rPr>
              <a:t>In order to create a more complete recipe collection we will need some more datasets which will contain Nutritional value of recipes along with Ratings and total Calories.</a:t>
            </a:r>
            <a:endParaRPr lang="en-US" b="0" dirty="0">
              <a:effectLst/>
            </a:endParaRPr>
          </a:p>
          <a:p>
            <a:pPr marL="164465" rtl="0" fontAlgn="base"/>
            <a:r>
              <a:rPr lang="en-US" sz="1800" b="0" i="0" u="none" strike="noStrike" dirty="0">
                <a:solidFill>
                  <a:srgbClr val="2E5395"/>
                </a:solidFill>
                <a:effectLst/>
                <a:latin typeface="Trebuchet MS" panose="020B0603020202020204" pitchFamily="34" charset="0"/>
              </a:rPr>
              <a:t>Data Transformation</a:t>
            </a:r>
            <a:endParaRPr lang="en-US" sz="1800" b="1" i="0" u="none" strike="noStrike" dirty="0">
              <a:solidFill>
                <a:srgbClr val="2E5395"/>
              </a:solidFill>
              <a:effectLst/>
              <a:latin typeface="Trebuchet MS" panose="020B0603020202020204" pitchFamily="34" charset="0"/>
            </a:endParaRPr>
          </a:p>
          <a:p>
            <a:pPr marL="165100" marR="618490" rtl="0"/>
            <a:br>
              <a:rPr lang="en-US" b="0" dirty="0">
                <a:effectLst/>
              </a:rPr>
            </a:br>
            <a:r>
              <a:rPr lang="en-US" sz="1800" b="0" i="0" u="none" strike="noStrike" dirty="0">
                <a:solidFill>
                  <a:srgbClr val="000000"/>
                </a:solidFill>
                <a:effectLst/>
                <a:latin typeface="Carlito"/>
              </a:rPr>
              <a:t>In the Transformation Process, we will convert our original dataset which is in JSON format to CSV Format. And will merge it with the Scrapped dataset.</a:t>
            </a:r>
            <a:endParaRPr lang="en-US" b="0" dirty="0">
              <a:effectLst/>
            </a:endParaRPr>
          </a:p>
          <a:p>
            <a:br>
              <a:rPr lang="en-US" dirty="0"/>
            </a:br>
            <a:endParaRPr lang="en-IN" dirty="0"/>
          </a:p>
        </p:txBody>
      </p:sp>
    </p:spTree>
    <p:extLst>
      <p:ext uri="{BB962C8B-B14F-4D97-AF65-F5344CB8AC3E}">
        <p14:creationId xmlns:p14="http://schemas.microsoft.com/office/powerpoint/2010/main" val="1860203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E22F637-3588-0E18-A2EC-D328D5296DEF}"/>
              </a:ext>
            </a:extLst>
          </p:cNvPr>
          <p:cNvSpPr txBox="1"/>
          <p:nvPr/>
        </p:nvSpPr>
        <p:spPr>
          <a:xfrm>
            <a:off x="717452" y="55330"/>
            <a:ext cx="10072468" cy="5632311"/>
          </a:xfrm>
          <a:prstGeom prst="rect">
            <a:avLst/>
          </a:prstGeom>
          <a:noFill/>
        </p:spPr>
        <p:txBody>
          <a:bodyPr wrap="square">
            <a:spAutoFit/>
          </a:bodyPr>
          <a:lstStyle/>
          <a:p>
            <a:pPr marL="164465" rtl="0" fontAlgn="base"/>
            <a:r>
              <a:rPr lang="en-US" sz="2400" b="0" i="0" u="none" strike="noStrike" dirty="0">
                <a:solidFill>
                  <a:srgbClr val="2E5395"/>
                </a:solidFill>
                <a:effectLst/>
                <a:latin typeface="Trebuchet MS" panose="020B0603020202020204" pitchFamily="34" charset="0"/>
              </a:rPr>
              <a:t> Data Insertion into Database</a:t>
            </a:r>
            <a:endParaRPr lang="en-US" sz="2400" b="1" dirty="0">
              <a:solidFill>
                <a:srgbClr val="2E5395"/>
              </a:solidFill>
              <a:latin typeface="Trebuchet MS" panose="020B0603020202020204" pitchFamily="34" charset="0"/>
            </a:endParaRPr>
          </a:p>
          <a:p>
            <a:pPr marL="164465" rtl="0" fontAlgn="base"/>
            <a:br>
              <a:rPr lang="en-US" b="0" dirty="0">
                <a:effectLst/>
              </a:rPr>
            </a:br>
            <a:r>
              <a:rPr lang="en-US" sz="1800" b="0" i="0" u="none" strike="noStrike" dirty="0">
                <a:solidFill>
                  <a:srgbClr val="000000"/>
                </a:solidFill>
                <a:effectLst/>
                <a:latin typeface="Carlito"/>
              </a:rPr>
              <a:t>Database Creation and connection - Create a database with name passed. If the database is already created, open the connection to the database.</a:t>
            </a:r>
          </a:p>
          <a:p>
            <a:pPr rtl="0" fontAlgn="base">
              <a:spcBef>
                <a:spcPts val="5"/>
              </a:spcBef>
              <a:buFont typeface="+mj-lt"/>
              <a:buAutoNum type="arabicPeriod"/>
            </a:pPr>
            <a:r>
              <a:rPr lang="en-US" sz="1800" b="0" i="0" u="none" strike="noStrike" dirty="0">
                <a:solidFill>
                  <a:srgbClr val="000000"/>
                </a:solidFill>
                <a:effectLst/>
                <a:latin typeface="Carlito"/>
              </a:rPr>
              <a:t>Table creation in the database.</a:t>
            </a:r>
          </a:p>
          <a:p>
            <a:pPr rtl="0" fontAlgn="base">
              <a:buFont typeface="+mj-lt"/>
              <a:buAutoNum type="arabicPeriod"/>
            </a:pPr>
            <a:r>
              <a:rPr lang="en-US" sz="1800" b="0" i="0" u="none" strike="noStrike" dirty="0">
                <a:solidFill>
                  <a:srgbClr val="000000"/>
                </a:solidFill>
                <a:effectLst/>
                <a:latin typeface="Carlito"/>
              </a:rPr>
              <a:t>Insertion of files in the table</a:t>
            </a:r>
          </a:p>
          <a:p>
            <a:pPr marL="164465" rtl="0" fontAlgn="base"/>
            <a:br>
              <a:rPr lang="en-US" b="0" dirty="0">
                <a:effectLst/>
              </a:rPr>
            </a:br>
            <a:r>
              <a:rPr lang="en-US" sz="2400" b="0" i="0" u="none" strike="noStrike" dirty="0">
                <a:solidFill>
                  <a:srgbClr val="2E5395"/>
                </a:solidFill>
                <a:effectLst/>
                <a:latin typeface="Trebuchet MS" panose="020B0603020202020204" pitchFamily="34" charset="0"/>
              </a:rPr>
              <a:t>Export Data from Database</a:t>
            </a:r>
            <a:endParaRPr lang="en-US" sz="2400" b="1" i="0" u="none" strike="noStrike" dirty="0">
              <a:solidFill>
                <a:srgbClr val="2E5395"/>
              </a:solidFill>
              <a:effectLst/>
              <a:latin typeface="Trebuchet MS" panose="020B0603020202020204" pitchFamily="34" charset="0"/>
            </a:endParaRPr>
          </a:p>
          <a:p>
            <a:pPr marL="165100" marR="638810" rtl="0"/>
            <a:br>
              <a:rPr lang="en-US" b="0" dirty="0">
                <a:effectLst/>
              </a:rPr>
            </a:br>
            <a:r>
              <a:rPr lang="en-US" sz="1800" b="0" i="0" u="none" strike="noStrike" dirty="0">
                <a:solidFill>
                  <a:srgbClr val="000000"/>
                </a:solidFill>
                <a:effectLst/>
                <a:latin typeface="Carlito"/>
              </a:rPr>
              <a:t>Data Export from Database - The data in a stored database is exported as a CSV file to be used for Data Pre-processing and Model Training.</a:t>
            </a:r>
            <a:endParaRPr lang="en-US" b="0" dirty="0">
              <a:effectLst/>
            </a:endParaRPr>
          </a:p>
          <a:p>
            <a:pPr marL="164465" rtl="0" fontAlgn="base"/>
            <a:br>
              <a:rPr lang="en-US" b="0" dirty="0">
                <a:effectLst/>
              </a:rPr>
            </a:br>
            <a:r>
              <a:rPr lang="en-US" sz="2400" b="0" i="0" u="none" strike="noStrike" dirty="0">
                <a:solidFill>
                  <a:srgbClr val="2E5395"/>
                </a:solidFill>
                <a:effectLst/>
                <a:latin typeface="Trebuchet MS" panose="020B0603020202020204" pitchFamily="34" charset="0"/>
              </a:rPr>
              <a:t>Data Pre-processing</a:t>
            </a:r>
            <a:endParaRPr lang="en-US" sz="2400" b="1" i="0" u="none" strike="noStrike" dirty="0">
              <a:solidFill>
                <a:srgbClr val="2E5395"/>
              </a:solidFill>
              <a:effectLst/>
              <a:latin typeface="Trebuchet MS" panose="020B0603020202020204" pitchFamily="34" charset="0"/>
            </a:endParaRPr>
          </a:p>
          <a:p>
            <a:pPr marL="165100" marR="508000" rtl="0"/>
            <a:br>
              <a:rPr lang="en-US" b="0" dirty="0">
                <a:effectLst/>
              </a:rPr>
            </a:br>
            <a:r>
              <a:rPr lang="en-US" sz="1200" b="0" i="0" u="none" strike="noStrike" dirty="0">
                <a:solidFill>
                  <a:srgbClr val="000000"/>
                </a:solidFill>
                <a:effectLst/>
                <a:latin typeface="Arial" panose="020B0604020202020204" pitchFamily="34" charset="0"/>
              </a:rPr>
              <a:t>D</a:t>
            </a:r>
            <a:r>
              <a:rPr lang="en-US" sz="1800" b="0" i="0" u="none" strike="noStrike" dirty="0">
                <a:solidFill>
                  <a:srgbClr val="000000"/>
                </a:solidFill>
                <a:effectLst/>
                <a:latin typeface="Carlito"/>
              </a:rPr>
              <a:t>ata Pre-processing steps we could use are Null value handling, stop words removal, punctuation removal, Tokenization, Lemmatization, TFIDF, Imbalanced data set handling, Handling columns with standard deviation zero or below a threshold, etc.</a:t>
            </a:r>
            <a:endParaRPr lang="en-US" b="0" dirty="0">
              <a:effectLst/>
            </a:endParaRPr>
          </a:p>
          <a:p>
            <a:br>
              <a:rPr lang="en-US" dirty="0"/>
            </a:br>
            <a:endParaRPr lang="en-IN" dirty="0"/>
          </a:p>
        </p:txBody>
      </p:sp>
    </p:spTree>
    <p:extLst>
      <p:ext uri="{BB962C8B-B14F-4D97-AF65-F5344CB8AC3E}">
        <p14:creationId xmlns:p14="http://schemas.microsoft.com/office/powerpoint/2010/main" val="2114108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145680-833A-0798-C808-F43124C13EB5}"/>
              </a:ext>
            </a:extLst>
          </p:cNvPr>
          <p:cNvSpPr txBox="1"/>
          <p:nvPr/>
        </p:nvSpPr>
        <p:spPr>
          <a:xfrm>
            <a:off x="844061" y="379828"/>
            <a:ext cx="9355015" cy="5719514"/>
          </a:xfrm>
          <a:prstGeom prst="rect">
            <a:avLst/>
          </a:prstGeom>
          <a:noFill/>
        </p:spPr>
        <p:txBody>
          <a:bodyPr wrap="square">
            <a:spAutoFit/>
          </a:bodyPr>
          <a:lstStyle/>
          <a:p>
            <a:pPr marL="164465" rtl="0" fontAlgn="base"/>
            <a:r>
              <a:rPr lang="en-US" sz="1600" b="0" i="0" u="none" strike="noStrike" dirty="0">
                <a:solidFill>
                  <a:srgbClr val="2E5395"/>
                </a:solidFill>
                <a:effectLst/>
                <a:latin typeface="Trebuchet MS" panose="020B0603020202020204" pitchFamily="34" charset="0"/>
              </a:rPr>
              <a:t>Data Clustering</a:t>
            </a:r>
            <a:endParaRPr lang="en-US" sz="1600" b="1" i="0" u="none" strike="noStrike" dirty="0">
              <a:solidFill>
                <a:srgbClr val="2E5395"/>
              </a:solidFill>
              <a:effectLst/>
              <a:latin typeface="Trebuchet MS" panose="020B0603020202020204" pitchFamily="34" charset="0"/>
            </a:endParaRPr>
          </a:p>
          <a:p>
            <a:pPr marL="165100" marR="443230" rtl="0"/>
            <a:br>
              <a:rPr lang="en-US" sz="2400" b="0" dirty="0">
                <a:effectLst/>
              </a:rPr>
            </a:br>
            <a:r>
              <a:rPr lang="en-US" sz="1400" b="0" i="0" u="none" strike="noStrike" dirty="0">
                <a:solidFill>
                  <a:srgbClr val="000000"/>
                </a:solidFill>
                <a:effectLst/>
                <a:latin typeface="Carlito"/>
              </a:rPr>
              <a:t>K-Means algorithm will be used to create clusters in the pre-processed data. The optimum number of clusters is selected by plotting the elbow plot. The idea behind clustering is to implement different algorithms to train data in different clusters. The K-means model is trained over preprocessed data and the model is saved for further use in prediction</a:t>
            </a:r>
            <a:br>
              <a:rPr lang="en-US" sz="1400" b="0" i="0" u="none" strike="noStrike" dirty="0">
                <a:solidFill>
                  <a:srgbClr val="000000"/>
                </a:solidFill>
                <a:effectLst/>
                <a:latin typeface="Carlito"/>
              </a:rPr>
            </a:br>
            <a:endParaRPr lang="en-US" sz="2400" b="0" dirty="0">
              <a:effectLst/>
            </a:endParaRPr>
          </a:p>
          <a:p>
            <a:pPr rtl="0" fontAlgn="base">
              <a:spcBef>
                <a:spcPts val="200"/>
              </a:spcBef>
            </a:pPr>
            <a:r>
              <a:rPr lang="en-US" sz="1600" b="0" i="0" u="none" strike="noStrike" dirty="0">
                <a:solidFill>
                  <a:srgbClr val="2E5395"/>
                </a:solidFill>
                <a:effectLst/>
                <a:latin typeface="Trebuchet MS" panose="020B0603020202020204" pitchFamily="34" charset="0"/>
              </a:rPr>
              <a:t>Model Building</a:t>
            </a:r>
            <a:endParaRPr lang="en-US" sz="1600" b="1" i="0" u="none" strike="noStrike" dirty="0">
              <a:solidFill>
                <a:srgbClr val="2E5395"/>
              </a:solidFill>
              <a:effectLst/>
              <a:latin typeface="Trebuchet MS" panose="020B0603020202020204" pitchFamily="34" charset="0"/>
            </a:endParaRPr>
          </a:p>
          <a:p>
            <a:pPr marL="165100" marR="518795" rtl="0"/>
            <a:br>
              <a:rPr lang="en-US" sz="2400" b="0" dirty="0">
                <a:effectLst/>
              </a:rPr>
            </a:br>
            <a:r>
              <a:rPr lang="en-US" sz="1400" b="0" i="0" u="none" strike="noStrike" dirty="0">
                <a:solidFill>
                  <a:srgbClr val="000000"/>
                </a:solidFill>
                <a:effectLst/>
                <a:latin typeface="Carlito"/>
              </a:rPr>
              <a:t>After clusters are created, we will find the best model for each cluster. For each cluster, algorithms will be passed with the best parameters derived from Grid-Search. We will calculate the AUC scores for models and select the model with the best score. Similarly, the models will be selected for each cluster. All the models for every cluster will be saved for use in Recommendation.</a:t>
            </a:r>
            <a:endParaRPr lang="en-US" sz="2400" b="0" dirty="0">
              <a:effectLst/>
            </a:endParaRPr>
          </a:p>
          <a:p>
            <a:pPr rtl="0" fontAlgn="base"/>
            <a:br>
              <a:rPr lang="en-US" sz="2400" b="0" dirty="0">
                <a:effectLst/>
              </a:rPr>
            </a:br>
            <a:r>
              <a:rPr lang="en-US" sz="1600" b="0" i="0" u="none" strike="noStrike" dirty="0">
                <a:solidFill>
                  <a:srgbClr val="2E5395"/>
                </a:solidFill>
                <a:effectLst/>
                <a:latin typeface="Trebuchet MS" panose="020B0603020202020204" pitchFamily="34" charset="0"/>
              </a:rPr>
              <a:t>Data from User</a:t>
            </a:r>
            <a:endParaRPr lang="en-US" sz="1600" b="1" i="0" u="none" strike="noStrike" dirty="0">
              <a:solidFill>
                <a:srgbClr val="2E5395"/>
              </a:solidFill>
              <a:effectLst/>
              <a:latin typeface="Trebuchet MS" panose="020B0603020202020204" pitchFamily="34" charset="0"/>
            </a:endParaRPr>
          </a:p>
          <a:p>
            <a:pPr marL="165100" marR="447040" rtl="0">
              <a:spcBef>
                <a:spcPts val="5"/>
              </a:spcBef>
            </a:pPr>
            <a:br>
              <a:rPr lang="en-US" sz="2400" b="0" dirty="0">
                <a:effectLst/>
              </a:rPr>
            </a:br>
            <a:r>
              <a:rPr lang="en-US" sz="1400" b="0" i="0" u="none" strike="noStrike" dirty="0">
                <a:solidFill>
                  <a:srgbClr val="000000"/>
                </a:solidFill>
                <a:effectLst/>
                <a:latin typeface="Carlito"/>
              </a:rPr>
              <a:t>Here we will collect physiological data from user such as user height and weight, heart rate, burned calories, daily physical activity level; as well as information directly provided by the user such as daily food intake</a:t>
            </a:r>
            <a:endParaRPr lang="en-US" sz="2400" b="0" dirty="0">
              <a:effectLst/>
            </a:endParaRPr>
          </a:p>
          <a:p>
            <a:br>
              <a:rPr lang="en-US" sz="2400" b="0" dirty="0">
                <a:effectLst/>
              </a:rPr>
            </a:br>
            <a:endParaRPr lang="en-IN" sz="2400" dirty="0"/>
          </a:p>
        </p:txBody>
      </p:sp>
    </p:spTree>
    <p:extLst>
      <p:ext uri="{BB962C8B-B14F-4D97-AF65-F5344CB8AC3E}">
        <p14:creationId xmlns:p14="http://schemas.microsoft.com/office/powerpoint/2010/main" val="119295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6D09F3-67F7-4133-5026-B976E179C986}"/>
              </a:ext>
            </a:extLst>
          </p:cNvPr>
          <p:cNvSpPr txBox="1"/>
          <p:nvPr/>
        </p:nvSpPr>
        <p:spPr>
          <a:xfrm>
            <a:off x="745585" y="353467"/>
            <a:ext cx="9748911" cy="7048083"/>
          </a:xfrm>
          <a:prstGeom prst="rect">
            <a:avLst/>
          </a:prstGeom>
          <a:noFill/>
        </p:spPr>
        <p:txBody>
          <a:bodyPr wrap="square">
            <a:spAutoFit/>
          </a:bodyPr>
          <a:lstStyle/>
          <a:p>
            <a:pPr rtl="0" fontAlgn="base"/>
            <a:r>
              <a:rPr lang="en-US" sz="1600" b="0" i="0" u="none" strike="noStrike" dirty="0">
                <a:solidFill>
                  <a:srgbClr val="2E5395"/>
                </a:solidFill>
                <a:effectLst/>
                <a:latin typeface="Trebuchet MS" panose="020B0603020202020204" pitchFamily="34" charset="0"/>
              </a:rPr>
              <a:t>Data Validation</a:t>
            </a:r>
            <a:endParaRPr lang="en-US" sz="1600" b="1" i="0" u="none" strike="noStrike" dirty="0">
              <a:solidFill>
                <a:srgbClr val="2E5395"/>
              </a:solidFill>
              <a:effectLst/>
              <a:latin typeface="Trebuchet MS" panose="020B0603020202020204" pitchFamily="34" charset="0"/>
            </a:endParaRPr>
          </a:p>
          <a:p>
            <a:pPr marL="165100" rtl="0">
              <a:spcBef>
                <a:spcPts val="920"/>
              </a:spcBef>
            </a:pPr>
            <a:br>
              <a:rPr lang="en-US" sz="2400" b="0" dirty="0">
                <a:effectLst/>
              </a:rPr>
            </a:br>
            <a:r>
              <a:rPr lang="en-US" sz="1400" b="0" i="0" u="none" strike="noStrike" dirty="0">
                <a:solidFill>
                  <a:srgbClr val="000000"/>
                </a:solidFill>
                <a:effectLst/>
                <a:latin typeface="Carlito"/>
              </a:rPr>
              <a:t>Here Data Validation will be done, given by the user</a:t>
            </a:r>
            <a:endParaRPr lang="en-US" sz="2400" b="0" dirty="0">
              <a:effectLst/>
            </a:endParaRPr>
          </a:p>
          <a:p>
            <a:pPr rtl="0" fontAlgn="base"/>
            <a:br>
              <a:rPr lang="en-US" sz="2400" b="0" dirty="0">
                <a:effectLst/>
              </a:rPr>
            </a:br>
            <a:br>
              <a:rPr lang="en-US" sz="2400" b="0" dirty="0">
                <a:effectLst/>
              </a:rPr>
            </a:br>
            <a:r>
              <a:rPr lang="en-US" sz="1600" b="0" i="0" u="none" strike="noStrike" dirty="0">
                <a:solidFill>
                  <a:srgbClr val="2E5395"/>
                </a:solidFill>
                <a:effectLst/>
                <a:latin typeface="Trebuchet MS" panose="020B0603020202020204" pitchFamily="34" charset="0"/>
              </a:rPr>
              <a:t>User Data Inserting into Database</a:t>
            </a:r>
            <a:endParaRPr lang="en-US" sz="1600" b="1" i="0" u="none" strike="noStrike" dirty="0">
              <a:solidFill>
                <a:srgbClr val="2E5395"/>
              </a:solidFill>
              <a:effectLst/>
              <a:latin typeface="Trebuchet MS" panose="020B0603020202020204" pitchFamily="34" charset="0"/>
            </a:endParaRPr>
          </a:p>
          <a:p>
            <a:pPr marL="165100" marR="445135" rtl="0">
              <a:spcBef>
                <a:spcPts val="910"/>
              </a:spcBef>
            </a:pPr>
            <a:br>
              <a:rPr lang="en-US" sz="2400" b="0" dirty="0">
                <a:effectLst/>
              </a:rPr>
            </a:br>
            <a:r>
              <a:rPr lang="en-US" sz="1400" b="0" i="0" u="none" strike="noStrike" dirty="0">
                <a:solidFill>
                  <a:srgbClr val="000000"/>
                </a:solidFill>
                <a:effectLst/>
                <a:latin typeface="Carlito"/>
              </a:rPr>
              <a:t>Collecting the data from the user and storing it into the database. The database can be either MySQL or Mongo DB.</a:t>
            </a:r>
            <a:endParaRPr lang="en-US" sz="2400" b="0" dirty="0">
              <a:effectLst/>
            </a:endParaRPr>
          </a:p>
          <a:p>
            <a:pPr rtl="0" fontAlgn="base"/>
            <a:br>
              <a:rPr lang="en-US" sz="2400" b="0" dirty="0">
                <a:effectLst/>
              </a:rPr>
            </a:br>
            <a:br>
              <a:rPr lang="en-US" sz="2400" b="0" dirty="0">
                <a:effectLst/>
              </a:rPr>
            </a:br>
            <a:r>
              <a:rPr lang="en-US" sz="1600" b="0" i="0" u="none" strike="noStrike" dirty="0">
                <a:solidFill>
                  <a:srgbClr val="2E5395"/>
                </a:solidFill>
                <a:effectLst/>
                <a:latin typeface="Trebuchet MS" panose="020B0603020202020204" pitchFamily="34" charset="0"/>
              </a:rPr>
              <a:t>Data Clustering</a:t>
            </a:r>
            <a:endParaRPr lang="en-US" sz="1600" b="1" i="0" u="none" strike="noStrike" dirty="0">
              <a:solidFill>
                <a:srgbClr val="2E5395"/>
              </a:solidFill>
              <a:effectLst/>
              <a:latin typeface="Trebuchet MS" panose="020B0603020202020204" pitchFamily="34" charset="0"/>
            </a:endParaRPr>
          </a:p>
          <a:p>
            <a:pPr marL="165100" rtl="0">
              <a:spcBef>
                <a:spcPts val="915"/>
              </a:spcBef>
            </a:pPr>
            <a:br>
              <a:rPr lang="en-US" sz="2400" b="0" dirty="0">
                <a:effectLst/>
              </a:rPr>
            </a:br>
            <a:r>
              <a:rPr lang="en-US" sz="1400" b="0" i="0" u="none" strike="noStrike" dirty="0">
                <a:solidFill>
                  <a:srgbClr val="000000"/>
                </a:solidFill>
                <a:effectLst/>
                <a:latin typeface="Carlito"/>
              </a:rPr>
              <a:t>The model created during training will be loaded, and clusters for the user data will be predicted.</a:t>
            </a:r>
            <a:endParaRPr lang="en-US" sz="2400" b="0" dirty="0">
              <a:effectLst/>
            </a:endParaRPr>
          </a:p>
          <a:p>
            <a:pPr rtl="0" fontAlgn="base"/>
            <a:br>
              <a:rPr lang="en-US" sz="2400" b="0" dirty="0">
                <a:effectLst/>
              </a:rPr>
            </a:br>
            <a:br>
              <a:rPr lang="en-US" sz="2400" b="0" dirty="0">
                <a:effectLst/>
              </a:rPr>
            </a:br>
            <a:r>
              <a:rPr lang="en-US" sz="1600" b="0" i="0" u="none" strike="noStrike" dirty="0">
                <a:solidFill>
                  <a:srgbClr val="2E5395"/>
                </a:solidFill>
                <a:effectLst/>
                <a:latin typeface="Trebuchet MS" panose="020B0603020202020204" pitchFamily="34" charset="0"/>
              </a:rPr>
              <a:t>Model Call for Specific Cluster</a:t>
            </a:r>
            <a:endParaRPr lang="en-US" sz="1600" b="1" i="0" u="none" strike="noStrike" dirty="0">
              <a:solidFill>
                <a:srgbClr val="2E5395"/>
              </a:solidFill>
              <a:effectLst/>
              <a:latin typeface="Trebuchet MS" panose="020B0603020202020204" pitchFamily="34" charset="0"/>
            </a:endParaRPr>
          </a:p>
          <a:p>
            <a:pPr marL="165100" marR="1337310" rtl="0">
              <a:spcBef>
                <a:spcPts val="920"/>
              </a:spcBef>
            </a:pPr>
            <a:br>
              <a:rPr lang="en-US" sz="2400" b="0" dirty="0">
                <a:effectLst/>
              </a:rPr>
            </a:br>
            <a:r>
              <a:rPr lang="en-US" sz="1400" b="0" i="0" u="none" strike="noStrike" dirty="0">
                <a:solidFill>
                  <a:srgbClr val="000000"/>
                </a:solidFill>
                <a:effectLst/>
                <a:latin typeface="Carlito"/>
              </a:rPr>
              <a:t>Based on the cluster number, the respective model will be loaded and will be used to predict/Recommend the data for that cluster.</a:t>
            </a:r>
            <a:endParaRPr lang="en-US" sz="2400" b="0" dirty="0">
              <a:effectLst/>
            </a:endParaRPr>
          </a:p>
          <a:p>
            <a:br>
              <a:rPr lang="en-US" sz="2400" dirty="0"/>
            </a:br>
            <a:endParaRPr lang="en-IN" sz="2400" dirty="0"/>
          </a:p>
        </p:txBody>
      </p:sp>
    </p:spTree>
    <p:extLst>
      <p:ext uri="{BB962C8B-B14F-4D97-AF65-F5344CB8AC3E}">
        <p14:creationId xmlns:p14="http://schemas.microsoft.com/office/powerpoint/2010/main" val="1412748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B2E55A-BD8C-600E-B7C6-4D875F3FF5D0}"/>
              </a:ext>
            </a:extLst>
          </p:cNvPr>
          <p:cNvSpPr txBox="1"/>
          <p:nvPr/>
        </p:nvSpPr>
        <p:spPr>
          <a:xfrm>
            <a:off x="1055077" y="844063"/>
            <a:ext cx="8567225" cy="4785926"/>
          </a:xfrm>
          <a:prstGeom prst="rect">
            <a:avLst/>
          </a:prstGeom>
          <a:noFill/>
        </p:spPr>
        <p:txBody>
          <a:bodyPr wrap="square">
            <a:spAutoFit/>
          </a:bodyPr>
          <a:lstStyle/>
          <a:p>
            <a:pPr rtl="0" fontAlgn="base"/>
            <a:r>
              <a:rPr lang="en-US" sz="2000" b="0" i="0" u="none" strike="noStrike" dirty="0">
                <a:solidFill>
                  <a:srgbClr val="2E5395"/>
                </a:solidFill>
                <a:effectLst/>
                <a:latin typeface="Trebuchet MS" panose="020B0603020202020204" pitchFamily="34" charset="0"/>
              </a:rPr>
              <a:t>Recipe Recommendation &amp; Saving Output in Database</a:t>
            </a:r>
            <a:endParaRPr lang="en-US" sz="2000" b="1" i="0" u="none" strike="noStrike" dirty="0">
              <a:solidFill>
                <a:srgbClr val="2E5395"/>
              </a:solidFill>
              <a:effectLst/>
              <a:latin typeface="Trebuchet MS" panose="020B0603020202020204" pitchFamily="34" charset="0"/>
            </a:endParaRPr>
          </a:p>
          <a:p>
            <a:pPr marL="165100" marR="445135" rtl="0">
              <a:spcBef>
                <a:spcPts val="920"/>
              </a:spcBef>
            </a:pPr>
            <a:br>
              <a:rPr lang="en-US" sz="3200" b="0" dirty="0">
                <a:effectLst/>
              </a:rPr>
            </a:br>
            <a:r>
              <a:rPr lang="en-US" b="0" i="0" u="none" strike="noStrike" dirty="0">
                <a:solidFill>
                  <a:srgbClr val="000000"/>
                </a:solidFill>
                <a:effectLst/>
                <a:latin typeface="Carlito"/>
              </a:rPr>
              <a:t>After calling model Recipe/Output will be recommended, this output will be saved in Database and it will </a:t>
            </a:r>
            <a:r>
              <a:rPr lang="en-US" b="0" i="0" u="none" strike="noStrike" dirty="0" err="1">
                <a:solidFill>
                  <a:srgbClr val="000000"/>
                </a:solidFill>
                <a:effectLst/>
                <a:latin typeface="Carlito"/>
              </a:rPr>
              <a:t>beused</a:t>
            </a:r>
            <a:r>
              <a:rPr lang="en-US" b="0" i="0" u="none" strike="noStrike" dirty="0">
                <a:solidFill>
                  <a:srgbClr val="000000"/>
                </a:solidFill>
                <a:effectLst/>
                <a:latin typeface="Carlito"/>
              </a:rPr>
              <a:t> to show the same Output if other users provide the same data.</a:t>
            </a:r>
            <a:endParaRPr lang="en-US" sz="3200" b="0" dirty="0">
              <a:effectLst/>
            </a:endParaRPr>
          </a:p>
          <a:p>
            <a:pPr rtl="0" fontAlgn="base"/>
            <a:br>
              <a:rPr lang="en-US" sz="3200" b="0" dirty="0">
                <a:effectLst/>
              </a:rPr>
            </a:br>
            <a:r>
              <a:rPr lang="en-US" sz="2000" b="0" i="0" u="none" strike="noStrike" dirty="0">
                <a:solidFill>
                  <a:srgbClr val="2E5395"/>
                </a:solidFill>
                <a:effectLst/>
                <a:latin typeface="Trebuchet MS" panose="020B0603020202020204" pitchFamily="34" charset="0"/>
              </a:rPr>
              <a:t>Deployment</a:t>
            </a:r>
            <a:endParaRPr lang="en-US" sz="2000" b="1" i="0" u="none" strike="noStrike" dirty="0">
              <a:solidFill>
                <a:srgbClr val="2E5395"/>
              </a:solidFill>
              <a:effectLst/>
              <a:latin typeface="Trebuchet MS" panose="020B0603020202020204" pitchFamily="34" charset="0"/>
            </a:endParaRPr>
          </a:p>
          <a:p>
            <a:pPr marL="165100" rtl="0">
              <a:spcBef>
                <a:spcPts val="910"/>
              </a:spcBef>
            </a:pPr>
            <a:br>
              <a:rPr lang="en-US" sz="3200" b="0" dirty="0">
                <a:effectLst/>
              </a:rPr>
            </a:br>
            <a:r>
              <a:rPr lang="en-US" b="0" i="0" u="none" strike="noStrike" dirty="0">
                <a:solidFill>
                  <a:srgbClr val="000000"/>
                </a:solidFill>
                <a:effectLst/>
                <a:latin typeface="Carlito"/>
              </a:rPr>
              <a:t>We will be deploying the model to AWS.</a:t>
            </a:r>
            <a:endParaRPr lang="en-US" sz="3200" b="0" dirty="0">
              <a:effectLst/>
            </a:endParaRPr>
          </a:p>
          <a:p>
            <a:pPr marL="165100" rtl="0"/>
            <a:r>
              <a:rPr lang="en-US" b="0" i="0" u="none" strike="noStrike" dirty="0">
                <a:solidFill>
                  <a:srgbClr val="000000"/>
                </a:solidFill>
                <a:effectLst/>
                <a:latin typeface="Carlito"/>
              </a:rPr>
              <a:t>This is a workflow diagram for the Recipe Recommendation..</a:t>
            </a:r>
            <a:endParaRPr lang="en-US" sz="3200" b="0" dirty="0">
              <a:effectLst/>
            </a:endParaRPr>
          </a:p>
          <a:p>
            <a:br>
              <a:rPr lang="en-US" sz="3200" dirty="0"/>
            </a:br>
            <a:endParaRPr lang="en-IN" sz="3200" dirty="0"/>
          </a:p>
        </p:txBody>
      </p:sp>
    </p:spTree>
    <p:extLst>
      <p:ext uri="{BB962C8B-B14F-4D97-AF65-F5344CB8AC3E}">
        <p14:creationId xmlns:p14="http://schemas.microsoft.com/office/powerpoint/2010/main" val="25748037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588</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Carlito</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Karaj Miglani</dc:creator>
  <cp:lastModifiedBy>Karaj Miglani</cp:lastModifiedBy>
  <cp:revision>2</cp:revision>
  <dcterms:created xsi:type="dcterms:W3CDTF">2025-01-22T10:23:06Z</dcterms:created>
  <dcterms:modified xsi:type="dcterms:W3CDTF">2025-01-22T11:37:50Z</dcterms:modified>
</cp:coreProperties>
</file>