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8" r:id="rId7"/>
    <p:sldId id="259" r:id="rId8"/>
    <p:sldId id="260" r:id="rId9"/>
    <p:sldId id="261" r:id="rId10"/>
    <p:sldId id="262" r:id="rId11"/>
    <p:sldId id="263" r:id="rId12"/>
    <p:sldId id="264" r:id="rId13"/>
    <p:sldId id="265" r:id="rId14"/>
    <p:sldId id="266" r:id="rId15"/>
    <p:sldId id="267" r:id="rId16"/>
  </p:sldIdLst>
  <p:sldSz cx="9144000" cy="5143500"/>
  <p:notesSz cx="6858000" cy="9144000"/>
  <p:embeddedFontLst>
    <p:embeddedFont>
      <p:font typeface="Roboto" charset="0"/>
      <p:regular r:id="rId20"/>
      <p:bold r:id="rId21"/>
      <p:italic r:id="rId22"/>
      <p:boldItalic r:id="rId23"/>
    </p:embeddedFont>
    <p:embeddedFont>
      <p:font typeface="Roboto Medium" charset="0"/>
      <p:regular r:id="rId24"/>
      <p:bold r:id="rId25"/>
      <p:italic r:id="rId26"/>
      <p:boldItalic r:id="rId27"/>
    </p:embeddedFont>
    <p:embeddedFont>
      <p:font typeface="Roboto Light"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b85b50f97e_6_3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85b50f97e_6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Depending on the amount of modules and licenses it sometimes can make sense to order one or two additional licenses without needing them in order to get into the next tier level.</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eb5ce7b2fc_1_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5ce7b2fc_1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b85b50f97e_6_1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5b50f97e_6_1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b85b50f97e_6_17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85b50f97e_6_17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b85b50f97e_1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5b50f97e_1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b85b50f97e_1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5b50f97e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b85b50f97e_1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5b50f97e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b85b50f97e_6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b85b50f97e_6_10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5b50f97e_6_1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b85b50f97e_6_16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5b50f97e_6_16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b85b50f97e_6_17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5b50f97e_6_17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eb5ce7b2f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b5ce7b2f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rgbClr val="2C2F32"/>
        </a:solid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4" name="Shape 44"/>
        <p:cNvGrpSpPr/>
        <p:nvPr/>
      </p:nvGrpSpPr>
      <p:grpSpPr>
        <a:xfrm>
          <a:off x="0" y="0"/>
          <a:ext cx="0" cy="0"/>
          <a:chOff x="0" y="0"/>
          <a:chExt cx="0" cy="0"/>
        </a:xfrm>
      </p:grpSpPr>
      <p:sp>
        <p:nvSpPr>
          <p:cNvPr id="45" name="Google Shape;45;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6" name="Google Shape;46;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7" name="Shape 47"/>
        <p:cNvGrpSpPr/>
        <p:nvPr/>
      </p:nvGrpSpPr>
      <p:grpSpPr>
        <a:xfrm>
          <a:off x="0" y="0"/>
          <a:ext cx="0" cy="0"/>
          <a:chOff x="0" y="0"/>
          <a:chExt cx="0" cy="0"/>
        </a:xfrm>
      </p:grpSpPr>
      <p:sp>
        <p:nvSpPr>
          <p:cNvPr id="48" name="Google Shape;48;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0" name="Google Shape;50;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1" name="Shape 51"/>
        <p:cNvGrpSpPr/>
        <p:nvPr/>
      </p:nvGrpSpPr>
      <p:grpSpPr>
        <a:xfrm>
          <a:off x="0" y="0"/>
          <a:ext cx="0" cy="0"/>
          <a:chOff x="0" y="0"/>
          <a:chExt cx="0" cy="0"/>
        </a:xfrm>
      </p:grpSpPr>
      <p:sp>
        <p:nvSpPr>
          <p:cNvPr id="52" name="Google Shape;52;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Light"/>
              <a:buNone/>
              <a:defRPr>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p:txBody>
      </p:sp>
      <p:sp>
        <p:nvSpPr>
          <p:cNvPr id="19" name="Google Shape;19;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FFFFFF"/>
              </a:buClr>
              <a:buSzPts val="1800"/>
              <a:buFont typeface="Roboto Light"/>
              <a:buChar char="●"/>
              <a:defRPr>
                <a:solidFill>
                  <a:srgbClr val="FFFFFF"/>
                </a:solidFill>
                <a:latin typeface="Roboto Light"/>
                <a:ea typeface="Roboto Light"/>
                <a:cs typeface="Roboto Light"/>
                <a:sym typeface="Roboto Light"/>
              </a:defRPr>
            </a:lvl1pPr>
            <a:lvl2pPr marL="914400" lvl="1"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
        <p:nvSpPr>
          <p:cNvPr id="20" name="Google Shape;20;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1" name="Google Shape;21;p4"/>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1_SECTION_HEADER">
    <p:bg>
      <p:bgPr>
        <a:solidFill>
          <a:schemeClr val="tx2"/>
        </a:solid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solidFill>
                  <a:schemeClr val="bg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1_TITLE_AND_BODY">
    <p:bg>
      <p:bgPr>
        <a:solidFill>
          <a:schemeClr val="tx2"/>
        </a:solid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Light"/>
              <a:buNone/>
              <a:defRPr>
                <a:solidFill>
                  <a:schemeClr val="bg2"/>
                </a:solidFill>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p:txBody>
      </p:sp>
      <p:sp>
        <p:nvSpPr>
          <p:cNvPr id="20" name="Google Shape;20;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1" name="Google Shape;21;p4"/>
          <p:cNvSpPr/>
          <p:nvPr userDrawn="1"/>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9"/>
          <p:cNvSpPr txBox="1"/>
          <p:nvPr>
            <p:ph type="body" idx="2"/>
          </p:nvPr>
        </p:nvSpPr>
        <p:spPr>
          <a:xfrm>
            <a:off x="311785" y="1152525"/>
            <a:ext cx="8520430" cy="3416935"/>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F3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solidFill>
            <a:srgbClr val="4AABF0"/>
          </a:solidFill>
          <a:ln>
            <a:noFill/>
          </a:ln>
        </p:spPr>
        <p:txBody>
          <a:bodyPr spcFirstLastPara="1" wrap="square" lIns="91425" tIns="91425" rIns="91425" bIns="91425" anchor="ctr" anchorCtr="0">
            <a:normAutofit/>
          </a:bodyPr>
          <a:lstStyle>
            <a:lvl1pPr lvl="0" algn="r">
              <a:buNone/>
              <a:defRPr sz="1000">
                <a:solidFill>
                  <a:schemeClr val="bg1"/>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6" name="Shape 56"/>
        <p:cNvGrpSpPr/>
        <p:nvPr/>
      </p:nvGrpSpPr>
      <p:grpSpPr>
        <a:xfrm>
          <a:off x="0" y="0"/>
          <a:ext cx="0" cy="0"/>
          <a:chOff x="0" y="0"/>
          <a:chExt cx="0" cy="0"/>
        </a:xfrm>
      </p:grpSpPr>
      <p:sp>
        <p:nvSpPr>
          <p:cNvPr id="57" name="Google Shape;57;p13"/>
          <p:cNvSpPr txBox="1"/>
          <p:nvPr>
            <p:ph type="ctrTitle"/>
          </p:nvPr>
        </p:nvSpPr>
        <p:spPr>
          <a:xfrm>
            <a:off x="2778263" y="1690350"/>
            <a:ext cx="53475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altLang="en-GB" sz="4000">
                <a:solidFill>
                  <a:srgbClr val="FFFFFF"/>
                </a:solidFill>
                <a:latin typeface="Roboto" panose="02000000000000000000"/>
                <a:ea typeface="Roboto" panose="02000000000000000000"/>
                <a:cs typeface="Roboto" panose="02000000000000000000"/>
                <a:sym typeface="Roboto" panose="02000000000000000000"/>
              </a:rPr>
              <a:t>Jingga</a:t>
            </a:r>
            <a:endParaRPr lang="en-US" altLang="en-GB" sz="40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58" name="Google Shape;58;p13"/>
          <p:cNvSpPr txBox="1"/>
          <p:nvPr>
            <p:ph type="subTitle" idx="1"/>
          </p:nvPr>
        </p:nvSpPr>
        <p:spPr>
          <a:xfrm>
            <a:off x="2778263" y="2560075"/>
            <a:ext cx="5550900" cy="57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p:txBody>
      </p:sp>
      <p:pic>
        <p:nvPicPr>
          <p:cNvPr id="59" name="Google Shape;59;p13"/>
          <p:cNvPicPr preferRelativeResize="0"/>
          <p:nvPr/>
        </p:nvPicPr>
        <p:blipFill>
          <a:blip r:embed="rId1"/>
          <a:stretch>
            <a:fillRect/>
          </a:stretch>
        </p:blipFill>
        <p:spPr>
          <a:xfrm>
            <a:off x="814837" y="1690350"/>
            <a:ext cx="1753050" cy="1650624"/>
          </a:xfrm>
          <a:prstGeom prst="rect">
            <a:avLst/>
          </a:prstGeom>
          <a:noFill/>
          <a:ln>
            <a:noFill/>
          </a:ln>
        </p:spPr>
      </p:pic>
      <p:cxnSp>
        <p:nvCxnSpPr>
          <p:cNvPr id="60" name="Google Shape;60;p13"/>
          <p:cNvCxnSpPr/>
          <p:nvPr/>
        </p:nvCxnSpPr>
        <p:spPr>
          <a:xfrm>
            <a:off x="2778263" y="1721225"/>
            <a:ext cx="0" cy="1731900"/>
          </a:xfrm>
          <a:prstGeom prst="straightConnector1">
            <a:avLst/>
          </a:prstGeom>
          <a:noFill/>
          <a:ln w="9525" cap="flat" cmpd="sng">
            <a:solidFill>
              <a:srgbClr val="FFFFFF"/>
            </a:solidFill>
            <a:prstDash val="solid"/>
            <a:round/>
            <a:headEnd type="none" w="med" len="med"/>
            <a:tailEnd type="none" w="med" len="med"/>
          </a:ln>
        </p:spPr>
      </p:cxnSp>
      <p:sp>
        <p:nvSpPr>
          <p:cNvPr id="61" name="Google Shape;61;p13"/>
          <p:cNvSpPr txBox="1"/>
          <p:nvPr>
            <p:ph type="subTitle" idx="1"/>
          </p:nvPr>
        </p:nvSpPr>
        <p:spPr>
          <a:xfrm>
            <a:off x="2778263" y="3025950"/>
            <a:ext cx="5550900" cy="427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Sample options</a:t>
            </a:r>
            <a:endParaRPr lang="en-US" altLang="en-GB"/>
          </a:p>
        </p:txBody>
      </p:sp>
      <p:sp>
        <p:nvSpPr>
          <p:cNvPr id="157" name="Google Shape;157;p21"/>
          <p:cNvSpPr/>
          <p:nvPr/>
        </p:nvSpPr>
        <p:spPr>
          <a:xfrm>
            <a:off x="14334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1 - No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a:buNone/>
            </a:pPr>
            <a:r>
              <a:rPr lang="en-GB" sz="2500" b="1">
                <a:solidFill>
                  <a:srgbClr val="3697DB"/>
                </a:solidFill>
                <a:latin typeface="Roboto" panose="02000000000000000000"/>
                <a:ea typeface="Roboto" panose="02000000000000000000"/>
                <a:cs typeface="Roboto" panose="02000000000000000000"/>
                <a:sym typeface="Roboto" panose="02000000000000000000"/>
              </a:rPr>
              <a:t>0.0 %</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[1 - 10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Clr>
                <a:schemeClr val="dk1"/>
              </a:buClr>
              <a:buSzPts val="1100"/>
              <a:buFont typeface="Arial"/>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for 12 months.</a:t>
            </a:r>
            <a:endParaRPr sz="1000">
              <a:solidFill>
                <a:schemeClr val="dk1"/>
              </a:solidFill>
              <a:latin typeface="Roboto Light"/>
              <a:ea typeface="Roboto Light"/>
              <a:cs typeface="Roboto Light"/>
              <a:sym typeface="Roboto Light"/>
            </a:endParaRPr>
          </a:p>
        </p:txBody>
      </p:sp>
      <p:sp>
        <p:nvSpPr>
          <p:cNvPr id="158" name="Google Shape;158;p21"/>
          <p:cNvSpPr/>
          <p:nvPr/>
        </p:nvSpPr>
        <p:spPr>
          <a:xfrm>
            <a:off x="35352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2 -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-2.5 %</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[11 - 50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for 18 months. </a:t>
            </a:r>
            <a:endParaRPr sz="1000">
              <a:solidFill>
                <a:schemeClr val="dk1"/>
              </a:solidFill>
              <a:latin typeface="Roboto Light"/>
              <a:ea typeface="Roboto Light"/>
              <a:cs typeface="Roboto Light"/>
              <a:sym typeface="Roboto Light"/>
            </a:endParaRPr>
          </a:p>
        </p:txBody>
      </p:sp>
      <p:sp>
        <p:nvSpPr>
          <p:cNvPr id="159" name="Google Shape;159;p21"/>
          <p:cNvSpPr/>
          <p:nvPr/>
        </p:nvSpPr>
        <p:spPr>
          <a:xfrm>
            <a:off x="56370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3 -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-5.0 %</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[51 - 250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for 24 months.</a:t>
            </a:r>
            <a:endParaRPr sz="1000">
              <a:solidFill>
                <a:schemeClr val="dk1"/>
              </a:solidFill>
              <a:latin typeface="Roboto Light"/>
              <a:ea typeface="Roboto Light"/>
              <a:cs typeface="Roboto Light"/>
              <a:sym typeface="Roboto Light"/>
            </a:endParaRPr>
          </a:p>
        </p:txBody>
      </p:sp>
      <p:sp>
        <p:nvSpPr>
          <p:cNvPr id="160" name="Google Shape;160;p21"/>
          <p:cNvSpPr/>
          <p:nvPr/>
        </p:nvSpPr>
        <p:spPr>
          <a:xfrm>
            <a:off x="14334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4 -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-7.5 %</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[251 - 500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for 36 months.</a:t>
            </a:r>
            <a:endParaRPr sz="1000">
              <a:solidFill>
                <a:schemeClr val="dk1"/>
              </a:solidFill>
              <a:latin typeface="Roboto Light"/>
              <a:ea typeface="Roboto Light"/>
              <a:cs typeface="Roboto Light"/>
              <a:sym typeface="Roboto Light"/>
            </a:endParaRPr>
          </a:p>
        </p:txBody>
      </p:sp>
      <p:sp>
        <p:nvSpPr>
          <p:cNvPr id="161" name="Google Shape;161;p21"/>
          <p:cNvSpPr/>
          <p:nvPr/>
        </p:nvSpPr>
        <p:spPr>
          <a:xfrm>
            <a:off x="35352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5 -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-10.0 %</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[501 - 1000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for 48 months.</a:t>
            </a:r>
            <a:endParaRPr sz="1000">
              <a:solidFill>
                <a:schemeClr val="dk1"/>
              </a:solidFill>
              <a:latin typeface="Roboto Light"/>
              <a:ea typeface="Roboto Light"/>
              <a:cs typeface="Roboto Light"/>
              <a:sym typeface="Roboto Light"/>
            </a:endParaRPr>
          </a:p>
        </p:txBody>
      </p:sp>
      <p:sp>
        <p:nvSpPr>
          <p:cNvPr id="162" name="Google Shape;162;p21"/>
          <p:cNvSpPr/>
          <p:nvPr/>
        </p:nvSpPr>
        <p:spPr>
          <a:xfrm>
            <a:off x="56370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Tier 6 - Discount</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TBD</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[1001 - ??? users]</a:t>
            </a: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7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Price guarantee TBD.</a:t>
            </a:r>
            <a:endParaRPr sz="1000">
              <a:solidFill>
                <a:schemeClr val="dk1"/>
              </a:solidFill>
              <a:latin typeface="Roboto Light"/>
              <a:ea typeface="Roboto Light"/>
              <a:cs typeface="Roboto Light"/>
              <a:sym typeface="Roboto Light"/>
            </a:endParaRPr>
          </a:p>
        </p:txBody>
      </p:sp>
      <p:sp>
        <p:nvSpPr>
          <p:cNvPr id="163" name="Google Shape;163;p21"/>
          <p:cNvSpPr txBox="1"/>
          <p:nvPr/>
        </p:nvSpPr>
        <p:spPr>
          <a:xfrm>
            <a:off x="1357200" y="4366825"/>
            <a:ext cx="6258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lt1"/>
                </a:solidFill>
                <a:latin typeface="Roboto Light"/>
                <a:ea typeface="Roboto Light"/>
                <a:cs typeface="Roboto Light"/>
                <a:sym typeface="Roboto Light"/>
              </a:rPr>
              <a:t>* discounts and guarantees depend on maintaining the respective license quantities. For details regarding the discounts check the general terms and conditions</a:t>
            </a:r>
            <a:endParaRPr sz="800">
              <a:solidFill>
                <a:schemeClr val="lt1"/>
              </a:solidFill>
              <a:latin typeface="Roboto Light"/>
              <a:ea typeface="Roboto Light"/>
              <a:cs typeface="Roboto Light"/>
              <a:sym typeface="Roboto Light"/>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grpSp>
        <p:nvGrpSpPr>
          <p:cNvPr id="168" name="Google Shape;168;p22"/>
          <p:cNvGrpSpPr/>
          <p:nvPr/>
        </p:nvGrpSpPr>
        <p:grpSpPr>
          <a:xfrm>
            <a:off x="1357200" y="1341219"/>
            <a:ext cx="1590567" cy="3122930"/>
            <a:chOff x="984170" y="283725"/>
            <a:chExt cx="2224880" cy="4076400"/>
          </a:xfrm>
        </p:grpSpPr>
        <p:sp>
          <p:nvSpPr>
            <p:cNvPr id="169" name="Google Shape;169;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72" name="Google Shape;172;p22"/>
            <p:cNvSpPr/>
            <p:nvPr/>
          </p:nvSpPr>
          <p:spPr>
            <a:xfrm>
              <a:off x="1233853" y="1993456"/>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12 months. </a:t>
              </a:r>
              <a:endParaRPr sz="7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73" name="Google Shape;173;p22"/>
            <p:cNvSpPr/>
            <p:nvPr/>
          </p:nvSpPr>
          <p:spPr>
            <a:xfrm>
              <a:off x="1233854" y="470583"/>
              <a:ext cx="1815000" cy="9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Basic</a:t>
              </a:r>
              <a:endParaRPr sz="1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2500" b="1">
                  <a:solidFill>
                    <a:srgbClr val="3697DB"/>
                  </a:solidFill>
                  <a:latin typeface="Roboto" panose="02000000000000000000"/>
                  <a:ea typeface="Roboto" panose="02000000000000000000"/>
                  <a:cs typeface="Roboto" panose="02000000000000000000"/>
                  <a:sym typeface="Roboto" panose="02000000000000000000"/>
                </a:rPr>
                <a:t>€ 9.99</a:t>
              </a:r>
              <a:endParaRPr sz="25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74" name="Google Shape;174;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600">
                  <a:solidFill>
                    <a:schemeClr val="lt1"/>
                  </a:solidFill>
                  <a:latin typeface="Roboto" panose="02000000000000000000"/>
                  <a:ea typeface="Roboto" panose="02000000000000000000"/>
                  <a:cs typeface="Roboto" panose="02000000000000000000"/>
                  <a:sym typeface="Roboto" panose="02000000000000000000"/>
                </a:rPr>
                <a:t>          </a:t>
              </a:r>
              <a:r>
                <a:rPr lang="en-GB" sz="600">
                  <a:solidFill>
                    <a:srgbClr val="FFFFFF"/>
                  </a:solidFill>
                  <a:latin typeface="Roboto" panose="02000000000000000000"/>
                  <a:ea typeface="Roboto" panose="02000000000000000000"/>
                  <a:cs typeface="Roboto" panose="02000000000000000000"/>
                  <a:sym typeface="Roboto" panose="02000000000000000000"/>
                </a:rPr>
                <a:t>Key components: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Customer Management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Supplier Management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Item Management </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Billing </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Accounting</a:t>
              </a:r>
              <a:endParaRPr sz="6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76" name="Google Shape;176;p22"/>
          <p:cNvGrpSpPr/>
          <p:nvPr/>
        </p:nvGrpSpPr>
        <p:grpSpPr>
          <a:xfrm>
            <a:off x="2879837" y="1341219"/>
            <a:ext cx="1590567" cy="3122930"/>
            <a:chOff x="984170" y="283725"/>
            <a:chExt cx="2224880" cy="4076400"/>
          </a:xfrm>
        </p:grpSpPr>
        <p:sp>
          <p:nvSpPr>
            <p:cNvPr id="177" name="Google Shape;177;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0" name="Google Shape;180;p22"/>
            <p:cNvSpPr/>
            <p:nvPr/>
          </p:nvSpPr>
          <p:spPr>
            <a:xfrm>
              <a:off x="1233838" y="1993462"/>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18 months. </a:t>
              </a:r>
              <a:endParaRPr sz="7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81" name="Google Shape;181;p22"/>
            <p:cNvSpPr/>
            <p:nvPr/>
          </p:nvSpPr>
          <p:spPr>
            <a:xfrm>
              <a:off x="1233838" y="470584"/>
              <a:ext cx="1815000" cy="9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Medium</a:t>
              </a:r>
              <a:endParaRPr sz="2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a:buNone/>
              </a:pPr>
              <a:r>
                <a:rPr lang="en-GB" sz="2500" b="1">
                  <a:solidFill>
                    <a:srgbClr val="3697DB"/>
                  </a:solidFill>
                  <a:latin typeface="Roboto" panose="02000000000000000000"/>
                  <a:ea typeface="Roboto" panose="02000000000000000000"/>
                  <a:cs typeface="Roboto" panose="02000000000000000000"/>
                  <a:sym typeface="Roboto" panose="02000000000000000000"/>
                </a:rPr>
                <a:t>€ 14.99</a:t>
              </a:r>
              <a:endParaRPr sz="4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82" name="Google Shape;182;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600">
                  <a:solidFill>
                    <a:srgbClr val="FFFFFF"/>
                  </a:solidFill>
                  <a:latin typeface="Roboto" panose="02000000000000000000"/>
                  <a:ea typeface="Roboto" panose="02000000000000000000"/>
                  <a:cs typeface="Roboto" panose="02000000000000000000"/>
                  <a:sym typeface="Roboto" panose="02000000000000000000"/>
                </a:rPr>
                <a:t>          Additional</a:t>
              </a:r>
              <a:r>
                <a:rPr lang="en-GB" sz="600">
                  <a:solidFill>
                    <a:srgbClr val="FFFFFF"/>
                  </a:solidFill>
                  <a:latin typeface="Roboto" panose="02000000000000000000"/>
                  <a:ea typeface="Roboto" panose="02000000000000000000"/>
                  <a:cs typeface="Roboto" panose="02000000000000000000"/>
                  <a:sym typeface="Roboto" panose="02000000000000000000"/>
                </a:rPr>
                <a:t> key components: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Asset Management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Warehouse Management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Contract Management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Jobs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Workflows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0" algn="l" rtl="0">
                <a:lnSpc>
                  <a:spcPct val="150000"/>
                </a:lnSpc>
                <a:spcBef>
                  <a:spcPts val="0"/>
                </a:spcBef>
                <a:spcAft>
                  <a:spcPts val="0"/>
                </a:spcAft>
                <a:buNone/>
              </a:pPr>
              <a:endParaRPr sz="6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endParaRPr sz="6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84" name="Google Shape;184;p22"/>
          <p:cNvGrpSpPr/>
          <p:nvPr/>
        </p:nvGrpSpPr>
        <p:grpSpPr>
          <a:xfrm>
            <a:off x="4402473" y="1341219"/>
            <a:ext cx="1590567" cy="3122930"/>
            <a:chOff x="984170" y="283725"/>
            <a:chExt cx="2224880" cy="4076400"/>
          </a:xfrm>
        </p:grpSpPr>
        <p:sp>
          <p:nvSpPr>
            <p:cNvPr id="185" name="Google Shape;185;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8" name="Google Shape;188;p22"/>
            <p:cNvSpPr/>
            <p:nvPr/>
          </p:nvSpPr>
          <p:spPr>
            <a:xfrm>
              <a:off x="1233857" y="1993463"/>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24 months.</a:t>
              </a:r>
              <a:endParaRPr sz="7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89" name="Google Shape;189;p22"/>
            <p:cNvSpPr/>
            <p:nvPr/>
          </p:nvSpPr>
          <p:spPr>
            <a:xfrm>
              <a:off x="1233857" y="470584"/>
              <a:ext cx="1815000" cy="9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Advanced</a:t>
              </a:r>
              <a:endParaRPr sz="2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a:buNone/>
              </a:pPr>
              <a:r>
                <a:rPr lang="en-GB" sz="2500" b="1">
                  <a:solidFill>
                    <a:srgbClr val="3697DB"/>
                  </a:solidFill>
                  <a:latin typeface="Roboto" panose="02000000000000000000"/>
                  <a:ea typeface="Roboto" panose="02000000000000000000"/>
                  <a:cs typeface="Roboto" panose="02000000000000000000"/>
                  <a:sym typeface="Roboto" panose="02000000000000000000"/>
                </a:rPr>
                <a:t>€ 19.99</a:t>
              </a:r>
              <a:endParaRPr sz="4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0" name="Google Shape;190;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60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Cash</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Financial reporting</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Tax reporting</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Helper</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Checklist</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0" algn="l" rtl="0">
                <a:lnSpc>
                  <a:spcPct val="150000"/>
                </a:lnSpc>
                <a:spcBef>
                  <a:spcPts val="0"/>
                </a:spcBef>
                <a:spcAft>
                  <a:spcPts val="0"/>
                </a:spcAft>
                <a:buNone/>
              </a:pPr>
              <a:endParaRPr sz="60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92" name="Google Shape;192;p22"/>
          <p:cNvGrpSpPr/>
          <p:nvPr/>
        </p:nvGrpSpPr>
        <p:grpSpPr>
          <a:xfrm>
            <a:off x="5925110" y="1341219"/>
            <a:ext cx="1590567" cy="3122930"/>
            <a:chOff x="984170" y="283725"/>
            <a:chExt cx="2224880" cy="4076400"/>
          </a:xfrm>
        </p:grpSpPr>
        <p:sp>
          <p:nvSpPr>
            <p:cNvPr id="193" name="Google Shape;193;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2"/>
            <p:cNvSpPr/>
            <p:nvPr/>
          </p:nvSpPr>
          <p:spPr>
            <a:xfrm>
              <a:off x="1233853" y="1345558"/>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endParaRPr sz="1000">
                <a:solidFill>
                  <a:schemeClr val="dk1"/>
                </a:solidFill>
                <a:latin typeface="Roboto Medium"/>
                <a:ea typeface="Roboto Medium"/>
                <a:cs typeface="Roboto Medium"/>
                <a:sym typeface="Roboto Medium"/>
              </a:endParaRPr>
            </a:p>
          </p:txBody>
        </p:sp>
        <p:sp>
          <p:nvSpPr>
            <p:cNvPr id="196" name="Google Shape;196;p22"/>
            <p:cNvSpPr/>
            <p:nvPr/>
          </p:nvSpPr>
          <p:spPr>
            <a:xfrm>
              <a:off x="1233841" y="1967116"/>
              <a:ext cx="1815000" cy="5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700">
                  <a:solidFill>
                    <a:schemeClr val="dk1"/>
                  </a:solidFill>
                  <a:latin typeface="Roboto" panose="02000000000000000000"/>
                  <a:ea typeface="Roboto" panose="02000000000000000000"/>
                  <a:cs typeface="Roboto" panose="02000000000000000000"/>
                  <a:sym typeface="Roboto" panose="02000000000000000000"/>
                </a:rPr>
                <a:t>Conditions and features to be discussed individually.</a:t>
              </a:r>
              <a:endParaRPr sz="7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97" name="Google Shape;197;p22"/>
            <p:cNvSpPr/>
            <p:nvPr/>
          </p:nvSpPr>
          <p:spPr>
            <a:xfrm>
              <a:off x="1233841" y="470585"/>
              <a:ext cx="18150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3697DB"/>
                  </a:solidFill>
                  <a:latin typeface="Roboto" panose="02000000000000000000"/>
                  <a:ea typeface="Roboto" panose="02000000000000000000"/>
                  <a:cs typeface="Roboto" panose="02000000000000000000"/>
                  <a:sym typeface="Roboto" panose="02000000000000000000"/>
                </a:rPr>
                <a:t>Custom</a:t>
              </a:r>
              <a:endParaRPr sz="2500" b="1">
                <a:solidFill>
                  <a:srgbClr val="3697DB"/>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a:buNone/>
              </a:pPr>
              <a:r>
                <a:rPr lang="en-GB" sz="2500" b="1">
                  <a:solidFill>
                    <a:srgbClr val="3697DB"/>
                  </a:solidFill>
                  <a:latin typeface="Roboto" panose="02000000000000000000"/>
                  <a:ea typeface="Roboto" panose="02000000000000000000"/>
                  <a:cs typeface="Roboto" panose="02000000000000000000"/>
                  <a:sym typeface="Roboto" panose="02000000000000000000"/>
                </a:rPr>
                <a:t>TBD</a:t>
              </a:r>
              <a:endParaRPr sz="4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8" name="Google Shape;198;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60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266700" algn="l" rtl="0">
                <a:lnSpc>
                  <a:spcPct val="150000"/>
                </a:lnSpc>
                <a:spcBef>
                  <a:spcPts val="0"/>
                </a:spcBef>
                <a:spcAft>
                  <a:spcPts val="0"/>
                </a:spcAft>
                <a:buClr>
                  <a:srgbClr val="FFFFFF"/>
                </a:buClr>
                <a:buSzPts val="600"/>
                <a:buFont typeface="Roboto" panose="02000000000000000000"/>
                <a:buChar char="●"/>
              </a:pPr>
              <a:r>
                <a:rPr lang="en-GB" sz="600">
                  <a:solidFill>
                    <a:srgbClr val="FFFFFF"/>
                  </a:solidFill>
                  <a:latin typeface="Roboto" panose="02000000000000000000"/>
                  <a:ea typeface="Roboto" panose="02000000000000000000"/>
                  <a:cs typeface="Roboto" panose="02000000000000000000"/>
                  <a:sym typeface="Roboto" panose="02000000000000000000"/>
                </a:rPr>
                <a:t>To be discussed</a:t>
              </a:r>
              <a:endParaRPr sz="600">
                <a:solidFill>
                  <a:srgbClr val="FFFFFF"/>
                </a:solidFill>
                <a:latin typeface="Roboto" panose="02000000000000000000"/>
                <a:ea typeface="Roboto" panose="02000000000000000000"/>
                <a:cs typeface="Roboto" panose="02000000000000000000"/>
                <a:sym typeface="Roboto" panose="02000000000000000000"/>
              </a:endParaRPr>
            </a:p>
            <a:p>
              <a:pPr marL="457200" lvl="0" indent="0" algn="l" rtl="0">
                <a:lnSpc>
                  <a:spcPct val="150000"/>
                </a:lnSpc>
                <a:spcBef>
                  <a:spcPts val="0"/>
                </a:spcBef>
                <a:spcAft>
                  <a:spcPts val="0"/>
                </a:spcAft>
                <a:buNone/>
              </a:pPr>
              <a:endParaRPr sz="600">
                <a:solidFill>
                  <a:srgbClr val="FFFFFF"/>
                </a:solidFill>
                <a:latin typeface="Roboto" panose="02000000000000000000"/>
                <a:ea typeface="Roboto" panose="02000000000000000000"/>
                <a:cs typeface="Roboto" panose="02000000000000000000"/>
                <a:sym typeface="Roboto" panose="02000000000000000000"/>
              </a:endParaRPr>
            </a:p>
          </p:txBody>
        </p:sp>
      </p:grpSp>
      <p:sp>
        <p:nvSpPr>
          <p:cNvPr id="200" name="Google Shape;200;p22"/>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Sample options</a:t>
            </a:r>
            <a:endParaRPr lang="en-US" altLang="en-GB"/>
          </a:p>
        </p:txBody>
      </p:sp>
      <p:sp>
        <p:nvSpPr>
          <p:cNvPr id="201" name="Google Shape;201;p22"/>
          <p:cNvSpPr txBox="1"/>
          <p:nvPr/>
        </p:nvSpPr>
        <p:spPr>
          <a:xfrm>
            <a:off x="1357200" y="4464150"/>
            <a:ext cx="4386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lt1"/>
                </a:solidFill>
                <a:latin typeface="Roboto Light"/>
                <a:ea typeface="Roboto Light"/>
                <a:cs typeface="Roboto Light"/>
                <a:sym typeface="Roboto Light"/>
              </a:rPr>
              <a:t>* all prices without hosting, support, maintenance, etc. excl. VAT</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GB" sz="800">
                <a:solidFill>
                  <a:schemeClr val="lt1"/>
                </a:solidFill>
                <a:latin typeface="Roboto Light"/>
                <a:ea typeface="Roboto Light"/>
                <a:cs typeface="Roboto Light"/>
                <a:sym typeface="Roboto Light"/>
              </a:rPr>
              <a:t>* the customers can add additional modules to these predefined packages based on their need</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GB" sz="800">
                <a:solidFill>
                  <a:schemeClr val="lt1"/>
                </a:solidFill>
                <a:latin typeface="Roboto Light"/>
                <a:ea typeface="Roboto Light"/>
                <a:cs typeface="Roboto Light"/>
                <a:sym typeface="Roboto Light"/>
              </a:rPr>
              <a:t>* prices for individual / additional modules depend on the module (please check out the shop)</a:t>
            </a:r>
            <a:endParaRPr sz="800">
              <a:solidFill>
                <a:schemeClr val="lt1"/>
              </a:solidFill>
              <a:latin typeface="Roboto Light"/>
              <a:ea typeface="Roboto Light"/>
              <a:cs typeface="Roboto Light"/>
              <a:sym typeface="Roboto Light"/>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Next steps</a:t>
            </a:r>
            <a:endParaRPr lang="en-GB"/>
          </a:p>
        </p:txBody>
      </p:sp>
      <p:sp>
        <p:nvSpPr>
          <p:cNvPr id="207" name="Google Shape;207;p23"/>
          <p:cNvSpPr/>
          <p:nvPr/>
        </p:nvSpPr>
        <p:spPr>
          <a:xfrm>
            <a:off x="1662920" y="2251735"/>
            <a:ext cx="353400" cy="36900"/>
          </a:xfrm>
          <a:prstGeom prst="roundRect">
            <a:avLst>
              <a:gd name="adj" fmla="val 50000"/>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23"/>
          <p:cNvGrpSpPr/>
          <p:nvPr/>
        </p:nvGrpSpPr>
        <p:grpSpPr>
          <a:xfrm>
            <a:off x="519875" y="1948510"/>
            <a:ext cx="1310403" cy="1897975"/>
            <a:chOff x="519875" y="1948510"/>
            <a:chExt cx="1310403" cy="1897975"/>
          </a:xfrm>
        </p:grpSpPr>
        <p:sp>
          <p:nvSpPr>
            <p:cNvPr id="209" name="Google Shape;209;p23"/>
            <p:cNvSpPr/>
            <p:nvPr/>
          </p:nvSpPr>
          <p:spPr>
            <a:xfrm>
              <a:off x="877947" y="1948510"/>
              <a:ext cx="594300" cy="594300"/>
            </a:xfrm>
            <a:prstGeom prst="ellipse">
              <a:avLst/>
            </a:prstGeom>
            <a:noFill/>
            <a:ln w="38100" cap="flat" cmpd="sng">
              <a:solidFill>
                <a:srgbClr val="4AAB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3"/>
            <p:cNvSpPr txBox="1"/>
            <p:nvPr/>
          </p:nvSpPr>
          <p:spPr>
            <a:xfrm>
              <a:off x="95669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211" name="Google Shape;211;p23"/>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altLang="en-GB" sz="1000">
                  <a:solidFill>
                    <a:schemeClr val="lt1"/>
                  </a:solidFill>
                  <a:latin typeface="Roboto Light"/>
                  <a:ea typeface="Roboto Light"/>
                  <a:cs typeface="Roboto Light"/>
                  <a:sym typeface="Roboto Light"/>
                </a:rPr>
                <a:t>Step 1</a:t>
              </a:r>
              <a:endParaRPr lang="en-GB"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sz="1000">
                <a:solidFill>
                  <a:schemeClr val="lt1"/>
                </a:solidFill>
                <a:latin typeface="Roboto Light"/>
                <a:ea typeface="Roboto Light"/>
                <a:cs typeface="Roboto Light"/>
                <a:sym typeface="Roboto Light"/>
              </a:endParaRPr>
            </a:p>
          </p:txBody>
        </p:sp>
        <p:sp>
          <p:nvSpPr>
            <p:cNvPr id="212" name="Google Shape;212;p23"/>
            <p:cNvSpPr txBox="1"/>
            <p:nvPr/>
          </p:nvSpPr>
          <p:spPr>
            <a:xfrm>
              <a:off x="519875"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altLang="en-GB" sz="800">
                  <a:solidFill>
                    <a:schemeClr val="lt1"/>
                  </a:solidFill>
                  <a:latin typeface="Roboto Light"/>
                  <a:ea typeface="Roboto Light"/>
                  <a:cs typeface="Roboto Light"/>
                  <a:sym typeface="Roboto Light"/>
                </a:rPr>
                <a:t>More details describing this step</a:t>
              </a:r>
              <a:endParaRPr lang="en-US" altLang="en-GB" sz="800">
                <a:solidFill>
                  <a:schemeClr val="lt1"/>
                </a:solidFill>
                <a:latin typeface="Roboto Light"/>
                <a:ea typeface="Roboto Light"/>
                <a:cs typeface="Roboto Light"/>
                <a:sym typeface="Roboto Light"/>
              </a:endParaRPr>
            </a:p>
          </p:txBody>
        </p:sp>
      </p:grpSp>
      <p:grpSp>
        <p:nvGrpSpPr>
          <p:cNvPr id="213" name="Google Shape;213;p23"/>
          <p:cNvGrpSpPr/>
          <p:nvPr/>
        </p:nvGrpSpPr>
        <p:grpSpPr>
          <a:xfrm>
            <a:off x="1848940" y="1948510"/>
            <a:ext cx="1310400" cy="1897975"/>
            <a:chOff x="1848940" y="1948510"/>
            <a:chExt cx="1310400" cy="1897975"/>
          </a:xfrm>
        </p:grpSpPr>
        <p:sp>
          <p:nvSpPr>
            <p:cNvPr id="214" name="Google Shape;214;p23"/>
            <p:cNvSpPr/>
            <p:nvPr/>
          </p:nvSpPr>
          <p:spPr>
            <a:xfrm>
              <a:off x="2206990"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3"/>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altLang="en-GB" sz="1000">
                  <a:solidFill>
                    <a:schemeClr val="lt1"/>
                  </a:solidFill>
                  <a:latin typeface="Roboto Light"/>
                  <a:ea typeface="Roboto Light"/>
                  <a:cs typeface="Roboto Light"/>
                  <a:sym typeface="Roboto Light"/>
                </a:rPr>
                <a:t>Step 2</a:t>
              </a:r>
              <a:endParaRPr lang="en-US" altLang="en-GB"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lang="en-US" altLang="en-GB" sz="1000">
                <a:solidFill>
                  <a:schemeClr val="lt1"/>
                </a:solidFill>
                <a:latin typeface="Roboto Light"/>
                <a:ea typeface="Roboto Light"/>
                <a:cs typeface="Roboto Light"/>
                <a:sym typeface="Roboto Light"/>
              </a:endParaRPr>
            </a:p>
          </p:txBody>
        </p:sp>
        <p:sp>
          <p:nvSpPr>
            <p:cNvPr id="216" name="Google Shape;216;p23"/>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altLang="en-GB" sz="800">
                  <a:solidFill>
                    <a:schemeClr val="lt1"/>
                  </a:solidFill>
                  <a:latin typeface="Roboto Light"/>
                  <a:ea typeface="Roboto Light"/>
                  <a:cs typeface="Roboto Light"/>
                  <a:sym typeface="Roboto Light"/>
                </a:rPr>
                <a:t>More details describing this step</a:t>
              </a:r>
              <a:endParaRPr sz="800">
                <a:solidFill>
                  <a:schemeClr val="lt1"/>
                </a:solidFill>
                <a:latin typeface="Roboto Light"/>
                <a:ea typeface="Roboto Light"/>
                <a:cs typeface="Roboto Light"/>
                <a:sym typeface="Roboto Light"/>
              </a:endParaRPr>
            </a:p>
          </p:txBody>
        </p:sp>
        <p:sp>
          <p:nvSpPr>
            <p:cNvPr id="217" name="Google Shape;217;p23"/>
            <p:cNvSpPr txBox="1"/>
            <p:nvPr/>
          </p:nvSpPr>
          <p:spPr>
            <a:xfrm>
              <a:off x="2285740"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218" name="Google Shape;218;p23"/>
          <p:cNvGrpSpPr/>
          <p:nvPr/>
        </p:nvGrpSpPr>
        <p:grpSpPr>
          <a:xfrm>
            <a:off x="3178034" y="1948510"/>
            <a:ext cx="1359902" cy="1897974"/>
            <a:chOff x="3178034" y="1948510"/>
            <a:chExt cx="1359902" cy="1897974"/>
          </a:xfrm>
        </p:grpSpPr>
        <p:sp>
          <p:nvSpPr>
            <p:cNvPr id="219" name="Google Shape;219;p23"/>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3"/>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altLang="en-GB" sz="1000">
                  <a:solidFill>
                    <a:schemeClr val="lt1"/>
                  </a:solidFill>
                  <a:latin typeface="Roboto Light"/>
                  <a:ea typeface="Roboto Light"/>
                  <a:cs typeface="Roboto Light"/>
                  <a:sym typeface="Roboto Light"/>
                </a:rPr>
                <a:t>Step 3</a:t>
              </a:r>
              <a:endParaRPr lang="en-US" altLang="en-GB"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lang="en-US" altLang="en-GB" sz="1000" b="1">
                <a:solidFill>
                  <a:schemeClr val="lt1"/>
                </a:solidFill>
                <a:latin typeface="Roboto Light"/>
                <a:ea typeface="Roboto Light"/>
                <a:cs typeface="Roboto Light"/>
                <a:sym typeface="Roboto Light"/>
              </a:endParaRPr>
            </a:p>
          </p:txBody>
        </p:sp>
        <p:sp>
          <p:nvSpPr>
            <p:cNvPr id="221" name="Google Shape;221;p23"/>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altLang="en-GB" sz="800">
                  <a:solidFill>
                    <a:schemeClr val="lt1"/>
                  </a:solidFill>
                  <a:latin typeface="Roboto Light"/>
                  <a:ea typeface="Roboto Light"/>
                  <a:cs typeface="Roboto Light"/>
                  <a:sym typeface="Roboto Light"/>
                </a:rPr>
                <a:t>More details describing this step</a:t>
              </a:r>
              <a:endParaRPr sz="800">
                <a:solidFill>
                  <a:srgbClr val="858585"/>
                </a:solidFill>
                <a:latin typeface="Roboto" panose="02000000000000000000"/>
                <a:ea typeface="Roboto" panose="02000000000000000000"/>
                <a:cs typeface="Roboto" panose="02000000000000000000"/>
                <a:sym typeface="Roboto" panose="02000000000000000000"/>
              </a:endParaRPr>
            </a:p>
          </p:txBody>
        </p:sp>
        <p:sp>
          <p:nvSpPr>
            <p:cNvPr id="222" name="Google Shape;222;p23"/>
            <p:cNvSpPr txBox="1"/>
            <p:nvPr/>
          </p:nvSpPr>
          <p:spPr>
            <a:xfrm>
              <a:off x="363957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223" name="Google Shape;223;p23"/>
          <p:cNvGrpSpPr/>
          <p:nvPr/>
        </p:nvGrpSpPr>
        <p:grpSpPr>
          <a:xfrm>
            <a:off x="4557650" y="1948510"/>
            <a:ext cx="1310403" cy="1897975"/>
            <a:chOff x="4557650" y="1948510"/>
            <a:chExt cx="1310403" cy="1897975"/>
          </a:xfrm>
        </p:grpSpPr>
        <p:sp>
          <p:nvSpPr>
            <p:cNvPr id="224" name="Google Shape;224;p23"/>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3"/>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altLang="en-GB" sz="1000">
                  <a:solidFill>
                    <a:schemeClr val="lt1"/>
                  </a:solidFill>
                  <a:latin typeface="Roboto Light"/>
                  <a:ea typeface="Roboto Light"/>
                  <a:cs typeface="Roboto Light"/>
                  <a:sym typeface="Roboto Light"/>
                </a:rPr>
                <a:t>Step 4</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sz="1000">
                <a:solidFill>
                  <a:schemeClr val="lt1"/>
                </a:solidFill>
                <a:latin typeface="Roboto Light"/>
                <a:ea typeface="Roboto Light"/>
                <a:cs typeface="Roboto Light"/>
                <a:sym typeface="Roboto Light"/>
              </a:endParaRPr>
            </a:p>
          </p:txBody>
        </p:sp>
        <p:sp>
          <p:nvSpPr>
            <p:cNvPr id="226" name="Google Shape;226;p23"/>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altLang="en-GB" sz="800">
                  <a:solidFill>
                    <a:schemeClr val="lt1"/>
                  </a:solidFill>
                  <a:latin typeface="Roboto Light"/>
                  <a:ea typeface="Roboto Light"/>
                  <a:cs typeface="Roboto Light"/>
                  <a:sym typeface="Roboto Light"/>
                </a:rPr>
                <a:t>More details describing this step</a:t>
              </a:r>
              <a:endParaRPr sz="800">
                <a:solidFill>
                  <a:srgbClr val="858585"/>
                </a:solidFill>
                <a:latin typeface="Roboto" panose="02000000000000000000"/>
                <a:ea typeface="Roboto" panose="02000000000000000000"/>
                <a:cs typeface="Roboto" panose="02000000000000000000"/>
                <a:sym typeface="Roboto" panose="02000000000000000000"/>
              </a:endParaRPr>
            </a:p>
          </p:txBody>
        </p:sp>
        <p:sp>
          <p:nvSpPr>
            <p:cNvPr id="227" name="Google Shape;227;p23"/>
            <p:cNvSpPr txBox="1"/>
            <p:nvPr/>
          </p:nvSpPr>
          <p:spPr>
            <a:xfrm>
              <a:off x="4994453"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228" name="Google Shape;228;p23"/>
          <p:cNvGrpSpPr/>
          <p:nvPr/>
        </p:nvGrpSpPr>
        <p:grpSpPr>
          <a:xfrm>
            <a:off x="5887800" y="1948510"/>
            <a:ext cx="1359905" cy="1897975"/>
            <a:chOff x="5887800" y="1948510"/>
            <a:chExt cx="1359905" cy="1897975"/>
          </a:xfrm>
        </p:grpSpPr>
        <p:sp>
          <p:nvSpPr>
            <p:cNvPr id="229" name="Google Shape;229;p23"/>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3"/>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altLang="en-GB" sz="1000">
                  <a:solidFill>
                    <a:schemeClr val="lt1"/>
                  </a:solidFill>
                  <a:latin typeface="Roboto Light"/>
                  <a:ea typeface="Roboto Light"/>
                  <a:cs typeface="Roboto Light"/>
                  <a:sym typeface="Roboto Light"/>
                </a:rPr>
                <a:t>Step 5</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sz="1000" b="1">
                <a:solidFill>
                  <a:srgbClr val="858585"/>
                </a:solidFill>
                <a:latin typeface="Roboto" panose="02000000000000000000"/>
                <a:ea typeface="Roboto" panose="02000000000000000000"/>
                <a:cs typeface="Roboto" panose="02000000000000000000"/>
                <a:sym typeface="Roboto" panose="02000000000000000000"/>
              </a:endParaRPr>
            </a:p>
          </p:txBody>
        </p:sp>
        <p:sp>
          <p:nvSpPr>
            <p:cNvPr id="231" name="Google Shape;231;p23"/>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600"/>
                </a:spcBef>
                <a:spcAft>
                  <a:spcPts val="1600"/>
                </a:spcAft>
                <a:buNone/>
              </a:pPr>
              <a:r>
                <a:rPr lang="en-US" altLang="en-GB" sz="800">
                  <a:solidFill>
                    <a:schemeClr val="lt1"/>
                  </a:solidFill>
                  <a:latin typeface="Roboto Light"/>
                  <a:ea typeface="Roboto Light"/>
                  <a:cs typeface="Roboto Light"/>
                  <a:sym typeface="Roboto Light"/>
                </a:rPr>
                <a:t>More details describing this step</a:t>
              </a:r>
              <a:endParaRPr sz="800">
                <a:solidFill>
                  <a:srgbClr val="858585"/>
                </a:solidFill>
                <a:latin typeface="Roboto" panose="02000000000000000000"/>
                <a:ea typeface="Roboto" panose="02000000000000000000"/>
                <a:cs typeface="Roboto" panose="02000000000000000000"/>
                <a:sym typeface="Roboto" panose="02000000000000000000"/>
              </a:endParaRPr>
            </a:p>
          </p:txBody>
        </p:sp>
        <p:sp>
          <p:nvSpPr>
            <p:cNvPr id="232" name="Google Shape;232;p23"/>
            <p:cNvSpPr txBox="1"/>
            <p:nvPr/>
          </p:nvSpPr>
          <p:spPr>
            <a:xfrm>
              <a:off x="6349356"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233" name="Google Shape;233;p23"/>
          <p:cNvGrpSpPr/>
          <p:nvPr/>
        </p:nvGrpSpPr>
        <p:grpSpPr>
          <a:xfrm>
            <a:off x="7264213" y="1948510"/>
            <a:ext cx="1359905" cy="1897975"/>
            <a:chOff x="7264213" y="1948510"/>
            <a:chExt cx="1359905" cy="1897975"/>
          </a:xfrm>
        </p:grpSpPr>
        <p:sp>
          <p:nvSpPr>
            <p:cNvPr id="234" name="Google Shape;234;p23"/>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3"/>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altLang="en-GB" sz="1000">
                  <a:solidFill>
                    <a:schemeClr val="lt1"/>
                  </a:solidFill>
                  <a:latin typeface="Roboto Light"/>
                  <a:ea typeface="Roboto Light"/>
                  <a:cs typeface="Roboto Light"/>
                  <a:sym typeface="Roboto Light"/>
                </a:rPr>
                <a:t>Step 6</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ts val="1100"/>
                <a:buFont typeface="Arial"/>
                <a:buNone/>
              </a:pPr>
              <a:endParaRPr sz="1000">
                <a:solidFill>
                  <a:schemeClr val="lt1"/>
                </a:solidFill>
                <a:latin typeface="Roboto Light"/>
                <a:ea typeface="Roboto Light"/>
                <a:cs typeface="Roboto Light"/>
                <a:sym typeface="Roboto Light"/>
              </a:endParaRPr>
            </a:p>
          </p:txBody>
        </p:sp>
        <p:sp>
          <p:nvSpPr>
            <p:cNvPr id="236" name="Google Shape;236;p23"/>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600"/>
                </a:spcBef>
                <a:spcAft>
                  <a:spcPts val="1600"/>
                </a:spcAft>
                <a:buNone/>
              </a:pPr>
              <a:r>
                <a:rPr lang="en-US" altLang="en-GB" sz="800">
                  <a:solidFill>
                    <a:schemeClr val="lt1"/>
                  </a:solidFill>
                  <a:latin typeface="Roboto Light"/>
                  <a:ea typeface="Roboto Light"/>
                  <a:cs typeface="Roboto Light"/>
                  <a:sym typeface="Roboto Light"/>
                </a:rPr>
                <a:t>More details describing this step</a:t>
              </a:r>
              <a:endParaRPr sz="800">
                <a:solidFill>
                  <a:srgbClr val="858585"/>
                </a:solidFill>
                <a:latin typeface="Roboto" panose="02000000000000000000"/>
                <a:ea typeface="Roboto" panose="02000000000000000000"/>
                <a:cs typeface="Roboto" panose="02000000000000000000"/>
                <a:sym typeface="Roboto" panose="02000000000000000000"/>
              </a:endParaRPr>
            </a:p>
          </p:txBody>
        </p:sp>
        <p:sp>
          <p:nvSpPr>
            <p:cNvPr id="237" name="Google Shape;237;p23"/>
            <p:cNvSpPr txBox="1"/>
            <p:nvPr/>
          </p:nvSpPr>
          <p:spPr>
            <a:xfrm>
              <a:off x="7725768"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rgbClr val="858585"/>
                </a:solidFill>
                <a:latin typeface="Roboto" panose="02000000000000000000"/>
                <a:ea typeface="Roboto" panose="02000000000000000000"/>
                <a:cs typeface="Roboto" panose="02000000000000000000"/>
                <a:sym typeface="Roboto" panose="02000000000000000000"/>
              </a:endParaRPr>
            </a:p>
          </p:txBody>
        </p:sp>
      </p:grpSp>
      <p:sp>
        <p:nvSpPr>
          <p:cNvPr id="238" name="Google Shape;238;p23"/>
          <p:cNvSpPr/>
          <p:nvPr/>
        </p:nvSpPr>
        <p:spPr>
          <a:xfrm>
            <a:off x="3004357"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3"/>
          <p:cNvSpPr/>
          <p:nvPr/>
        </p:nvSpPr>
        <p:spPr>
          <a:xfrm>
            <a:off x="4358720"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3"/>
          <p:cNvSpPr/>
          <p:nvPr/>
        </p:nvSpPr>
        <p:spPr>
          <a:xfrm>
            <a:off x="5713595"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3"/>
          <p:cNvSpPr/>
          <p:nvPr/>
        </p:nvSpPr>
        <p:spPr>
          <a:xfrm>
            <a:off x="7079257"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265500" y="724075"/>
            <a:ext cx="4045200" cy="369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Thank you very much!</a:t>
            </a:r>
            <a:endParaRPr>
              <a:latin typeface="Roboto" panose="02000000000000000000"/>
              <a:ea typeface="Roboto" panose="02000000000000000000"/>
              <a:cs typeface="Roboto" panose="02000000000000000000"/>
              <a:sym typeface="Roboto" panose="02000000000000000000"/>
            </a:endParaRPr>
          </a:p>
        </p:txBody>
      </p:sp>
      <p:sp>
        <p:nvSpPr>
          <p:cNvPr id="247" name="Google Shape;247;p24"/>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GB" sz="4200">
                <a:solidFill>
                  <a:srgbClr val="5E5E5E"/>
                </a:solidFill>
                <a:latin typeface="Roboto" panose="02000000000000000000"/>
                <a:ea typeface="Roboto" panose="02000000000000000000"/>
                <a:cs typeface="Roboto" panose="02000000000000000000"/>
                <a:sym typeface="Roboto" panose="02000000000000000000"/>
              </a:rPr>
              <a:t>Q&amp;A</a:t>
            </a:r>
            <a:endParaRPr sz="4200">
              <a:solidFill>
                <a:srgbClr val="5E5E5E"/>
              </a:solidFill>
              <a:latin typeface="Roboto" panose="02000000000000000000"/>
              <a:ea typeface="Roboto" panose="02000000000000000000"/>
              <a:cs typeface="Roboto" panose="02000000000000000000"/>
              <a:sym typeface="Roboto" panose="02000000000000000000"/>
            </a:endParaRPr>
          </a:p>
        </p:txBody>
      </p:sp>
      <p:sp>
        <p:nvSpPr>
          <p:cNvPr id="248" name="Google Shape;248;p24"/>
          <p:cNvSpPr txBox="1"/>
          <p:nvPr/>
        </p:nvSpPr>
        <p:spPr>
          <a:xfrm>
            <a:off x="265500" y="4419175"/>
            <a:ext cx="36042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800">
                <a:solidFill>
                  <a:schemeClr val="lt1"/>
                </a:solidFill>
                <a:latin typeface="Roboto Light"/>
                <a:ea typeface="Roboto Light"/>
                <a:cs typeface="Roboto Light"/>
                <a:sym typeface="Roboto Light"/>
              </a:rPr>
              <a:t>jingga.app</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US" altLang="en-GB" sz="800">
                <a:solidFill>
                  <a:schemeClr val="lt1"/>
                </a:solidFill>
                <a:latin typeface="Roboto Light"/>
                <a:ea typeface="Roboto Light"/>
                <a:cs typeface="Roboto Light"/>
                <a:sym typeface="Roboto Light"/>
              </a:rPr>
              <a:t>info</a:t>
            </a:r>
            <a:r>
              <a:rPr lang="en-GB" sz="800">
                <a:solidFill>
                  <a:schemeClr val="lt1"/>
                </a:solidFill>
                <a:latin typeface="Roboto Light"/>
                <a:ea typeface="Roboto Light"/>
                <a:cs typeface="Roboto Light"/>
                <a:sym typeface="Roboto Light"/>
              </a:rPr>
              <a:t>@</a:t>
            </a:r>
            <a:r>
              <a:rPr lang="en-US" altLang="en-GB" sz="800">
                <a:solidFill>
                  <a:schemeClr val="lt1"/>
                </a:solidFill>
                <a:latin typeface="Roboto Light"/>
                <a:ea typeface="Roboto Light"/>
                <a:cs typeface="Roboto Light"/>
                <a:sym typeface="Roboto Light"/>
              </a:rPr>
              <a:t>jingga.app</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GB" sz="800">
                <a:solidFill>
                  <a:schemeClr val="lt1"/>
                </a:solidFill>
                <a:latin typeface="Roboto Light"/>
                <a:ea typeface="Roboto Light"/>
                <a:cs typeface="Roboto Light"/>
                <a:sym typeface="Roboto Light"/>
              </a:rPr>
              <a:t>+49 123 / 4567890</a:t>
            </a:r>
            <a:endParaRPr sz="800">
              <a:solidFill>
                <a:schemeClr val="lt1"/>
              </a:solidFill>
              <a:latin typeface="Roboto Light"/>
              <a:ea typeface="Roboto Light"/>
              <a:cs typeface="Roboto Light"/>
              <a:sym typeface="Roboto Light"/>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7240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Table of Contents</a:t>
            </a:r>
            <a:endParaRPr>
              <a:latin typeface="Roboto" panose="02000000000000000000"/>
              <a:ea typeface="Roboto" panose="02000000000000000000"/>
              <a:cs typeface="Roboto" panose="02000000000000000000"/>
              <a:sym typeface="Roboto" panose="02000000000000000000"/>
            </a:endParaRPr>
          </a:p>
        </p:txBody>
      </p:sp>
      <p:sp>
        <p:nvSpPr>
          <p:cNvPr id="67" name="Google Shape;67;p14"/>
          <p:cNvSpPr txBox="1"/>
          <p:nvPr>
            <p:ph type="body" idx="2"/>
          </p:nvPr>
        </p:nvSpPr>
        <p:spPr>
          <a:xfrm>
            <a:off x="4939500" y="724075"/>
            <a:ext cx="3837000" cy="3695100"/>
          </a:xfrm>
          <a:prstGeom prst="rect">
            <a:avLst/>
          </a:prstGeom>
        </p:spPr>
        <p:txBody>
          <a:bodyPr spcFirstLastPara="1" wrap="square" lIns="91425" tIns="91425" rIns="91425" bIns="91425" anchor="t" anchorCtr="0">
            <a:normAutofit/>
          </a:bodyPr>
          <a:lstStyle/>
          <a:p>
            <a:pPr marL="0" lvl="0" indent="0" algn="l" rtl="0">
              <a:lnSpc>
                <a:spcPct val="75000"/>
              </a:lnSpc>
              <a:spcBef>
                <a:spcPts val="0"/>
              </a:spcBef>
              <a:spcAft>
                <a:spcPts val="0"/>
              </a:spcAft>
              <a:buNone/>
            </a:pPr>
            <a:r>
              <a:rPr lang="en-GB" sz="1600">
                <a:latin typeface="Roboto Light"/>
                <a:ea typeface="Roboto Light"/>
                <a:cs typeface="Roboto Light"/>
                <a:sym typeface="Roboto Light"/>
              </a:rPr>
              <a:t>Introduction</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US" sz="1600">
                <a:latin typeface="Roboto Light"/>
                <a:ea typeface="Roboto Light"/>
                <a:cs typeface="Roboto Light"/>
                <a:sym typeface="Roboto Light"/>
              </a:rPr>
              <a:t>Topic 1</a:t>
            </a:r>
            <a:endParaRPr lang="en-US"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US" sz="1600">
                <a:latin typeface="Roboto Light"/>
                <a:ea typeface="Roboto Light"/>
                <a:cs typeface="Roboto Light"/>
                <a:sym typeface="Roboto Light"/>
              </a:rPr>
              <a:t>Topic 2</a:t>
            </a:r>
            <a:endParaRPr lang="en-US"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US" altLang="en-GB" sz="1600">
                <a:latin typeface="Roboto Light"/>
                <a:ea typeface="Roboto Light"/>
                <a:cs typeface="Roboto Light"/>
                <a:sym typeface="Roboto Light"/>
              </a:rPr>
              <a:t>Topic 3</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US" altLang="en-GB" sz="1600">
                <a:latin typeface="Roboto Light"/>
                <a:ea typeface="Roboto Light"/>
                <a:cs typeface="Roboto Light"/>
                <a:sym typeface="Roboto Light"/>
              </a:rPr>
              <a:t>Topic 4</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US" altLang="en-GB" sz="1600">
                <a:latin typeface="Roboto Light"/>
                <a:ea typeface="Roboto Light"/>
                <a:cs typeface="Roboto Light"/>
                <a:sym typeface="Roboto Light"/>
              </a:rPr>
              <a:t>Topic 5</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GB" sz="1600">
                <a:latin typeface="Roboto Light"/>
                <a:ea typeface="Roboto Light"/>
                <a:cs typeface="Roboto Light"/>
                <a:sym typeface="Roboto Light"/>
              </a:rPr>
              <a:t>Next steps</a:t>
            </a:r>
            <a:endParaRPr sz="1600">
              <a:latin typeface="Roboto Light"/>
              <a:ea typeface="Roboto Light"/>
              <a:cs typeface="Roboto Light"/>
              <a:sym typeface="Roboto Light"/>
            </a:endParaRPr>
          </a:p>
          <a:p>
            <a:pPr marL="0" lvl="0" indent="0" algn="l" rtl="0">
              <a:lnSpc>
                <a:spcPct val="50000"/>
              </a:lnSpc>
              <a:spcBef>
                <a:spcPts val="1200"/>
              </a:spcBef>
              <a:spcAft>
                <a:spcPts val="1200"/>
              </a:spcAft>
              <a:buNone/>
            </a:pPr>
            <a:r>
              <a:rPr lang="en-GB" sz="1600">
                <a:latin typeface="Roboto Light"/>
                <a:ea typeface="Roboto Light"/>
                <a:cs typeface="Roboto Light"/>
                <a:sym typeface="Roboto Light"/>
              </a:rPr>
              <a:t>Q&amp;A</a:t>
            </a:r>
            <a:endParaRPr sz="1700">
              <a:latin typeface="Roboto Light"/>
              <a:ea typeface="Roboto Light"/>
              <a:cs typeface="Roboto Light"/>
              <a:sym typeface="Roboto Light"/>
            </a:endParaRPr>
          </a:p>
        </p:txBody>
      </p:sp>
      <p:pic>
        <p:nvPicPr>
          <p:cNvPr id="68" name="Google Shape;68;p14"/>
          <p:cNvPicPr preferRelativeResize="0"/>
          <p:nvPr/>
        </p:nvPicPr>
        <p:blipFill>
          <a:blip r:embed="rId1"/>
          <a:stretch>
            <a:fillRect/>
          </a:stretch>
        </p:blipFill>
        <p:spPr>
          <a:xfrm>
            <a:off x="1140225" y="2658075"/>
            <a:ext cx="2365850" cy="1761099"/>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5"/>
          <p:cNvSpPr txBox="1"/>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a:t>
            </a:r>
            <a:r>
              <a:rPr lang="en-US" altLang="en-GB"/>
              <a:t>jingga</a:t>
            </a:r>
            <a:r>
              <a:rPr lang="en-GB"/>
              <a:t>?</a:t>
            </a:r>
            <a:endParaRPr lang="en-GB"/>
          </a:p>
        </p:txBody>
      </p:sp>
      <p:sp>
        <p:nvSpPr>
          <p:cNvPr id="74" name="Google Shape;74;p15"/>
          <p:cNvSpPr txBox="1"/>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en-GB" sz="1400"/>
              <a:t>Jingga</a:t>
            </a:r>
            <a:r>
              <a:rPr lang="en-GB" sz="1400"/>
              <a:t> is a collection of tools &amp; workflows to map your business processes and support you in your everyday business operations.</a:t>
            </a:r>
            <a:endParaRPr sz="1400"/>
          </a:p>
        </p:txBody>
      </p:sp>
      <p:pic>
        <p:nvPicPr>
          <p:cNvPr id="75" name="Google Shape;75;p15"/>
          <p:cNvPicPr preferRelativeResize="0"/>
          <p:nvPr/>
        </p:nvPicPr>
        <p:blipFill>
          <a:blip r:embed="rId1"/>
          <a:stretch>
            <a:fillRect/>
          </a:stretch>
        </p:blipFill>
        <p:spPr>
          <a:xfrm>
            <a:off x="6027089" y="2031025"/>
            <a:ext cx="2205725" cy="1417075"/>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5"/>
          <p:cNvSpPr txBox="1"/>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a:t>
            </a:r>
            <a:r>
              <a:rPr lang="en-US" altLang="en-GB"/>
              <a:t>jingga</a:t>
            </a:r>
            <a:r>
              <a:rPr lang="en-GB"/>
              <a:t>?</a:t>
            </a:r>
            <a:endParaRPr lang="en-GB"/>
          </a:p>
        </p:txBody>
      </p:sp>
      <p:sp>
        <p:nvSpPr>
          <p:cNvPr id="74" name="Google Shape;74;p15"/>
          <p:cNvSpPr txBox="1"/>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en-GB" sz="1400"/>
              <a:t>Jingga</a:t>
            </a:r>
            <a:r>
              <a:rPr lang="en-GB" sz="1400"/>
              <a:t> is a collection of tools &amp; workflows to map your business processes and support you in your everyday business operations.</a:t>
            </a:r>
            <a:endParaRPr sz="1400"/>
          </a:p>
        </p:txBody>
      </p:sp>
      <p:pic>
        <p:nvPicPr>
          <p:cNvPr id="75" name="Google Shape;75;p15"/>
          <p:cNvPicPr preferRelativeResize="0"/>
          <p:nvPr/>
        </p:nvPicPr>
        <p:blipFill>
          <a:blip r:embed="rId1"/>
          <a:stretch>
            <a:fillRect/>
          </a:stretch>
        </p:blipFill>
        <p:spPr>
          <a:xfrm>
            <a:off x="6027089" y="2031025"/>
            <a:ext cx="2205725" cy="1417075"/>
          </a:xfrm>
          <a:prstGeom prst="rect">
            <a:avLst/>
          </a:prstGeom>
          <a:noFill/>
          <a:ln>
            <a:noFill/>
          </a:ln>
        </p:spPr>
      </p:pic>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grpSp>
        <p:nvGrpSpPr>
          <p:cNvPr id="80" name="Google Shape;80;p16"/>
          <p:cNvGrpSpPr/>
          <p:nvPr/>
        </p:nvGrpSpPr>
        <p:grpSpPr>
          <a:xfrm>
            <a:off x="1469388" y="2323310"/>
            <a:ext cx="5076025" cy="643482"/>
            <a:chOff x="2283025" y="2322568"/>
            <a:chExt cx="5076025" cy="643482"/>
          </a:xfrm>
        </p:grpSpPr>
        <p:sp>
          <p:nvSpPr>
            <p:cNvPr id="81" name="Google Shape;81;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000">
                  <a:solidFill>
                    <a:srgbClr val="FFFFFF"/>
                  </a:solidFill>
                  <a:latin typeface="Roboto Light"/>
                  <a:ea typeface="Roboto Light"/>
                  <a:cs typeface="Roboto Light"/>
                  <a:sym typeface="Roboto Light"/>
                </a:rPr>
                <a:t>End-user benefits</a:t>
              </a:r>
              <a:endParaRPr sz="1000">
                <a:solidFill>
                  <a:srgbClr val="FFFFFF"/>
                </a:solidFill>
                <a:latin typeface="Roboto Light"/>
                <a:ea typeface="Roboto Light"/>
                <a:cs typeface="Roboto Light"/>
                <a:sym typeface="Roboto Light"/>
              </a:endParaRPr>
            </a:p>
          </p:txBody>
        </p:sp>
        <p:sp>
          <p:nvSpPr>
            <p:cNvPr id="84" name="Google Shape;84;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Simple &amp; intuitive</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Saves time</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Automates</a:t>
              </a:r>
              <a:r>
                <a:rPr lang="en-GB" sz="800">
                  <a:solidFill>
                    <a:schemeClr val="lt1"/>
                  </a:solidFill>
                  <a:latin typeface="Roboto" panose="02000000000000000000"/>
                  <a:ea typeface="Roboto" panose="02000000000000000000"/>
                  <a:cs typeface="Roboto" panose="02000000000000000000"/>
                  <a:sym typeface="Roboto" panose="02000000000000000000"/>
                </a:rPr>
                <a:t> and streamlines processes </a:t>
              </a:r>
              <a:endParaRPr sz="800">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85" name="Google Shape;85;p16"/>
          <p:cNvGrpSpPr/>
          <p:nvPr/>
        </p:nvGrpSpPr>
        <p:grpSpPr>
          <a:xfrm>
            <a:off x="1469388" y="1648710"/>
            <a:ext cx="5076025" cy="643482"/>
            <a:chOff x="2283025" y="2322568"/>
            <a:chExt cx="5076025" cy="643482"/>
          </a:xfrm>
        </p:grpSpPr>
        <p:sp>
          <p:nvSpPr>
            <p:cNvPr id="86" name="Google Shape;86;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000">
                  <a:solidFill>
                    <a:srgbClr val="FFFFFF"/>
                  </a:solidFill>
                  <a:latin typeface="Roboto Light"/>
                  <a:ea typeface="Roboto Light"/>
                  <a:cs typeface="Roboto Light"/>
                  <a:sym typeface="Roboto Light"/>
                </a:rPr>
                <a:t>Multiple platforms and OS</a:t>
              </a:r>
              <a:endParaRPr sz="1000">
                <a:solidFill>
                  <a:srgbClr val="FFFFFF"/>
                </a:solidFill>
                <a:latin typeface="Roboto Light"/>
                <a:ea typeface="Roboto Light"/>
                <a:cs typeface="Roboto Light"/>
                <a:sym typeface="Roboto Light"/>
              </a:endParaRPr>
            </a:p>
          </p:txBody>
        </p:sp>
        <p:sp>
          <p:nvSpPr>
            <p:cNvPr id="89" name="Google Shape;89;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PC / Mac / Linux</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Desktop / Laptop / Tablet / Smartphone</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Hosted in the cloud or your local servers</a:t>
              </a:r>
              <a:endParaRPr sz="800">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90" name="Google Shape;90;p16"/>
          <p:cNvGrpSpPr/>
          <p:nvPr/>
        </p:nvGrpSpPr>
        <p:grpSpPr>
          <a:xfrm>
            <a:off x="1469388" y="2997894"/>
            <a:ext cx="5076025" cy="643482"/>
            <a:chOff x="2283025" y="2322568"/>
            <a:chExt cx="5076025" cy="643482"/>
          </a:xfrm>
        </p:grpSpPr>
        <p:sp>
          <p:nvSpPr>
            <p:cNvPr id="91" name="Google Shape;91;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000">
                  <a:solidFill>
                    <a:srgbClr val="FFFFFF"/>
                  </a:solidFill>
                  <a:latin typeface="Roboto Light"/>
                  <a:ea typeface="Roboto Light"/>
                  <a:cs typeface="Roboto Light"/>
                  <a:sym typeface="Roboto Light"/>
                </a:rPr>
                <a:t>Company benefits</a:t>
              </a:r>
              <a:endParaRPr sz="1000">
                <a:solidFill>
                  <a:srgbClr val="FFFFFF"/>
                </a:solidFill>
                <a:latin typeface="Roboto Light"/>
                <a:ea typeface="Roboto Light"/>
                <a:cs typeface="Roboto Light"/>
                <a:sym typeface="Roboto Light"/>
              </a:endParaRPr>
            </a:p>
          </p:txBody>
        </p:sp>
        <p:sp>
          <p:nvSpPr>
            <p:cNvPr id="94" name="Google Shape;94;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Improves quality</a:t>
              </a:r>
              <a:r>
                <a:rPr lang="en-GB" sz="800">
                  <a:solidFill>
                    <a:schemeClr val="lt1"/>
                  </a:solidFill>
                  <a:latin typeface="Roboto" panose="02000000000000000000"/>
                  <a:ea typeface="Roboto" panose="02000000000000000000"/>
                  <a:cs typeface="Roboto" panose="02000000000000000000"/>
                  <a:sym typeface="Roboto" panose="02000000000000000000"/>
                </a:rPr>
                <a:t> and reduces risks</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Improves productivity</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Modular</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Fair pricing (with price guarantee)</a:t>
              </a:r>
              <a:endParaRPr sz="800">
                <a:solidFill>
                  <a:schemeClr val="lt1"/>
                </a:solidFill>
                <a:latin typeface="Roboto" panose="02000000000000000000"/>
                <a:ea typeface="Roboto" panose="02000000000000000000"/>
                <a:cs typeface="Roboto" panose="02000000000000000000"/>
                <a:sym typeface="Roboto" panose="02000000000000000000"/>
              </a:endParaRPr>
            </a:p>
          </p:txBody>
        </p:sp>
      </p:grpSp>
      <p:grpSp>
        <p:nvGrpSpPr>
          <p:cNvPr id="95" name="Google Shape;95;p16"/>
          <p:cNvGrpSpPr/>
          <p:nvPr/>
        </p:nvGrpSpPr>
        <p:grpSpPr>
          <a:xfrm>
            <a:off x="1469388" y="3672487"/>
            <a:ext cx="5076025" cy="643482"/>
            <a:chOff x="2283025" y="2322568"/>
            <a:chExt cx="5076025" cy="643482"/>
          </a:xfrm>
        </p:grpSpPr>
        <p:sp>
          <p:nvSpPr>
            <p:cNvPr id="96" name="Google Shape;96;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000">
                  <a:solidFill>
                    <a:srgbClr val="FFFFFF"/>
                  </a:solidFill>
                  <a:latin typeface="Roboto Light"/>
                  <a:ea typeface="Roboto Light"/>
                  <a:cs typeface="Roboto Light"/>
                  <a:sym typeface="Roboto Light"/>
                </a:rPr>
                <a:t>Security</a:t>
              </a:r>
              <a:endParaRPr sz="1000">
                <a:solidFill>
                  <a:srgbClr val="FFFFFF"/>
                </a:solidFill>
                <a:latin typeface="Roboto Light"/>
                <a:ea typeface="Roboto Light"/>
                <a:cs typeface="Roboto Light"/>
                <a:sym typeface="Roboto Light"/>
              </a:endParaRPr>
            </a:p>
          </p:txBody>
        </p:sp>
        <p:sp>
          <p:nvSpPr>
            <p:cNvPr id="99" name="Google Shape;99;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Audit logs</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Data encryption</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Blockchain data integrity</a:t>
              </a:r>
              <a:endParaRPr sz="800">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lnSpc>
                  <a:spcPct val="115000"/>
                </a:lnSpc>
                <a:spcBef>
                  <a:spcPts val="0"/>
                </a:spcBef>
                <a:spcAft>
                  <a:spcPts val="0"/>
                </a:spcAft>
                <a:buClr>
                  <a:schemeClr val="lt1"/>
                </a:buClr>
                <a:buSzPts val="800"/>
                <a:buFont typeface="Roboto" panose="02000000000000000000"/>
                <a:buChar char="●"/>
              </a:pPr>
              <a:r>
                <a:rPr lang="en-GB" sz="800">
                  <a:solidFill>
                    <a:schemeClr val="lt1"/>
                  </a:solidFill>
                  <a:latin typeface="Roboto" panose="02000000000000000000"/>
                  <a:ea typeface="Roboto" panose="02000000000000000000"/>
                  <a:cs typeface="Roboto" panose="02000000000000000000"/>
                  <a:sym typeface="Roboto" panose="02000000000000000000"/>
                </a:rPr>
                <a:t>Application integrity validation</a:t>
              </a:r>
              <a:endParaRPr sz="800">
                <a:solidFill>
                  <a:schemeClr val="lt1"/>
                </a:solidFill>
                <a:latin typeface="Roboto" panose="02000000000000000000"/>
                <a:ea typeface="Roboto" panose="02000000000000000000"/>
                <a:cs typeface="Roboto" panose="02000000000000000000"/>
                <a:sym typeface="Roboto" panose="02000000000000000000"/>
              </a:endParaRPr>
            </a:p>
          </p:txBody>
        </p:sp>
      </p:grpSp>
      <p:sp>
        <p:nvSpPr>
          <p:cNvPr id="100" name="Google Shape;100;p16"/>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Sample list</a:t>
            </a:r>
            <a:endParaRPr lang="en-US" altLang="en-GB"/>
          </a:p>
        </p:txBody>
      </p:sp>
      <p:pic>
        <p:nvPicPr>
          <p:cNvPr id="101" name="Google Shape;101;p16"/>
          <p:cNvPicPr preferRelativeResize="0"/>
          <p:nvPr/>
        </p:nvPicPr>
        <p:blipFill>
          <a:blip r:embed="rId1"/>
          <a:stretch>
            <a:fillRect/>
          </a:stretch>
        </p:blipFill>
        <p:spPr>
          <a:xfrm>
            <a:off x="6331968" y="3118450"/>
            <a:ext cx="2140171" cy="1872649"/>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grpSp>
        <p:nvGrpSpPr>
          <p:cNvPr id="106" name="Google Shape;106;p17"/>
          <p:cNvGrpSpPr/>
          <p:nvPr/>
        </p:nvGrpSpPr>
        <p:grpSpPr>
          <a:xfrm>
            <a:off x="2205045" y="1099529"/>
            <a:ext cx="3751409" cy="3672799"/>
            <a:chOff x="2305007" y="863429"/>
            <a:chExt cx="3751409" cy="3672799"/>
          </a:xfrm>
        </p:grpSpPr>
        <p:sp>
          <p:nvSpPr>
            <p:cNvPr id="107" name="Google Shape;107;p17"/>
            <p:cNvSpPr/>
            <p:nvPr/>
          </p:nvSpPr>
          <p:spPr>
            <a:xfrm>
              <a:off x="4296819" y="3950028"/>
              <a:ext cx="586200" cy="5862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latin typeface="Roboto Light"/>
                  <a:ea typeface="Roboto Light"/>
                  <a:cs typeface="Roboto Light"/>
                  <a:sym typeface="Roboto Light"/>
                </a:rPr>
                <a:t>QM</a:t>
              </a:r>
              <a:endParaRPr sz="1000">
                <a:latin typeface="Roboto Light"/>
                <a:ea typeface="Roboto Light"/>
                <a:cs typeface="Roboto Light"/>
                <a:sym typeface="Roboto Light"/>
              </a:endParaRPr>
            </a:p>
          </p:txBody>
        </p:sp>
        <p:sp>
          <p:nvSpPr>
            <p:cNvPr id="108" name="Google Shape;108;p17"/>
            <p:cNvSpPr/>
            <p:nvPr/>
          </p:nvSpPr>
          <p:spPr>
            <a:xfrm>
              <a:off x="2305007" y="1419640"/>
              <a:ext cx="656100" cy="6561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oboto Light"/>
                  <a:ea typeface="Roboto Light"/>
                  <a:cs typeface="Roboto Light"/>
                  <a:sym typeface="Roboto Light"/>
                </a:rPr>
                <a:t>Office Tools</a:t>
              </a:r>
              <a:endParaRPr sz="800">
                <a:latin typeface="Roboto Light"/>
                <a:ea typeface="Roboto Light"/>
                <a:cs typeface="Roboto Light"/>
                <a:sym typeface="Roboto Light"/>
              </a:endParaRPr>
            </a:p>
          </p:txBody>
        </p:sp>
        <p:sp>
          <p:nvSpPr>
            <p:cNvPr id="109" name="Google Shape;109;p17"/>
            <p:cNvSpPr/>
            <p:nvPr/>
          </p:nvSpPr>
          <p:spPr>
            <a:xfrm>
              <a:off x="2887641" y="2346984"/>
              <a:ext cx="1199400" cy="11994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1"/>
                  </a:solidFill>
                  <a:latin typeface="Roboto Light"/>
                  <a:ea typeface="Roboto Light"/>
                  <a:cs typeface="Roboto Light"/>
                  <a:sym typeface="Roboto Light"/>
                </a:rPr>
                <a:t>Production</a:t>
              </a:r>
              <a:endParaRPr sz="1000">
                <a:solidFill>
                  <a:schemeClr val="dk1"/>
                </a:solidFill>
                <a:latin typeface="Roboto Light"/>
                <a:ea typeface="Roboto Light"/>
                <a:cs typeface="Roboto Light"/>
                <a:sym typeface="Roboto Light"/>
              </a:endParaRPr>
            </a:p>
          </p:txBody>
        </p:sp>
        <p:sp>
          <p:nvSpPr>
            <p:cNvPr id="110" name="Google Shape;110;p17"/>
            <p:cNvSpPr/>
            <p:nvPr/>
          </p:nvSpPr>
          <p:spPr>
            <a:xfrm>
              <a:off x="4374916" y="913763"/>
              <a:ext cx="1681500" cy="1681500"/>
            </a:xfrm>
            <a:prstGeom prst="ellipse">
              <a:avLst/>
            </a:prstGeom>
            <a:solidFill>
              <a:srgbClr val="A1C3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Light"/>
                  <a:ea typeface="Roboto Light"/>
                  <a:cs typeface="Roboto Light"/>
                  <a:sym typeface="Roboto Light"/>
                </a:rPr>
                <a:t>CMS</a:t>
              </a:r>
              <a:endParaRPr>
                <a:latin typeface="Roboto Light"/>
                <a:ea typeface="Roboto Light"/>
                <a:cs typeface="Roboto Light"/>
                <a:sym typeface="Roboto Light"/>
              </a:endParaRPr>
            </a:p>
          </p:txBody>
        </p:sp>
        <p:sp>
          <p:nvSpPr>
            <p:cNvPr id="111" name="Google Shape;111;p17"/>
            <p:cNvSpPr/>
            <p:nvPr/>
          </p:nvSpPr>
          <p:spPr>
            <a:xfrm>
              <a:off x="2661829" y="2208216"/>
              <a:ext cx="629100" cy="629100"/>
            </a:xfrm>
            <a:prstGeom prst="ellips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oboto Light"/>
                  <a:ea typeface="Roboto Light"/>
                  <a:cs typeface="Roboto Light"/>
                  <a:sym typeface="Roboto Light"/>
                </a:rPr>
                <a:t>Shop</a:t>
              </a:r>
              <a:endParaRPr sz="900">
                <a:latin typeface="Roboto Light"/>
                <a:ea typeface="Roboto Light"/>
                <a:cs typeface="Roboto Light"/>
                <a:sym typeface="Roboto Light"/>
              </a:endParaRPr>
            </a:p>
          </p:txBody>
        </p:sp>
        <p:sp>
          <p:nvSpPr>
            <p:cNvPr id="112" name="Google Shape;112;p17"/>
            <p:cNvSpPr/>
            <p:nvPr/>
          </p:nvSpPr>
          <p:spPr>
            <a:xfrm>
              <a:off x="3026916" y="863429"/>
              <a:ext cx="1114500" cy="11145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oboto Light"/>
                  <a:ea typeface="Roboto Light"/>
                  <a:cs typeface="Roboto Light"/>
                  <a:sym typeface="Roboto Light"/>
                </a:rPr>
                <a:t>Project Management</a:t>
              </a:r>
              <a:endParaRPr sz="800">
                <a:latin typeface="Roboto Light"/>
                <a:ea typeface="Roboto Light"/>
                <a:cs typeface="Roboto Light"/>
                <a:sym typeface="Roboto Light"/>
              </a:endParaRPr>
            </a:p>
          </p:txBody>
        </p:sp>
      </p:grpSp>
      <p:grpSp>
        <p:nvGrpSpPr>
          <p:cNvPr id="113" name="Google Shape;113;p17"/>
          <p:cNvGrpSpPr/>
          <p:nvPr/>
        </p:nvGrpSpPr>
        <p:grpSpPr>
          <a:xfrm>
            <a:off x="4347231" y="2051866"/>
            <a:ext cx="2440200" cy="2440200"/>
            <a:chOff x="4447194" y="1815766"/>
            <a:chExt cx="2440200" cy="2440200"/>
          </a:xfrm>
        </p:grpSpPr>
        <p:sp>
          <p:nvSpPr>
            <p:cNvPr id="114" name="Google Shape;114;p17"/>
            <p:cNvSpPr/>
            <p:nvPr/>
          </p:nvSpPr>
          <p:spPr>
            <a:xfrm>
              <a:off x="4447194" y="1815766"/>
              <a:ext cx="2440200" cy="2440200"/>
            </a:xfrm>
            <a:prstGeom prst="ellips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7"/>
            <p:cNvSpPr txBox="1"/>
            <p:nvPr/>
          </p:nvSpPr>
          <p:spPr>
            <a:xfrm>
              <a:off x="4735950" y="2504275"/>
              <a:ext cx="1862700" cy="1163400"/>
            </a:xfrm>
            <a:prstGeom prst="rect">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latin typeface="Roboto Light"/>
                  <a:ea typeface="Roboto Light"/>
                  <a:cs typeface="Roboto Light"/>
                  <a:sym typeface="Roboto Light"/>
                </a:rPr>
                <a:t>ERP</a:t>
              </a:r>
              <a:endParaRPr sz="1200">
                <a:solidFill>
                  <a:schemeClr val="dk1"/>
                </a:solidFill>
                <a:latin typeface="Roboto Light"/>
                <a:ea typeface="Roboto Light"/>
                <a:cs typeface="Roboto Light"/>
                <a:sym typeface="Roboto Light"/>
              </a:endParaRPr>
            </a:p>
          </p:txBody>
        </p:sp>
      </p:grpSp>
      <p:grpSp>
        <p:nvGrpSpPr>
          <p:cNvPr id="116" name="Google Shape;116;p17"/>
          <p:cNvGrpSpPr/>
          <p:nvPr/>
        </p:nvGrpSpPr>
        <p:grpSpPr>
          <a:xfrm>
            <a:off x="3466974" y="1610153"/>
            <a:ext cx="1423800" cy="1423800"/>
            <a:chOff x="3490737" y="1374053"/>
            <a:chExt cx="1423800" cy="1423800"/>
          </a:xfrm>
        </p:grpSpPr>
        <p:sp>
          <p:nvSpPr>
            <p:cNvPr id="117" name="Google Shape;117;p17"/>
            <p:cNvSpPr/>
            <p:nvPr/>
          </p:nvSpPr>
          <p:spPr>
            <a:xfrm>
              <a:off x="3490737" y="1374053"/>
              <a:ext cx="1423800" cy="1423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7"/>
            <p:cNvSpPr txBox="1"/>
            <p:nvPr/>
          </p:nvSpPr>
          <p:spPr>
            <a:xfrm>
              <a:off x="3718754" y="1613603"/>
              <a:ext cx="9678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1"/>
                  </a:solidFill>
                  <a:latin typeface="Roboto Light"/>
                  <a:ea typeface="Roboto Light"/>
                  <a:cs typeface="Roboto Light"/>
                  <a:sym typeface="Roboto Light"/>
                </a:rPr>
                <a:t>CRM</a:t>
              </a:r>
              <a:endParaRPr sz="1000">
                <a:solidFill>
                  <a:schemeClr val="dk1"/>
                </a:solidFill>
                <a:latin typeface="Roboto Light"/>
                <a:ea typeface="Roboto Light"/>
                <a:cs typeface="Roboto Light"/>
                <a:sym typeface="Roboto Light"/>
              </a:endParaRPr>
            </a:p>
          </p:txBody>
        </p:sp>
      </p:grpSp>
      <p:grpSp>
        <p:nvGrpSpPr>
          <p:cNvPr id="119" name="Google Shape;119;p17"/>
          <p:cNvGrpSpPr/>
          <p:nvPr/>
        </p:nvGrpSpPr>
        <p:grpSpPr>
          <a:xfrm>
            <a:off x="3125791" y="3174389"/>
            <a:ext cx="1498800" cy="1498800"/>
            <a:chOff x="644203" y="3718814"/>
            <a:chExt cx="1498800" cy="1498800"/>
          </a:xfrm>
        </p:grpSpPr>
        <p:sp>
          <p:nvSpPr>
            <p:cNvPr id="120" name="Google Shape;120;p17"/>
            <p:cNvSpPr/>
            <p:nvPr/>
          </p:nvSpPr>
          <p:spPr>
            <a:xfrm>
              <a:off x="644203" y="3718814"/>
              <a:ext cx="1498800" cy="1498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7"/>
            <p:cNvSpPr txBox="1"/>
            <p:nvPr/>
          </p:nvSpPr>
          <p:spPr>
            <a:xfrm>
              <a:off x="856976" y="3995875"/>
              <a:ext cx="10734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1"/>
                  </a:solidFill>
                  <a:latin typeface="Roboto Light"/>
                  <a:ea typeface="Roboto Light"/>
                  <a:cs typeface="Roboto Light"/>
                  <a:sym typeface="Roboto Light"/>
                </a:rPr>
                <a:t>Analysis</a:t>
              </a:r>
              <a:endParaRPr sz="1000">
                <a:solidFill>
                  <a:schemeClr val="dk1"/>
                </a:solidFill>
                <a:latin typeface="Roboto Light"/>
                <a:ea typeface="Roboto Light"/>
                <a:cs typeface="Roboto Light"/>
                <a:sym typeface="Roboto Light"/>
              </a:endParaRPr>
            </a:p>
          </p:txBody>
        </p:sp>
      </p:grpSp>
      <p:grpSp>
        <p:nvGrpSpPr>
          <p:cNvPr id="122" name="Google Shape;122;p17"/>
          <p:cNvGrpSpPr/>
          <p:nvPr/>
        </p:nvGrpSpPr>
        <p:grpSpPr>
          <a:xfrm>
            <a:off x="5787621" y="1426593"/>
            <a:ext cx="1030262" cy="1030262"/>
            <a:chOff x="3490737" y="1374053"/>
            <a:chExt cx="1423800" cy="1423800"/>
          </a:xfrm>
        </p:grpSpPr>
        <p:sp>
          <p:nvSpPr>
            <p:cNvPr id="123" name="Google Shape;123;p17"/>
            <p:cNvSpPr/>
            <p:nvPr/>
          </p:nvSpPr>
          <p:spPr>
            <a:xfrm>
              <a:off x="3490737" y="1374053"/>
              <a:ext cx="1423800" cy="1423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7"/>
            <p:cNvSpPr txBox="1"/>
            <p:nvPr/>
          </p:nvSpPr>
          <p:spPr>
            <a:xfrm>
              <a:off x="3718754" y="1613603"/>
              <a:ext cx="9678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1"/>
                  </a:solidFill>
                  <a:latin typeface="Roboto Light"/>
                  <a:ea typeface="Roboto Light"/>
                  <a:cs typeface="Roboto Light"/>
                  <a:sym typeface="Roboto Light"/>
                </a:rPr>
                <a:t>Finance</a:t>
              </a:r>
              <a:endParaRPr sz="1000">
                <a:solidFill>
                  <a:schemeClr val="dk1"/>
                </a:solidFill>
                <a:latin typeface="Roboto Light"/>
                <a:ea typeface="Roboto Light"/>
                <a:cs typeface="Roboto Light"/>
                <a:sym typeface="Roboto Light"/>
              </a:endParaRPr>
            </a:p>
          </p:txBody>
        </p:sp>
      </p:grpSp>
      <p:sp>
        <p:nvSpPr>
          <p:cNvPr id="125" name="Google Shape;125;p17"/>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Sample options</a:t>
            </a:r>
            <a:endParaRPr lang="en-US" altLang="en-GB"/>
          </a:p>
        </p:txBody>
      </p:sp>
      <p:pic>
        <p:nvPicPr>
          <p:cNvPr id="126" name="Google Shape;126;p17"/>
          <p:cNvPicPr preferRelativeResize="0"/>
          <p:nvPr/>
        </p:nvPicPr>
        <p:blipFill>
          <a:blip r:embed="rId1"/>
          <a:stretch>
            <a:fillRect/>
          </a:stretch>
        </p:blipFill>
        <p:spPr>
          <a:xfrm>
            <a:off x="6722460" y="2831626"/>
            <a:ext cx="1711500" cy="2140475"/>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Sample options</a:t>
            </a:r>
            <a:endParaRPr lang="en-US" altLang="en-GB"/>
          </a:p>
        </p:txBody>
      </p:sp>
      <p:sp>
        <p:nvSpPr>
          <p:cNvPr id="132" name="Google Shape;132;p18"/>
          <p:cNvSpPr/>
          <p:nvPr/>
        </p:nvSpPr>
        <p:spPr>
          <a:xfrm>
            <a:off x="5448600" y="29614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6</a:t>
            </a:r>
            <a:endParaRPr>
              <a:solidFill>
                <a:schemeClr val="lt1"/>
              </a:solidFill>
              <a:latin typeface="Roboto Light"/>
              <a:ea typeface="Roboto Light"/>
              <a:cs typeface="Roboto Light"/>
              <a:sym typeface="Roboto Light"/>
            </a:endParaRPr>
          </a:p>
          <a:p>
            <a:pPr marL="0" lvl="0" algn="l" rtl="0">
              <a:spcBef>
                <a:spcPts val="0"/>
              </a:spcBef>
              <a:spcAft>
                <a:spcPts val="0"/>
              </a:spcAft>
              <a:buSzTx/>
              <a:buNone/>
            </a:pPr>
            <a:endParaRPr lang="en-US" sz="1000">
              <a:solidFill>
                <a:schemeClr val="lt1"/>
              </a:solidFill>
              <a:latin typeface="Roboto Light"/>
              <a:ea typeface="Roboto Light"/>
              <a:cs typeface="Roboto Light"/>
              <a:sym typeface="Roboto Light"/>
            </a:endParaRPr>
          </a:p>
          <a:p>
            <a:pPr marL="0" lvl="0" algn="l" rtl="0">
              <a:spcBef>
                <a:spcPts val="0"/>
              </a:spcBef>
              <a:spcAft>
                <a:spcPts val="0"/>
              </a:spcAft>
              <a:buSzTx/>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33" name="Google Shape;133;p18"/>
          <p:cNvSpPr/>
          <p:nvPr/>
        </p:nvSpPr>
        <p:spPr>
          <a:xfrm>
            <a:off x="3459000" y="16487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2</a:t>
            </a:r>
            <a:endParaRPr>
              <a:solidFill>
                <a:schemeClr val="lt1"/>
              </a:solidFill>
              <a:latin typeface="Roboto Light"/>
              <a:ea typeface="Roboto Light"/>
              <a:cs typeface="Roboto Light"/>
              <a:sym typeface="Roboto Light"/>
            </a:endParaRPr>
          </a:p>
          <a:p>
            <a:pPr marL="0" lvl="0" algn="l" rtl="0">
              <a:spcBef>
                <a:spcPts val="0"/>
              </a:spcBef>
              <a:spcAft>
                <a:spcPts val="0"/>
              </a:spcAft>
              <a:buSzTx/>
              <a:buNone/>
            </a:pPr>
            <a:endParaRPr lang="en-US" sz="1000">
              <a:solidFill>
                <a:schemeClr val="lt1"/>
              </a:solidFill>
              <a:latin typeface="Roboto Light"/>
              <a:ea typeface="Roboto Light"/>
              <a:cs typeface="Roboto Light"/>
              <a:sym typeface="Roboto Light"/>
            </a:endParaRPr>
          </a:p>
          <a:p>
            <a:pPr marL="0" lvl="0" algn="l" rtl="0">
              <a:spcBef>
                <a:spcPts val="0"/>
              </a:spcBef>
              <a:spcAft>
                <a:spcPts val="0"/>
              </a:spcAft>
              <a:buSzTx/>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34" name="Google Shape;134;p18"/>
          <p:cNvSpPr/>
          <p:nvPr/>
        </p:nvSpPr>
        <p:spPr>
          <a:xfrm>
            <a:off x="3459000" y="29614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5</a:t>
            </a:r>
            <a:endParaRPr>
              <a:solidFill>
                <a:schemeClr val="lt1"/>
              </a:solidFill>
              <a:latin typeface="Roboto Light"/>
              <a:ea typeface="Roboto Light"/>
              <a:cs typeface="Roboto Light"/>
              <a:sym typeface="Roboto Light"/>
            </a:endParaRPr>
          </a:p>
          <a:p>
            <a:pPr marL="0" lvl="0" algn="l" rtl="0">
              <a:spcBef>
                <a:spcPts val="0"/>
              </a:spcBef>
              <a:spcAft>
                <a:spcPts val="0"/>
              </a:spcAft>
              <a:buSzTx/>
              <a:buNone/>
            </a:pPr>
            <a:endParaRPr lang="en-US" sz="1000">
              <a:solidFill>
                <a:schemeClr val="lt1"/>
              </a:solidFill>
              <a:latin typeface="Roboto Light"/>
              <a:ea typeface="Roboto Light"/>
              <a:cs typeface="Roboto Light"/>
              <a:sym typeface="Roboto Light"/>
            </a:endParaRPr>
          </a:p>
          <a:p>
            <a:pPr marL="0" lvl="0" algn="l" rtl="0">
              <a:spcBef>
                <a:spcPts val="0"/>
              </a:spcBef>
              <a:spcAft>
                <a:spcPts val="0"/>
              </a:spcAft>
              <a:buSzTx/>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35" name="Google Shape;135;p18"/>
          <p:cNvSpPr/>
          <p:nvPr/>
        </p:nvSpPr>
        <p:spPr>
          <a:xfrm>
            <a:off x="1469400" y="29614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4</a:t>
            </a:r>
            <a:endParaRPr lang="en-US" altLang="en-GB">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lang="en-US" sz="10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36" name="Google Shape;136;p18"/>
          <p:cNvSpPr/>
          <p:nvPr/>
        </p:nvSpPr>
        <p:spPr>
          <a:xfrm>
            <a:off x="1469400" y="16487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1</a:t>
            </a:r>
            <a:endParaRPr>
              <a:solidFill>
                <a:schemeClr val="lt1"/>
              </a:solidFill>
              <a:latin typeface="Roboto Light"/>
              <a:ea typeface="Roboto Light"/>
              <a:cs typeface="Roboto Light"/>
              <a:sym typeface="Roboto Light"/>
            </a:endParaRPr>
          </a:p>
          <a:p>
            <a:pPr marL="0" lvl="0" algn="l" rtl="0">
              <a:spcBef>
                <a:spcPts val="0"/>
              </a:spcBef>
              <a:spcAft>
                <a:spcPts val="0"/>
              </a:spcAft>
              <a:buSzTx/>
              <a:buNone/>
            </a:pPr>
            <a:endParaRPr lang="en-US" sz="1000">
              <a:solidFill>
                <a:schemeClr val="lt1"/>
              </a:solidFill>
              <a:latin typeface="Roboto Light"/>
              <a:ea typeface="Roboto Light"/>
              <a:cs typeface="Roboto Light"/>
              <a:sym typeface="Roboto Light"/>
            </a:endParaRPr>
          </a:p>
          <a:p>
            <a:pPr marL="0" lvl="0" algn="l" rtl="0">
              <a:spcBef>
                <a:spcPts val="0"/>
              </a:spcBef>
              <a:spcAft>
                <a:spcPts val="0"/>
              </a:spcAft>
              <a:buSzTx/>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37" name="Google Shape;137;p18"/>
          <p:cNvSpPr/>
          <p:nvPr/>
        </p:nvSpPr>
        <p:spPr>
          <a:xfrm>
            <a:off x="5448600" y="16487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lt1"/>
                </a:solidFill>
                <a:latin typeface="Roboto Light"/>
                <a:ea typeface="Roboto Light"/>
                <a:cs typeface="Roboto Light"/>
                <a:sym typeface="Roboto Light"/>
              </a:rPr>
              <a:t>Title 3</a:t>
            </a:r>
            <a:endParaRPr>
              <a:solidFill>
                <a:schemeClr val="lt1"/>
              </a:solidFill>
              <a:latin typeface="Roboto Light"/>
              <a:ea typeface="Roboto Light"/>
              <a:cs typeface="Roboto Light"/>
              <a:sym typeface="Roboto Light"/>
            </a:endParaRPr>
          </a:p>
          <a:p>
            <a:pPr marL="0" lvl="0" algn="l" rtl="0">
              <a:spcBef>
                <a:spcPts val="0"/>
              </a:spcBef>
              <a:spcAft>
                <a:spcPts val="0"/>
              </a:spcAft>
              <a:buSzTx/>
              <a:buNone/>
            </a:pPr>
            <a:endParaRPr lang="en-US" sz="1000">
              <a:solidFill>
                <a:schemeClr val="lt1"/>
              </a:solidFill>
              <a:latin typeface="Roboto Light"/>
              <a:ea typeface="Roboto Light"/>
              <a:cs typeface="Roboto Light"/>
              <a:sym typeface="Roboto Light"/>
            </a:endParaRPr>
          </a:p>
          <a:p>
            <a:pPr marL="0" lvl="0" algn="l" rtl="0">
              <a:spcBef>
                <a:spcPts val="0"/>
              </a:spcBef>
              <a:spcAft>
                <a:spcPts val="0"/>
              </a:spcAft>
              <a:buSzTx/>
              <a:buNone/>
            </a:pPr>
            <a:r>
              <a:rPr lang="en-US" sz="1000">
                <a:solidFill>
                  <a:schemeClr val="lt1"/>
                </a:solidFill>
                <a:latin typeface="Roboto Light"/>
                <a:ea typeface="Roboto Light"/>
                <a:cs typeface="Roboto Light"/>
                <a:sym typeface="Roboto Light"/>
              </a:rPr>
              <a:t>Some description for this box goes here</a:t>
            </a:r>
            <a:endParaRPr lang="en-US" sz="1000">
              <a:solidFill>
                <a:schemeClr val="lt1"/>
              </a:solidFill>
              <a:latin typeface="Roboto Light"/>
              <a:ea typeface="Roboto Light"/>
              <a:cs typeface="Roboto Light"/>
              <a:sym typeface="Roboto Light"/>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10536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altLang="en-GB">
                <a:latin typeface="Roboto Light"/>
                <a:ea typeface="Roboto Light"/>
                <a:cs typeface="Roboto Light"/>
                <a:sym typeface="Roboto Light"/>
              </a:rPr>
              <a:t>Placeholder</a:t>
            </a:r>
            <a:endParaRPr lang="en-US" altLang="en-GB">
              <a:latin typeface="Roboto Light"/>
              <a:ea typeface="Roboto Light"/>
              <a:cs typeface="Roboto Light"/>
              <a:sym typeface="Roboto Light"/>
            </a:endParaRPr>
          </a:p>
        </p:txBody>
      </p:sp>
      <p:pic>
        <p:nvPicPr>
          <p:cNvPr id="143" name="Google Shape;143;p19"/>
          <p:cNvPicPr preferRelativeResize="0"/>
          <p:nvPr/>
        </p:nvPicPr>
        <p:blipFill>
          <a:blip r:embed="rId1"/>
          <a:stretch>
            <a:fillRect/>
          </a:stretch>
        </p:blipFill>
        <p:spPr>
          <a:xfrm>
            <a:off x="2966925" y="2200275"/>
            <a:ext cx="3210155" cy="1846050"/>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65500" y="1928375"/>
            <a:ext cx="4045200" cy="78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Option 1</a:t>
            </a:r>
            <a:endParaRPr lang="en-GB"/>
          </a:p>
        </p:txBody>
      </p:sp>
      <p:sp>
        <p:nvSpPr>
          <p:cNvPr id="149" name="Google Shape;149;p20"/>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solidFill>
                  <a:schemeClr val="lt1"/>
                </a:solidFill>
              </a:rPr>
              <a:t>Description here</a:t>
            </a:r>
            <a:endParaRPr lang="en-US" altLang="en-GB">
              <a:solidFill>
                <a:schemeClr val="lt1"/>
              </a:solidFill>
            </a:endParaRPr>
          </a:p>
        </p:txBody>
      </p:sp>
      <p:sp>
        <p:nvSpPr>
          <p:cNvPr id="150" name="Google Shape;150;p20"/>
          <p:cNvSpPr txBox="1"/>
          <p:nvPr>
            <p:ph type="subTitle" idx="1"/>
          </p:nvPr>
        </p:nvSpPr>
        <p:spPr>
          <a:xfrm>
            <a:off x="4695375"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Description here</a:t>
            </a:r>
            <a:endParaRPr lang="en-US" altLang="en-GB"/>
          </a:p>
        </p:txBody>
      </p:sp>
      <p:sp>
        <p:nvSpPr>
          <p:cNvPr id="151" name="Google Shape;151;p20"/>
          <p:cNvSpPr txBox="1"/>
          <p:nvPr>
            <p:ph type="title"/>
          </p:nvPr>
        </p:nvSpPr>
        <p:spPr>
          <a:xfrm>
            <a:off x="4695375" y="1928375"/>
            <a:ext cx="4045200" cy="78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solidFill>
                  <a:schemeClr val="dk2"/>
                </a:solidFill>
              </a:rPr>
              <a:t>Option 2</a:t>
            </a:r>
            <a:endParaRPr>
              <a:solidFill>
                <a:schemeClr val="dk2"/>
              </a:solidFill>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3265</Words>
  <Application>WPS Presentation</Application>
  <PresentationFormat/>
  <Paragraphs>286</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Nimbus Roman No9 L</vt:lpstr>
      <vt:lpstr>Roboto Light</vt:lpstr>
      <vt:lpstr>Gubbi</vt:lpstr>
      <vt:lpstr>Roboto</vt:lpstr>
      <vt:lpstr>Microsoft YaHei</vt:lpstr>
      <vt:lpstr>Droid Sans Fallback</vt:lpstr>
      <vt:lpstr>Arial Unicode MS</vt:lpstr>
      <vt:lpstr>Roboto Medium</vt:lpstr>
      <vt:lpstr>OpenSymbol</vt:lpstr>
      <vt:lpstr>Simple Light</vt:lpstr>
      <vt:lpstr>Jingga</vt:lpstr>
      <vt:lpstr>Table of Contents</vt:lpstr>
      <vt:lpstr>What is the jingga?</vt:lpstr>
      <vt:lpstr>What is the jingga?</vt:lpstr>
      <vt:lpstr>Sample list</vt:lpstr>
      <vt:lpstr>Sample options</vt:lpstr>
      <vt:lpstr>Sample options</vt:lpstr>
      <vt:lpstr>Placeholder</vt:lpstr>
      <vt:lpstr>Option 2</vt:lpstr>
      <vt:lpstr>Sample options</vt:lpstr>
      <vt:lpstr>Sample options</vt:lpstr>
      <vt:lpstr>Next steps</vt:lpstr>
      <vt:lpstr>Thank you very much!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Management</dc:title>
  <dc:creator/>
  <cp:lastModifiedBy>spl1nes</cp:lastModifiedBy>
  <cp:revision>22</cp:revision>
  <dcterms:created xsi:type="dcterms:W3CDTF">2022-11-01T19:10:11Z</dcterms:created>
  <dcterms:modified xsi:type="dcterms:W3CDTF">2022-11-01T19:10:11Z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