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Roboto Medium"/>
      <p:regular r:id="rId22"/>
      <p:bold r:id="rId23"/>
      <p:italic r:id="rId24"/>
      <p:boldItalic r:id="rId25"/>
    </p:embeddedFont>
    <p:embeddedFont>
      <p:font typeface="Roboto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RobotoMedium-regular.fntdata"/><Relationship Id="rId21" Type="http://schemas.openxmlformats.org/officeDocument/2006/relationships/font" Target="fonts/Roboto-boldItalic.fntdata"/><Relationship Id="rId24" Type="http://schemas.openxmlformats.org/officeDocument/2006/relationships/font" Target="fonts/RobotoMedium-italic.fntdata"/><Relationship Id="rId23" Type="http://schemas.openxmlformats.org/officeDocument/2006/relationships/font" Target="fonts/Roboto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Medium-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b5ce7b2fc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b5ce7b2fc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85b50f97e_6_1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85b50f97e_6_1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85b50f97e_6_1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85b50f97e_6_1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5b50f97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5b50f97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85b50f97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85b50f97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85b50f97e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85b50f97e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85b50f97e_6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85b50f97e_6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85b50f97e_6_1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85b50f97e_6_1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85b50f97e_6_1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85b50f97e_6_1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b5ce7b2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b5ce7b2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85b50f97e_6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85b50f97e_6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Depending on the amount of modules and licenses it sometimes can make sense to order one or two additional licenses without needing them in order to get into the next tier level.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2C2F3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3"/>
          <p:cNvSpPr/>
          <p:nvPr/>
        </p:nvSpPr>
        <p:spPr>
          <a:xfrm>
            <a:off x="-81975" y="-45450"/>
            <a:ext cx="164400" cy="5234400"/>
          </a:xfrm>
          <a:prstGeom prst="rect">
            <a:avLst/>
          </a:prstGeom>
          <a:solidFill>
            <a:srgbClr val="4AA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Roboto Light"/>
              <a:buNone/>
              <a:defRPr>
                <a:latin typeface="Roboto Light"/>
                <a:ea typeface="Roboto Light"/>
                <a:cs typeface="Roboto Light"/>
                <a:sym typeface="Roboto Light"/>
              </a:defRPr>
            </a:lvl1pPr>
            <a:lvl2pPr lvl="1">
              <a:spcBef>
                <a:spcPts val="0"/>
              </a:spcBef>
              <a:spcAft>
                <a:spcPts val="0"/>
              </a:spcAft>
              <a:buSzPts val="2800"/>
              <a:buFont typeface="Roboto Light"/>
              <a:buNone/>
              <a:defRPr>
                <a:latin typeface="Roboto Light"/>
                <a:ea typeface="Roboto Light"/>
                <a:cs typeface="Roboto Light"/>
                <a:sym typeface="Roboto Light"/>
              </a:defRPr>
            </a:lvl2pPr>
            <a:lvl3pPr lvl="2">
              <a:spcBef>
                <a:spcPts val="0"/>
              </a:spcBef>
              <a:spcAft>
                <a:spcPts val="0"/>
              </a:spcAft>
              <a:buSzPts val="2800"/>
              <a:buFont typeface="Roboto Light"/>
              <a:buNone/>
              <a:defRPr>
                <a:latin typeface="Roboto Light"/>
                <a:ea typeface="Roboto Light"/>
                <a:cs typeface="Roboto Light"/>
                <a:sym typeface="Roboto Light"/>
              </a:defRPr>
            </a:lvl3pPr>
            <a:lvl4pPr lvl="3">
              <a:spcBef>
                <a:spcPts val="0"/>
              </a:spcBef>
              <a:spcAft>
                <a:spcPts val="0"/>
              </a:spcAft>
              <a:buSzPts val="2800"/>
              <a:buFont typeface="Roboto Light"/>
              <a:buNone/>
              <a:defRPr>
                <a:latin typeface="Roboto Light"/>
                <a:ea typeface="Roboto Light"/>
                <a:cs typeface="Roboto Light"/>
                <a:sym typeface="Roboto Light"/>
              </a:defRPr>
            </a:lvl4pPr>
            <a:lvl5pPr lvl="4">
              <a:spcBef>
                <a:spcPts val="0"/>
              </a:spcBef>
              <a:spcAft>
                <a:spcPts val="0"/>
              </a:spcAft>
              <a:buSzPts val="2800"/>
              <a:buFont typeface="Roboto Light"/>
              <a:buNone/>
              <a:defRPr>
                <a:latin typeface="Roboto Light"/>
                <a:ea typeface="Roboto Light"/>
                <a:cs typeface="Roboto Light"/>
                <a:sym typeface="Roboto Light"/>
              </a:defRPr>
            </a:lvl5pPr>
            <a:lvl6pPr lvl="5">
              <a:spcBef>
                <a:spcPts val="0"/>
              </a:spcBef>
              <a:spcAft>
                <a:spcPts val="0"/>
              </a:spcAft>
              <a:buSzPts val="2800"/>
              <a:buFont typeface="Roboto Light"/>
              <a:buNone/>
              <a:defRPr>
                <a:latin typeface="Roboto Light"/>
                <a:ea typeface="Roboto Light"/>
                <a:cs typeface="Roboto Light"/>
                <a:sym typeface="Roboto Light"/>
              </a:defRPr>
            </a:lvl6pPr>
            <a:lvl7pPr lvl="6">
              <a:spcBef>
                <a:spcPts val="0"/>
              </a:spcBef>
              <a:spcAft>
                <a:spcPts val="0"/>
              </a:spcAft>
              <a:buSzPts val="2800"/>
              <a:buFont typeface="Roboto Light"/>
              <a:buNone/>
              <a:defRPr>
                <a:latin typeface="Roboto Light"/>
                <a:ea typeface="Roboto Light"/>
                <a:cs typeface="Roboto Light"/>
                <a:sym typeface="Roboto Light"/>
              </a:defRPr>
            </a:lvl7pPr>
            <a:lvl8pPr lvl="7">
              <a:spcBef>
                <a:spcPts val="0"/>
              </a:spcBef>
              <a:spcAft>
                <a:spcPts val="0"/>
              </a:spcAft>
              <a:buSzPts val="2800"/>
              <a:buFont typeface="Roboto Light"/>
              <a:buNone/>
              <a:defRPr>
                <a:latin typeface="Roboto Light"/>
                <a:ea typeface="Roboto Light"/>
                <a:cs typeface="Roboto Light"/>
                <a:sym typeface="Roboto Light"/>
              </a:defRPr>
            </a:lvl8pPr>
            <a:lvl9pPr lvl="8">
              <a:spcBef>
                <a:spcPts val="0"/>
              </a:spcBef>
              <a:spcAft>
                <a:spcPts val="0"/>
              </a:spcAft>
              <a:buSzPts val="2800"/>
              <a:buFont typeface="Roboto Light"/>
              <a:buNone/>
              <a:defRPr>
                <a:latin typeface="Roboto Light"/>
                <a:ea typeface="Roboto Light"/>
                <a:cs typeface="Roboto Light"/>
                <a:sym typeface="Roboto Light"/>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rgbClr val="FFFFFF"/>
              </a:buClr>
              <a:buSzPts val="1800"/>
              <a:buFont typeface="Roboto Light"/>
              <a:buChar char="●"/>
              <a:defRPr>
                <a:solidFill>
                  <a:srgbClr val="FFFFFF"/>
                </a:solidFill>
                <a:latin typeface="Roboto Light"/>
                <a:ea typeface="Roboto Light"/>
                <a:cs typeface="Roboto Light"/>
                <a:sym typeface="Roboto Light"/>
              </a:defRPr>
            </a:lvl1pPr>
            <a:lvl2pPr indent="-317500" lvl="1" marL="9144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4"/>
          <p:cNvSpPr/>
          <p:nvPr/>
        </p:nvSpPr>
        <p:spPr>
          <a:xfrm>
            <a:off x="-81975" y="-45450"/>
            <a:ext cx="164400" cy="5234400"/>
          </a:xfrm>
          <a:prstGeom prst="rect">
            <a:avLst/>
          </a:prstGeom>
          <a:solidFill>
            <a:srgbClr val="4AA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9"/>
          <p:cNvSpPr/>
          <p:nvPr/>
        </p:nvSpPr>
        <p:spPr>
          <a:xfrm>
            <a:off x="-81975" y="-45450"/>
            <a:ext cx="164400" cy="5234400"/>
          </a:xfrm>
          <a:prstGeom prst="rect">
            <a:avLst/>
          </a:prstGeom>
          <a:solidFill>
            <a:srgbClr val="4AA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2C2F3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2778263" y="1690350"/>
            <a:ext cx="53475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solidFill>
                  <a:srgbClr val="FFFFFF"/>
                </a:solidFill>
                <a:latin typeface="Roboto"/>
                <a:ea typeface="Roboto"/>
                <a:cs typeface="Roboto"/>
                <a:sym typeface="Roboto"/>
              </a:rPr>
              <a:t>Orange Management</a:t>
            </a:r>
            <a:endParaRPr sz="4000">
              <a:solidFill>
                <a:srgbClr val="FFFFFF"/>
              </a:solidFill>
              <a:latin typeface="Roboto"/>
              <a:ea typeface="Roboto"/>
              <a:cs typeface="Roboto"/>
              <a:sym typeface="Roboto"/>
            </a:endParaRPr>
          </a:p>
        </p:txBody>
      </p:sp>
      <p:sp>
        <p:nvSpPr>
          <p:cNvPr id="58" name="Google Shape;58;p13"/>
          <p:cNvSpPr txBox="1"/>
          <p:nvPr>
            <p:ph idx="1" type="subTitle"/>
          </p:nvPr>
        </p:nvSpPr>
        <p:spPr>
          <a:xfrm>
            <a:off x="2778263" y="2560075"/>
            <a:ext cx="5550900" cy="57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solidFill>
                <a:srgbClr val="FFFFFF"/>
              </a:solidFill>
              <a:latin typeface="Roboto Light"/>
              <a:ea typeface="Roboto Light"/>
              <a:cs typeface="Roboto Light"/>
              <a:sym typeface="Roboto Light"/>
            </a:endParaRPr>
          </a:p>
        </p:txBody>
      </p:sp>
      <p:pic>
        <p:nvPicPr>
          <p:cNvPr id="59" name="Google Shape;59;p13"/>
          <p:cNvPicPr preferRelativeResize="0"/>
          <p:nvPr/>
        </p:nvPicPr>
        <p:blipFill>
          <a:blip r:embed="rId3">
            <a:alphaModFix/>
          </a:blip>
          <a:stretch>
            <a:fillRect/>
          </a:stretch>
        </p:blipFill>
        <p:spPr>
          <a:xfrm>
            <a:off x="814837" y="1690350"/>
            <a:ext cx="1753050" cy="1650624"/>
          </a:xfrm>
          <a:prstGeom prst="rect">
            <a:avLst/>
          </a:prstGeom>
          <a:noFill/>
          <a:ln>
            <a:noFill/>
          </a:ln>
        </p:spPr>
      </p:pic>
      <p:cxnSp>
        <p:nvCxnSpPr>
          <p:cNvPr id="60" name="Google Shape;60;p13"/>
          <p:cNvCxnSpPr/>
          <p:nvPr/>
        </p:nvCxnSpPr>
        <p:spPr>
          <a:xfrm>
            <a:off x="2778263" y="1721225"/>
            <a:ext cx="0" cy="1731900"/>
          </a:xfrm>
          <a:prstGeom prst="straightConnector1">
            <a:avLst/>
          </a:prstGeom>
          <a:noFill/>
          <a:ln cap="flat" cmpd="sng" w="9525">
            <a:solidFill>
              <a:srgbClr val="FFFFFF"/>
            </a:solidFill>
            <a:prstDash val="solid"/>
            <a:round/>
            <a:headEnd len="med" w="med" type="none"/>
            <a:tailEnd len="med" w="med" type="none"/>
          </a:ln>
        </p:spPr>
      </p:cxnSp>
      <p:sp>
        <p:nvSpPr>
          <p:cNvPr id="61" name="Google Shape;61;p13"/>
          <p:cNvSpPr txBox="1"/>
          <p:nvPr>
            <p:ph idx="1" type="subTitle"/>
          </p:nvPr>
        </p:nvSpPr>
        <p:spPr>
          <a:xfrm>
            <a:off x="2778263" y="3025950"/>
            <a:ext cx="5550900" cy="4272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1700">
                <a:solidFill>
                  <a:srgbClr val="FFFFFF"/>
                </a:solidFill>
                <a:latin typeface="Roboto Light"/>
                <a:ea typeface="Roboto Light"/>
                <a:cs typeface="Roboto Light"/>
                <a:sym typeface="Roboto Light"/>
              </a:rPr>
              <a:t>Product information presentation</a:t>
            </a:r>
            <a:endParaRPr sz="1700">
              <a:solidFill>
                <a:srgbClr val="FFFFFF"/>
              </a:solidFill>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22"/>
          <p:cNvGrpSpPr/>
          <p:nvPr/>
        </p:nvGrpSpPr>
        <p:grpSpPr>
          <a:xfrm>
            <a:off x="1357200" y="1341219"/>
            <a:ext cx="1590567" cy="3122930"/>
            <a:chOff x="984170" y="283725"/>
            <a:chExt cx="2224880" cy="4076400"/>
          </a:xfrm>
        </p:grpSpPr>
        <p:sp>
          <p:nvSpPr>
            <p:cNvPr id="169" name="Google Shape;169;p22"/>
            <p:cNvSpPr/>
            <p:nvPr/>
          </p:nvSpPr>
          <p:spPr>
            <a:xfrm>
              <a:off x="1178650" y="283725"/>
              <a:ext cx="2030400" cy="4076400"/>
            </a:xfrm>
            <a:prstGeom prst="rect">
              <a:avLst/>
            </a:prstGeom>
            <a:solidFill>
              <a:srgbClr val="369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1118210" y="341749"/>
              <a:ext cx="2030400" cy="2490600"/>
            </a:xfrm>
            <a:prstGeom prst="rect">
              <a:avLst/>
            </a:prstGeom>
            <a:solidFill>
              <a:srgbClr val="FFFFFF"/>
            </a:solidFill>
            <a:ln cap="flat" cmpd="sng" w="19050">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1233853" y="1371892"/>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p:txBody>
        </p:sp>
        <p:sp>
          <p:nvSpPr>
            <p:cNvPr id="172" name="Google Shape;172;p22"/>
            <p:cNvSpPr/>
            <p:nvPr/>
          </p:nvSpPr>
          <p:spPr>
            <a:xfrm>
              <a:off x="1233853" y="1993456"/>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latin typeface="Roboto"/>
                  <a:ea typeface="Roboto"/>
                  <a:cs typeface="Roboto"/>
                  <a:sym typeface="Roboto"/>
                </a:rPr>
                <a:t>The base price depends on the module selection. Price guarantee for 12 months. </a:t>
              </a:r>
              <a:endParaRPr sz="700">
                <a:solidFill>
                  <a:schemeClr val="dk1"/>
                </a:solidFill>
                <a:latin typeface="Roboto"/>
                <a:ea typeface="Roboto"/>
                <a:cs typeface="Roboto"/>
                <a:sym typeface="Roboto"/>
              </a:endParaRPr>
            </a:p>
          </p:txBody>
        </p:sp>
        <p:sp>
          <p:nvSpPr>
            <p:cNvPr id="173" name="Google Shape;173;p22"/>
            <p:cNvSpPr/>
            <p:nvPr/>
          </p:nvSpPr>
          <p:spPr>
            <a:xfrm>
              <a:off x="1233854" y="470583"/>
              <a:ext cx="1815000" cy="9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697DB"/>
                  </a:solidFill>
                  <a:latin typeface="Roboto"/>
                  <a:ea typeface="Roboto"/>
                  <a:cs typeface="Roboto"/>
                  <a:sym typeface="Roboto"/>
                </a:rPr>
                <a:t>Basic</a:t>
              </a:r>
              <a:endParaRPr b="1" sz="1500">
                <a:solidFill>
                  <a:srgbClr val="3697DB"/>
                </a:solidFill>
                <a:latin typeface="Roboto"/>
                <a:ea typeface="Roboto"/>
                <a:cs typeface="Roboto"/>
                <a:sym typeface="Roboto"/>
              </a:endParaRPr>
            </a:p>
            <a:p>
              <a:pPr indent="0" lvl="0" marL="0" rtl="0" algn="l">
                <a:spcBef>
                  <a:spcPts val="0"/>
                </a:spcBef>
                <a:spcAft>
                  <a:spcPts val="0"/>
                </a:spcAft>
                <a:buNone/>
              </a:pPr>
              <a:r>
                <a:rPr b="1" lang="en" sz="2500">
                  <a:solidFill>
                    <a:srgbClr val="3697DB"/>
                  </a:solidFill>
                  <a:latin typeface="Roboto"/>
                  <a:ea typeface="Roboto"/>
                  <a:cs typeface="Roboto"/>
                  <a:sym typeface="Roboto"/>
                </a:rPr>
                <a:t>€ 9.99</a:t>
              </a:r>
              <a:endParaRPr b="1" sz="2500">
                <a:solidFill>
                  <a:srgbClr val="3697DB"/>
                </a:solidFill>
                <a:latin typeface="Roboto"/>
                <a:ea typeface="Roboto"/>
                <a:cs typeface="Roboto"/>
                <a:sym typeface="Roboto"/>
              </a:endParaRPr>
            </a:p>
          </p:txBody>
        </p:sp>
        <p:sp>
          <p:nvSpPr>
            <p:cNvPr id="174" name="Google Shape;174;p22"/>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984170" y="3072990"/>
              <a:ext cx="2145000" cy="1085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600">
                  <a:solidFill>
                    <a:schemeClr val="lt1"/>
                  </a:solidFill>
                  <a:latin typeface="Roboto"/>
                  <a:ea typeface="Roboto"/>
                  <a:cs typeface="Roboto"/>
                  <a:sym typeface="Roboto"/>
                </a:rPr>
                <a:t>          </a:t>
              </a:r>
              <a:r>
                <a:rPr lang="en" sz="600">
                  <a:solidFill>
                    <a:srgbClr val="FFFFFF"/>
                  </a:solidFill>
                  <a:latin typeface="Roboto"/>
                  <a:ea typeface="Roboto"/>
                  <a:cs typeface="Roboto"/>
                  <a:sym typeface="Roboto"/>
                </a:rPr>
                <a:t>Key components:</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Customer Management</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Supplier Management</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Item Management </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Billing </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Accounting</a:t>
              </a:r>
              <a:endParaRPr sz="600">
                <a:solidFill>
                  <a:srgbClr val="FFFFFF"/>
                </a:solidFill>
                <a:latin typeface="Roboto"/>
                <a:ea typeface="Roboto"/>
                <a:cs typeface="Roboto"/>
                <a:sym typeface="Roboto"/>
              </a:endParaRPr>
            </a:p>
          </p:txBody>
        </p:sp>
      </p:grpSp>
      <p:grpSp>
        <p:nvGrpSpPr>
          <p:cNvPr id="176" name="Google Shape;176;p22"/>
          <p:cNvGrpSpPr/>
          <p:nvPr/>
        </p:nvGrpSpPr>
        <p:grpSpPr>
          <a:xfrm>
            <a:off x="2879837" y="1341219"/>
            <a:ext cx="1590567" cy="3122930"/>
            <a:chOff x="984170" y="283725"/>
            <a:chExt cx="2224880" cy="4076400"/>
          </a:xfrm>
        </p:grpSpPr>
        <p:sp>
          <p:nvSpPr>
            <p:cNvPr id="177" name="Google Shape;177;p22"/>
            <p:cNvSpPr/>
            <p:nvPr/>
          </p:nvSpPr>
          <p:spPr>
            <a:xfrm>
              <a:off x="1178650" y="283725"/>
              <a:ext cx="2030400" cy="4076400"/>
            </a:xfrm>
            <a:prstGeom prst="rect">
              <a:avLst/>
            </a:prstGeom>
            <a:solidFill>
              <a:srgbClr val="369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1118210" y="341749"/>
              <a:ext cx="2030400" cy="2490600"/>
            </a:xfrm>
            <a:prstGeom prst="rect">
              <a:avLst/>
            </a:prstGeom>
            <a:solidFill>
              <a:srgbClr val="FFFFFF"/>
            </a:solidFill>
            <a:ln cap="flat" cmpd="sng" w="19050">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1233853" y="1371892"/>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p:txBody>
        </p:sp>
        <p:sp>
          <p:nvSpPr>
            <p:cNvPr id="180" name="Google Shape;180;p22"/>
            <p:cNvSpPr/>
            <p:nvPr/>
          </p:nvSpPr>
          <p:spPr>
            <a:xfrm>
              <a:off x="1233838" y="1993462"/>
              <a:ext cx="1815000" cy="67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latin typeface="Roboto"/>
                  <a:ea typeface="Roboto"/>
                  <a:cs typeface="Roboto"/>
                  <a:sym typeface="Roboto"/>
                </a:rPr>
                <a:t>The base price depends on the module selection. Price guarantee for 18 months. </a:t>
              </a:r>
              <a:endParaRPr sz="700">
                <a:solidFill>
                  <a:schemeClr val="dk1"/>
                </a:solidFill>
                <a:latin typeface="Roboto"/>
                <a:ea typeface="Roboto"/>
                <a:cs typeface="Roboto"/>
                <a:sym typeface="Roboto"/>
              </a:endParaRPr>
            </a:p>
          </p:txBody>
        </p:sp>
        <p:sp>
          <p:nvSpPr>
            <p:cNvPr id="181" name="Google Shape;181;p22"/>
            <p:cNvSpPr/>
            <p:nvPr/>
          </p:nvSpPr>
          <p:spPr>
            <a:xfrm>
              <a:off x="1233838" y="470584"/>
              <a:ext cx="1815000" cy="9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697DB"/>
                  </a:solidFill>
                  <a:latin typeface="Roboto"/>
                  <a:ea typeface="Roboto"/>
                  <a:cs typeface="Roboto"/>
                  <a:sym typeface="Roboto"/>
                </a:rPr>
                <a:t>Medium</a:t>
              </a:r>
              <a:endParaRPr b="1" sz="2500">
                <a:solidFill>
                  <a:srgbClr val="3697DB"/>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2500">
                  <a:solidFill>
                    <a:srgbClr val="3697DB"/>
                  </a:solidFill>
                  <a:latin typeface="Roboto"/>
                  <a:ea typeface="Roboto"/>
                  <a:cs typeface="Roboto"/>
                  <a:sym typeface="Roboto"/>
                </a:rPr>
                <a:t>€ 14.99</a:t>
              </a:r>
              <a:endParaRPr b="1" sz="4000">
                <a:solidFill>
                  <a:srgbClr val="3697DB"/>
                </a:solidFill>
                <a:latin typeface="Roboto"/>
                <a:ea typeface="Roboto"/>
                <a:cs typeface="Roboto"/>
                <a:sym typeface="Roboto"/>
              </a:endParaRPr>
            </a:p>
          </p:txBody>
        </p:sp>
        <p:sp>
          <p:nvSpPr>
            <p:cNvPr id="182" name="Google Shape;182;p22"/>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984170" y="3072990"/>
              <a:ext cx="2145000" cy="1085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600">
                  <a:solidFill>
                    <a:srgbClr val="FFFFFF"/>
                  </a:solidFill>
                  <a:latin typeface="Roboto"/>
                  <a:ea typeface="Roboto"/>
                  <a:cs typeface="Roboto"/>
                  <a:sym typeface="Roboto"/>
                </a:rPr>
                <a:t>          Additional</a:t>
              </a:r>
              <a:r>
                <a:rPr lang="en" sz="600">
                  <a:solidFill>
                    <a:srgbClr val="FFFFFF"/>
                  </a:solidFill>
                  <a:latin typeface="Roboto"/>
                  <a:ea typeface="Roboto"/>
                  <a:cs typeface="Roboto"/>
                  <a:sym typeface="Roboto"/>
                </a:rPr>
                <a:t> key components:</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Asset Management</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Warehouse Management</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Contract Management</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Jobs</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Workflows</a:t>
              </a:r>
              <a:endParaRPr sz="600">
                <a:solidFill>
                  <a:srgbClr val="FFFFFF"/>
                </a:solidFill>
                <a:latin typeface="Roboto"/>
                <a:ea typeface="Roboto"/>
                <a:cs typeface="Roboto"/>
                <a:sym typeface="Roboto"/>
              </a:endParaRPr>
            </a:p>
            <a:p>
              <a:pPr indent="0" lvl="0" marL="457200" rtl="0" algn="l">
                <a:lnSpc>
                  <a:spcPct val="150000"/>
                </a:lnSpc>
                <a:spcBef>
                  <a:spcPts val="0"/>
                </a:spcBef>
                <a:spcAft>
                  <a:spcPts val="0"/>
                </a:spcAft>
                <a:buNone/>
              </a:pPr>
              <a:r>
                <a:t/>
              </a:r>
              <a:endParaRPr sz="600">
                <a:solidFill>
                  <a:srgbClr val="FFFFFF"/>
                </a:solidFill>
                <a:latin typeface="Roboto"/>
                <a:ea typeface="Roboto"/>
                <a:cs typeface="Roboto"/>
                <a:sym typeface="Roboto"/>
              </a:endParaRPr>
            </a:p>
            <a:p>
              <a:pPr indent="0" lvl="0" marL="0" rtl="0" algn="l">
                <a:lnSpc>
                  <a:spcPct val="150000"/>
                </a:lnSpc>
                <a:spcBef>
                  <a:spcPts val="0"/>
                </a:spcBef>
                <a:spcAft>
                  <a:spcPts val="0"/>
                </a:spcAft>
                <a:buNone/>
              </a:pPr>
              <a:r>
                <a:t/>
              </a:r>
              <a:endParaRPr sz="600">
                <a:solidFill>
                  <a:srgbClr val="FFFFFF"/>
                </a:solidFill>
                <a:latin typeface="Roboto"/>
                <a:ea typeface="Roboto"/>
                <a:cs typeface="Roboto"/>
                <a:sym typeface="Roboto"/>
              </a:endParaRPr>
            </a:p>
          </p:txBody>
        </p:sp>
      </p:grpSp>
      <p:grpSp>
        <p:nvGrpSpPr>
          <p:cNvPr id="184" name="Google Shape;184;p22"/>
          <p:cNvGrpSpPr/>
          <p:nvPr/>
        </p:nvGrpSpPr>
        <p:grpSpPr>
          <a:xfrm>
            <a:off x="4402473" y="1341219"/>
            <a:ext cx="1590567" cy="3122930"/>
            <a:chOff x="984170" y="283725"/>
            <a:chExt cx="2224880" cy="4076400"/>
          </a:xfrm>
        </p:grpSpPr>
        <p:sp>
          <p:nvSpPr>
            <p:cNvPr id="185" name="Google Shape;185;p22"/>
            <p:cNvSpPr/>
            <p:nvPr/>
          </p:nvSpPr>
          <p:spPr>
            <a:xfrm>
              <a:off x="1178650" y="283725"/>
              <a:ext cx="2030400" cy="4076400"/>
            </a:xfrm>
            <a:prstGeom prst="rect">
              <a:avLst/>
            </a:prstGeom>
            <a:solidFill>
              <a:srgbClr val="369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1118210" y="341749"/>
              <a:ext cx="2030400" cy="2490600"/>
            </a:xfrm>
            <a:prstGeom prst="rect">
              <a:avLst/>
            </a:prstGeom>
            <a:solidFill>
              <a:srgbClr val="FFFFFF"/>
            </a:solidFill>
            <a:ln cap="flat" cmpd="sng" w="19050">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1233853" y="1371892"/>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p:txBody>
        </p:sp>
        <p:sp>
          <p:nvSpPr>
            <p:cNvPr id="188" name="Google Shape;188;p22"/>
            <p:cNvSpPr/>
            <p:nvPr/>
          </p:nvSpPr>
          <p:spPr>
            <a:xfrm>
              <a:off x="1233857" y="1993463"/>
              <a:ext cx="1815000" cy="67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latin typeface="Roboto"/>
                  <a:ea typeface="Roboto"/>
                  <a:cs typeface="Roboto"/>
                  <a:sym typeface="Roboto"/>
                </a:rPr>
                <a:t>The base price depends on the module selection. Price guarantee for 24 months.</a:t>
              </a:r>
              <a:endParaRPr sz="700">
                <a:solidFill>
                  <a:schemeClr val="dk1"/>
                </a:solidFill>
                <a:latin typeface="Roboto"/>
                <a:ea typeface="Roboto"/>
                <a:cs typeface="Roboto"/>
                <a:sym typeface="Roboto"/>
              </a:endParaRPr>
            </a:p>
          </p:txBody>
        </p:sp>
        <p:sp>
          <p:nvSpPr>
            <p:cNvPr id="189" name="Google Shape;189;p22"/>
            <p:cNvSpPr/>
            <p:nvPr/>
          </p:nvSpPr>
          <p:spPr>
            <a:xfrm>
              <a:off x="1233857" y="470584"/>
              <a:ext cx="1815000" cy="9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697DB"/>
                  </a:solidFill>
                  <a:latin typeface="Roboto"/>
                  <a:ea typeface="Roboto"/>
                  <a:cs typeface="Roboto"/>
                  <a:sym typeface="Roboto"/>
                </a:rPr>
                <a:t>Advanced</a:t>
              </a:r>
              <a:endParaRPr b="1" sz="2500">
                <a:solidFill>
                  <a:srgbClr val="3697DB"/>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2500">
                  <a:solidFill>
                    <a:srgbClr val="3697DB"/>
                  </a:solidFill>
                  <a:latin typeface="Roboto"/>
                  <a:ea typeface="Roboto"/>
                  <a:cs typeface="Roboto"/>
                  <a:sym typeface="Roboto"/>
                </a:rPr>
                <a:t>€ 19.99</a:t>
              </a:r>
              <a:endParaRPr b="1" sz="4000">
                <a:solidFill>
                  <a:srgbClr val="3697DB"/>
                </a:solidFill>
                <a:latin typeface="Roboto"/>
                <a:ea typeface="Roboto"/>
                <a:cs typeface="Roboto"/>
                <a:sym typeface="Roboto"/>
              </a:endParaRPr>
            </a:p>
          </p:txBody>
        </p:sp>
        <p:sp>
          <p:nvSpPr>
            <p:cNvPr id="190" name="Google Shape;190;p22"/>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984170" y="3072990"/>
              <a:ext cx="2145000" cy="1085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600">
                  <a:solidFill>
                    <a:schemeClr val="lt1"/>
                  </a:solidFill>
                  <a:latin typeface="Roboto"/>
                  <a:ea typeface="Roboto"/>
                  <a:cs typeface="Roboto"/>
                  <a:sym typeface="Roboto"/>
                </a:rPr>
                <a:t>          Additional key components:</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Cash</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Financial reporting</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Tax reporting</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Helper</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Checklist</a:t>
              </a:r>
              <a:endParaRPr sz="600">
                <a:solidFill>
                  <a:srgbClr val="FFFFFF"/>
                </a:solidFill>
                <a:latin typeface="Roboto"/>
                <a:ea typeface="Roboto"/>
                <a:cs typeface="Roboto"/>
                <a:sym typeface="Roboto"/>
              </a:endParaRPr>
            </a:p>
            <a:p>
              <a:pPr indent="0" lvl="0" marL="457200" rtl="0" algn="l">
                <a:lnSpc>
                  <a:spcPct val="150000"/>
                </a:lnSpc>
                <a:spcBef>
                  <a:spcPts val="0"/>
                </a:spcBef>
                <a:spcAft>
                  <a:spcPts val="0"/>
                </a:spcAft>
                <a:buNone/>
              </a:pPr>
              <a:r>
                <a:t/>
              </a:r>
              <a:endParaRPr sz="600">
                <a:solidFill>
                  <a:srgbClr val="FFFFFF"/>
                </a:solidFill>
                <a:latin typeface="Roboto"/>
                <a:ea typeface="Roboto"/>
                <a:cs typeface="Roboto"/>
                <a:sym typeface="Roboto"/>
              </a:endParaRPr>
            </a:p>
          </p:txBody>
        </p:sp>
      </p:grpSp>
      <p:grpSp>
        <p:nvGrpSpPr>
          <p:cNvPr id="192" name="Google Shape;192;p22"/>
          <p:cNvGrpSpPr/>
          <p:nvPr/>
        </p:nvGrpSpPr>
        <p:grpSpPr>
          <a:xfrm>
            <a:off x="5925110" y="1341219"/>
            <a:ext cx="1590567" cy="3122930"/>
            <a:chOff x="984170" y="283725"/>
            <a:chExt cx="2224880" cy="4076400"/>
          </a:xfrm>
        </p:grpSpPr>
        <p:sp>
          <p:nvSpPr>
            <p:cNvPr id="193" name="Google Shape;193;p22"/>
            <p:cNvSpPr/>
            <p:nvPr/>
          </p:nvSpPr>
          <p:spPr>
            <a:xfrm>
              <a:off x="1178650" y="283725"/>
              <a:ext cx="2030400" cy="4076400"/>
            </a:xfrm>
            <a:prstGeom prst="rect">
              <a:avLst/>
            </a:prstGeom>
            <a:solidFill>
              <a:srgbClr val="369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1118210" y="341749"/>
              <a:ext cx="2030400" cy="2490600"/>
            </a:xfrm>
            <a:prstGeom prst="rect">
              <a:avLst/>
            </a:prstGeom>
            <a:solidFill>
              <a:srgbClr val="FFFFFF"/>
            </a:solidFill>
            <a:ln cap="flat" cmpd="sng" w="19050">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1233853" y="1345558"/>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a:p>
              <a:pPr indent="0" lvl="0" marL="0" rtl="0" algn="l">
                <a:spcBef>
                  <a:spcPts val="0"/>
                </a:spcBef>
                <a:spcAft>
                  <a:spcPts val="0"/>
                </a:spcAft>
                <a:buNone/>
              </a:pPr>
              <a:r>
                <a:t/>
              </a:r>
              <a:endParaRPr sz="1000">
                <a:solidFill>
                  <a:schemeClr val="dk1"/>
                </a:solidFill>
                <a:latin typeface="Roboto Medium"/>
                <a:ea typeface="Roboto Medium"/>
                <a:cs typeface="Roboto Medium"/>
                <a:sym typeface="Roboto Medium"/>
              </a:endParaRPr>
            </a:p>
          </p:txBody>
        </p:sp>
        <p:sp>
          <p:nvSpPr>
            <p:cNvPr id="196" name="Google Shape;196;p22"/>
            <p:cNvSpPr/>
            <p:nvPr/>
          </p:nvSpPr>
          <p:spPr>
            <a:xfrm>
              <a:off x="1233841" y="1967116"/>
              <a:ext cx="1815000" cy="56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latin typeface="Roboto"/>
                  <a:ea typeface="Roboto"/>
                  <a:cs typeface="Roboto"/>
                  <a:sym typeface="Roboto"/>
                </a:rPr>
                <a:t>Conditions and features to be discussed individually.</a:t>
              </a:r>
              <a:endParaRPr sz="700">
                <a:solidFill>
                  <a:schemeClr val="dk1"/>
                </a:solidFill>
                <a:latin typeface="Roboto"/>
                <a:ea typeface="Roboto"/>
                <a:cs typeface="Roboto"/>
                <a:sym typeface="Roboto"/>
              </a:endParaRPr>
            </a:p>
          </p:txBody>
        </p:sp>
        <p:sp>
          <p:nvSpPr>
            <p:cNvPr id="197" name="Google Shape;197;p22"/>
            <p:cNvSpPr/>
            <p:nvPr/>
          </p:nvSpPr>
          <p:spPr>
            <a:xfrm>
              <a:off x="1233841" y="470585"/>
              <a:ext cx="1815000" cy="8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697DB"/>
                  </a:solidFill>
                  <a:latin typeface="Roboto"/>
                  <a:ea typeface="Roboto"/>
                  <a:cs typeface="Roboto"/>
                  <a:sym typeface="Roboto"/>
                </a:rPr>
                <a:t>Custom</a:t>
              </a:r>
              <a:endParaRPr b="1" sz="2500">
                <a:solidFill>
                  <a:srgbClr val="3697DB"/>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2500">
                  <a:solidFill>
                    <a:srgbClr val="3697DB"/>
                  </a:solidFill>
                  <a:latin typeface="Roboto"/>
                  <a:ea typeface="Roboto"/>
                  <a:cs typeface="Roboto"/>
                  <a:sym typeface="Roboto"/>
                </a:rPr>
                <a:t>TBD</a:t>
              </a:r>
              <a:endParaRPr b="1" sz="4000">
                <a:solidFill>
                  <a:srgbClr val="3697DB"/>
                </a:solidFill>
                <a:latin typeface="Roboto"/>
                <a:ea typeface="Roboto"/>
                <a:cs typeface="Roboto"/>
                <a:sym typeface="Roboto"/>
              </a:endParaRPr>
            </a:p>
          </p:txBody>
        </p:sp>
        <p:sp>
          <p:nvSpPr>
            <p:cNvPr id="198" name="Google Shape;198;p22"/>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984170" y="3072990"/>
              <a:ext cx="2145000" cy="1085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600">
                  <a:solidFill>
                    <a:schemeClr val="lt1"/>
                  </a:solidFill>
                  <a:latin typeface="Roboto"/>
                  <a:ea typeface="Roboto"/>
                  <a:cs typeface="Roboto"/>
                  <a:sym typeface="Roboto"/>
                </a:rPr>
                <a:t>          Additional key components:</a:t>
              </a:r>
              <a:endParaRPr sz="600">
                <a:solidFill>
                  <a:srgbClr val="FFFFFF"/>
                </a:solidFill>
                <a:latin typeface="Roboto"/>
                <a:ea typeface="Roboto"/>
                <a:cs typeface="Roboto"/>
                <a:sym typeface="Roboto"/>
              </a:endParaRPr>
            </a:p>
            <a:p>
              <a:pPr indent="-266700" lvl="0" marL="457200" rtl="0" algn="l">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To be discussed</a:t>
              </a:r>
              <a:endParaRPr sz="600">
                <a:solidFill>
                  <a:srgbClr val="FFFFFF"/>
                </a:solidFill>
                <a:latin typeface="Roboto"/>
                <a:ea typeface="Roboto"/>
                <a:cs typeface="Roboto"/>
                <a:sym typeface="Roboto"/>
              </a:endParaRPr>
            </a:p>
            <a:p>
              <a:pPr indent="0" lvl="0" marL="457200" rtl="0" algn="l">
                <a:lnSpc>
                  <a:spcPct val="150000"/>
                </a:lnSpc>
                <a:spcBef>
                  <a:spcPts val="0"/>
                </a:spcBef>
                <a:spcAft>
                  <a:spcPts val="0"/>
                </a:spcAft>
                <a:buNone/>
              </a:pPr>
              <a:r>
                <a:t/>
              </a:r>
              <a:endParaRPr sz="600">
                <a:solidFill>
                  <a:srgbClr val="FFFFFF"/>
                </a:solidFill>
                <a:latin typeface="Roboto"/>
                <a:ea typeface="Roboto"/>
                <a:cs typeface="Roboto"/>
                <a:sym typeface="Roboto"/>
              </a:endParaRPr>
            </a:p>
          </p:txBody>
        </p:sp>
      </p:grpSp>
      <p:sp>
        <p:nvSpPr>
          <p:cNvPr id="200" name="Google Shape;200;p22"/>
          <p:cNvSpPr txBox="1"/>
          <p:nvPr>
            <p:ph type="title"/>
          </p:nvPr>
        </p:nvSpPr>
        <p:spPr>
          <a:xfrm>
            <a:off x="1357200" y="577163"/>
            <a:ext cx="642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Predefined packages</a:t>
            </a:r>
            <a:endParaRPr/>
          </a:p>
        </p:txBody>
      </p:sp>
      <p:sp>
        <p:nvSpPr>
          <p:cNvPr id="201" name="Google Shape;201;p22"/>
          <p:cNvSpPr txBox="1"/>
          <p:nvPr/>
        </p:nvSpPr>
        <p:spPr>
          <a:xfrm>
            <a:off x="1357200" y="4464150"/>
            <a:ext cx="438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chemeClr val="lt1"/>
                </a:solidFill>
                <a:latin typeface="Roboto Light"/>
                <a:ea typeface="Roboto Light"/>
                <a:cs typeface="Roboto Light"/>
                <a:sym typeface="Roboto Light"/>
              </a:rPr>
              <a:t>* all prices without hosting, support, maintenance, etc. excl. VAT</a:t>
            </a:r>
            <a:endParaRPr sz="800">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n" sz="800">
                <a:solidFill>
                  <a:schemeClr val="lt1"/>
                </a:solidFill>
                <a:latin typeface="Roboto Light"/>
                <a:ea typeface="Roboto Light"/>
                <a:cs typeface="Roboto Light"/>
                <a:sym typeface="Roboto Light"/>
              </a:rPr>
              <a:t>* the customers can add additional modules to these predefined packages based on their need</a:t>
            </a:r>
            <a:endParaRPr sz="800">
              <a:solidFill>
                <a:schemeClr val="lt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rPr lang="en" sz="800">
                <a:solidFill>
                  <a:schemeClr val="lt1"/>
                </a:solidFill>
                <a:latin typeface="Roboto Light"/>
                <a:ea typeface="Roboto Light"/>
                <a:cs typeface="Roboto Light"/>
                <a:sym typeface="Roboto Light"/>
              </a:rPr>
              <a:t>* prices for individual / additional modules depend on the module (please check out the shop)</a:t>
            </a:r>
            <a:endParaRPr sz="800">
              <a:solidFill>
                <a:schemeClr val="lt1"/>
              </a:solidFill>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357200" y="577163"/>
            <a:ext cx="642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207" name="Google Shape;207;p23"/>
          <p:cNvSpPr/>
          <p:nvPr/>
        </p:nvSpPr>
        <p:spPr>
          <a:xfrm>
            <a:off x="1662920" y="2251735"/>
            <a:ext cx="353400" cy="36900"/>
          </a:xfrm>
          <a:prstGeom prst="roundRect">
            <a:avLst>
              <a:gd fmla="val 50000" name="adj"/>
            </a:avLst>
          </a:prstGeom>
          <a:solidFill>
            <a:srgbClr val="4AA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23"/>
          <p:cNvGrpSpPr/>
          <p:nvPr/>
        </p:nvGrpSpPr>
        <p:grpSpPr>
          <a:xfrm>
            <a:off x="519875" y="1948510"/>
            <a:ext cx="1310403" cy="1897975"/>
            <a:chOff x="519875" y="1948510"/>
            <a:chExt cx="1310403" cy="1897975"/>
          </a:xfrm>
        </p:grpSpPr>
        <p:sp>
          <p:nvSpPr>
            <p:cNvPr id="209" name="Google Shape;209;p23"/>
            <p:cNvSpPr/>
            <p:nvPr/>
          </p:nvSpPr>
          <p:spPr>
            <a:xfrm>
              <a:off x="877947" y="1948510"/>
              <a:ext cx="594300" cy="594300"/>
            </a:xfrm>
            <a:prstGeom prst="ellipse">
              <a:avLst/>
            </a:prstGeom>
            <a:noFill/>
            <a:ln cap="flat" cmpd="sng" w="38100">
              <a:solidFill>
                <a:srgbClr val="4AAB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txBox="1"/>
            <p:nvPr/>
          </p:nvSpPr>
          <p:spPr>
            <a:xfrm>
              <a:off x="95669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chemeClr val="lt1"/>
                </a:solidFill>
                <a:latin typeface="Roboto"/>
                <a:ea typeface="Roboto"/>
                <a:cs typeface="Roboto"/>
                <a:sym typeface="Roboto"/>
              </a:endParaRPr>
            </a:p>
          </p:txBody>
        </p:sp>
        <p:sp>
          <p:nvSpPr>
            <p:cNvPr id="211" name="Google Shape;211;p23"/>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Light"/>
                  <a:ea typeface="Roboto Light"/>
                  <a:cs typeface="Roboto Light"/>
                  <a:sym typeface="Roboto Light"/>
                </a:rPr>
                <a:t>Presentation &amp; Demo</a:t>
              </a:r>
              <a:endParaRPr sz="1000">
                <a:solidFill>
                  <a:schemeClr val="lt1"/>
                </a:solidFill>
                <a:latin typeface="Roboto Light"/>
                <a:ea typeface="Roboto Light"/>
                <a:cs typeface="Roboto Light"/>
                <a:sym typeface="Roboto Light"/>
              </a:endParaRPr>
            </a:p>
          </p:txBody>
        </p:sp>
        <p:sp>
          <p:nvSpPr>
            <p:cNvPr id="212" name="Google Shape;212;p23"/>
            <p:cNvSpPr txBox="1"/>
            <p:nvPr/>
          </p:nvSpPr>
          <p:spPr>
            <a:xfrm>
              <a:off x="519875"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lt1"/>
                  </a:solidFill>
                  <a:latin typeface="Roboto Light"/>
                  <a:ea typeface="Roboto Light"/>
                  <a:cs typeface="Roboto Light"/>
                  <a:sym typeface="Roboto Light"/>
                </a:rPr>
                <a:t>Test the public demo and / or receive presentation from Orange Management.</a:t>
              </a:r>
              <a:endParaRPr sz="800">
                <a:solidFill>
                  <a:schemeClr val="lt1"/>
                </a:solidFill>
                <a:latin typeface="Roboto Light"/>
                <a:ea typeface="Roboto Light"/>
                <a:cs typeface="Roboto Light"/>
                <a:sym typeface="Roboto Light"/>
              </a:endParaRPr>
            </a:p>
          </p:txBody>
        </p:sp>
      </p:grpSp>
      <p:grpSp>
        <p:nvGrpSpPr>
          <p:cNvPr id="213" name="Google Shape;213;p23"/>
          <p:cNvGrpSpPr/>
          <p:nvPr/>
        </p:nvGrpSpPr>
        <p:grpSpPr>
          <a:xfrm>
            <a:off x="1848940" y="1948510"/>
            <a:ext cx="1310400" cy="1897975"/>
            <a:chOff x="1848940" y="1948510"/>
            <a:chExt cx="1310400" cy="1897975"/>
          </a:xfrm>
        </p:grpSpPr>
        <p:sp>
          <p:nvSpPr>
            <p:cNvPr id="214" name="Google Shape;214;p23"/>
            <p:cNvSpPr/>
            <p:nvPr/>
          </p:nvSpPr>
          <p:spPr>
            <a:xfrm>
              <a:off x="2206990"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Light"/>
                  <a:ea typeface="Roboto Light"/>
                  <a:cs typeface="Roboto Light"/>
                  <a:sym typeface="Roboto Light"/>
                </a:rPr>
                <a:t>Client considers next steps</a:t>
              </a:r>
              <a:endParaRPr sz="1000">
                <a:solidFill>
                  <a:schemeClr val="lt1"/>
                </a:solidFill>
                <a:latin typeface="Roboto Light"/>
                <a:ea typeface="Roboto Light"/>
                <a:cs typeface="Roboto Light"/>
                <a:sym typeface="Roboto Light"/>
              </a:endParaRPr>
            </a:p>
          </p:txBody>
        </p:sp>
        <p:sp>
          <p:nvSpPr>
            <p:cNvPr id="216" name="Google Shape;216;p23"/>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lt1"/>
                  </a:solidFill>
                  <a:latin typeface="Roboto Light"/>
                  <a:ea typeface="Roboto Light"/>
                  <a:cs typeface="Roboto Light"/>
                  <a:sym typeface="Roboto Light"/>
                </a:rPr>
                <a:t>Is Orange Management a fitting partner? Continue software testing, ...</a:t>
              </a:r>
              <a:endParaRPr sz="800">
                <a:solidFill>
                  <a:schemeClr val="lt1"/>
                </a:solidFill>
                <a:latin typeface="Roboto Light"/>
                <a:ea typeface="Roboto Light"/>
                <a:cs typeface="Roboto Light"/>
                <a:sym typeface="Roboto Light"/>
              </a:endParaRPr>
            </a:p>
          </p:txBody>
        </p:sp>
        <p:sp>
          <p:nvSpPr>
            <p:cNvPr id="217" name="Google Shape;217;p23"/>
            <p:cNvSpPr txBox="1"/>
            <p:nvPr/>
          </p:nvSpPr>
          <p:spPr>
            <a:xfrm>
              <a:off x="2285740"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chemeClr val="lt1"/>
                </a:solidFill>
                <a:latin typeface="Roboto"/>
                <a:ea typeface="Roboto"/>
                <a:cs typeface="Roboto"/>
                <a:sym typeface="Roboto"/>
              </a:endParaRPr>
            </a:p>
          </p:txBody>
        </p:sp>
      </p:grpSp>
      <p:grpSp>
        <p:nvGrpSpPr>
          <p:cNvPr id="218" name="Google Shape;218;p23"/>
          <p:cNvGrpSpPr/>
          <p:nvPr/>
        </p:nvGrpSpPr>
        <p:grpSpPr>
          <a:xfrm>
            <a:off x="3178034" y="1948510"/>
            <a:ext cx="1359902" cy="1897974"/>
            <a:chOff x="3178034" y="1948510"/>
            <a:chExt cx="1359902" cy="1897974"/>
          </a:xfrm>
        </p:grpSpPr>
        <p:sp>
          <p:nvSpPr>
            <p:cNvPr id="219" name="Google Shape;219;p23"/>
            <p:cNvSpPr/>
            <p:nvPr/>
          </p:nvSpPr>
          <p:spPr>
            <a:xfrm>
              <a:off x="3560827"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Light"/>
                  <a:ea typeface="Roboto Light"/>
                  <a:cs typeface="Roboto Light"/>
                  <a:sym typeface="Roboto Light"/>
                </a:rPr>
                <a:t>Create module selection</a:t>
              </a:r>
              <a:endParaRPr b="1" sz="1000">
                <a:solidFill>
                  <a:srgbClr val="858585"/>
                </a:solidFill>
                <a:latin typeface="Roboto"/>
                <a:ea typeface="Roboto"/>
                <a:cs typeface="Roboto"/>
                <a:sym typeface="Roboto"/>
              </a:endParaRPr>
            </a:p>
          </p:txBody>
        </p:sp>
        <p:sp>
          <p:nvSpPr>
            <p:cNvPr id="221" name="Google Shape;221;p23"/>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800">
                  <a:solidFill>
                    <a:schemeClr val="lt1"/>
                  </a:solidFill>
                  <a:latin typeface="Roboto Light"/>
                  <a:ea typeface="Roboto Light"/>
                  <a:cs typeface="Roboto Light"/>
                  <a:sym typeface="Roboto Light"/>
                </a:rPr>
                <a:t>Client either creates own module selection or together in a workshop with Orange Management.</a:t>
              </a:r>
              <a:endParaRPr sz="800">
                <a:solidFill>
                  <a:schemeClr val="lt1"/>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800">
                  <a:solidFill>
                    <a:srgbClr val="858585"/>
                  </a:solidFill>
                  <a:latin typeface="Roboto"/>
                  <a:ea typeface="Roboto"/>
                  <a:cs typeface="Roboto"/>
                  <a:sym typeface="Roboto"/>
                </a:rPr>
                <a:t> </a:t>
              </a:r>
              <a:endParaRPr sz="800">
                <a:solidFill>
                  <a:srgbClr val="858585"/>
                </a:solidFill>
                <a:latin typeface="Roboto"/>
                <a:ea typeface="Roboto"/>
                <a:cs typeface="Roboto"/>
                <a:sym typeface="Roboto"/>
              </a:endParaRPr>
            </a:p>
          </p:txBody>
        </p:sp>
        <p:sp>
          <p:nvSpPr>
            <p:cNvPr id="222" name="Google Shape;222;p23"/>
            <p:cNvSpPr txBox="1"/>
            <p:nvPr/>
          </p:nvSpPr>
          <p:spPr>
            <a:xfrm>
              <a:off x="363957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chemeClr val="lt1"/>
                </a:solidFill>
                <a:latin typeface="Roboto"/>
                <a:ea typeface="Roboto"/>
                <a:cs typeface="Roboto"/>
                <a:sym typeface="Roboto"/>
              </a:endParaRPr>
            </a:p>
          </p:txBody>
        </p:sp>
      </p:grpSp>
      <p:grpSp>
        <p:nvGrpSpPr>
          <p:cNvPr id="223" name="Google Shape;223;p23"/>
          <p:cNvGrpSpPr/>
          <p:nvPr/>
        </p:nvGrpSpPr>
        <p:grpSpPr>
          <a:xfrm>
            <a:off x="4557650" y="1948510"/>
            <a:ext cx="1310403" cy="1897975"/>
            <a:chOff x="4557650" y="1948510"/>
            <a:chExt cx="1310403" cy="1897975"/>
          </a:xfrm>
        </p:grpSpPr>
        <p:sp>
          <p:nvSpPr>
            <p:cNvPr id="224" name="Google Shape;224;p23"/>
            <p:cNvSpPr/>
            <p:nvPr/>
          </p:nvSpPr>
          <p:spPr>
            <a:xfrm>
              <a:off x="4915703"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Light"/>
                  <a:ea typeface="Roboto Light"/>
                  <a:cs typeface="Roboto Light"/>
                  <a:sym typeface="Roboto Light"/>
                </a:rPr>
                <a:t>Create offer</a:t>
              </a:r>
              <a:endParaRPr sz="1000">
                <a:solidFill>
                  <a:schemeClr val="lt1"/>
                </a:solidFill>
                <a:latin typeface="Roboto Light"/>
                <a:ea typeface="Roboto Light"/>
                <a:cs typeface="Roboto Light"/>
                <a:sym typeface="Roboto Light"/>
              </a:endParaRPr>
            </a:p>
            <a:p>
              <a:pPr indent="0" lvl="0" marL="0" rtl="0" algn="ctr">
                <a:lnSpc>
                  <a:spcPct val="115000"/>
                </a:lnSpc>
                <a:spcBef>
                  <a:spcPts val="0"/>
                </a:spcBef>
                <a:spcAft>
                  <a:spcPts val="0"/>
                </a:spcAft>
                <a:buNone/>
              </a:pPr>
              <a:r>
                <a:t/>
              </a:r>
              <a:endParaRPr sz="1000">
                <a:solidFill>
                  <a:schemeClr val="lt1"/>
                </a:solidFill>
                <a:latin typeface="Roboto Light"/>
                <a:ea typeface="Roboto Light"/>
                <a:cs typeface="Roboto Light"/>
                <a:sym typeface="Roboto Light"/>
              </a:endParaRPr>
            </a:p>
          </p:txBody>
        </p:sp>
        <p:sp>
          <p:nvSpPr>
            <p:cNvPr id="226" name="Google Shape;226;p23"/>
            <p:cNvSpPr txBox="1"/>
            <p:nvPr/>
          </p:nvSpPr>
          <p:spPr>
            <a:xfrm>
              <a:off x="4557653"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lt1"/>
                  </a:solidFill>
                  <a:latin typeface="Roboto Light"/>
                  <a:ea typeface="Roboto Light"/>
                  <a:cs typeface="Roboto Light"/>
                  <a:sym typeface="Roboto Light"/>
                </a:rPr>
                <a:t>Orange Management creates an offer.</a:t>
              </a:r>
              <a:endParaRPr sz="800">
                <a:solidFill>
                  <a:srgbClr val="858585"/>
                </a:solidFill>
                <a:latin typeface="Roboto"/>
                <a:ea typeface="Roboto"/>
                <a:cs typeface="Roboto"/>
                <a:sym typeface="Roboto"/>
              </a:endParaRPr>
            </a:p>
          </p:txBody>
        </p:sp>
        <p:sp>
          <p:nvSpPr>
            <p:cNvPr id="227" name="Google Shape;227;p23"/>
            <p:cNvSpPr txBox="1"/>
            <p:nvPr/>
          </p:nvSpPr>
          <p:spPr>
            <a:xfrm>
              <a:off x="4994453"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chemeClr val="lt1"/>
                </a:solidFill>
                <a:latin typeface="Roboto"/>
                <a:ea typeface="Roboto"/>
                <a:cs typeface="Roboto"/>
                <a:sym typeface="Roboto"/>
              </a:endParaRPr>
            </a:p>
          </p:txBody>
        </p:sp>
      </p:grpSp>
      <p:grpSp>
        <p:nvGrpSpPr>
          <p:cNvPr id="228" name="Google Shape;228;p23"/>
          <p:cNvGrpSpPr/>
          <p:nvPr/>
        </p:nvGrpSpPr>
        <p:grpSpPr>
          <a:xfrm>
            <a:off x="5887800" y="1948510"/>
            <a:ext cx="1359905" cy="1897975"/>
            <a:chOff x="5887800" y="1948510"/>
            <a:chExt cx="1359905" cy="1897975"/>
          </a:xfrm>
        </p:grpSpPr>
        <p:sp>
          <p:nvSpPr>
            <p:cNvPr id="229" name="Google Shape;229;p23"/>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000">
                  <a:solidFill>
                    <a:schemeClr val="lt1"/>
                  </a:solidFill>
                  <a:latin typeface="Roboto Light"/>
                  <a:ea typeface="Roboto Light"/>
                  <a:cs typeface="Roboto Light"/>
                  <a:sym typeface="Roboto Light"/>
                </a:rPr>
                <a:t>Setup</a:t>
              </a:r>
              <a:endParaRPr sz="1000">
                <a:solidFill>
                  <a:schemeClr val="lt1"/>
                </a:solidFill>
                <a:latin typeface="Roboto Light"/>
                <a:ea typeface="Roboto Light"/>
                <a:cs typeface="Roboto Light"/>
                <a:sym typeface="Roboto Light"/>
              </a:endParaRPr>
            </a:p>
            <a:p>
              <a:pPr indent="0" lvl="0" marL="0" rtl="0" algn="ctr">
                <a:lnSpc>
                  <a:spcPct val="115000"/>
                </a:lnSpc>
                <a:spcBef>
                  <a:spcPts val="0"/>
                </a:spcBef>
                <a:spcAft>
                  <a:spcPts val="0"/>
                </a:spcAft>
                <a:buNone/>
              </a:pPr>
              <a:r>
                <a:t/>
              </a:r>
              <a:endParaRPr b="1" sz="1000">
                <a:solidFill>
                  <a:srgbClr val="858585"/>
                </a:solidFill>
                <a:latin typeface="Roboto"/>
                <a:ea typeface="Roboto"/>
                <a:cs typeface="Roboto"/>
                <a:sym typeface="Roboto"/>
              </a:endParaRPr>
            </a:p>
          </p:txBody>
        </p:sp>
        <p:sp>
          <p:nvSpPr>
            <p:cNvPr id="231" name="Google Shape;231;p23"/>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800">
                  <a:solidFill>
                    <a:schemeClr val="lt1"/>
                  </a:solidFill>
                  <a:latin typeface="Roboto Light"/>
                  <a:ea typeface="Roboto Light"/>
                  <a:cs typeface="Roboto Light"/>
                  <a:sym typeface="Roboto Light"/>
                </a:rPr>
                <a:t>Setup application (either alone or together with Orange Management).</a:t>
              </a:r>
              <a:endParaRPr sz="800">
                <a:solidFill>
                  <a:srgbClr val="858585"/>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rgbClr val="858585"/>
                </a:solidFill>
                <a:latin typeface="Roboto"/>
                <a:ea typeface="Roboto"/>
                <a:cs typeface="Roboto"/>
                <a:sym typeface="Roboto"/>
              </a:endParaRPr>
            </a:p>
          </p:txBody>
        </p:sp>
        <p:sp>
          <p:nvSpPr>
            <p:cNvPr id="232" name="Google Shape;232;p23"/>
            <p:cNvSpPr txBox="1"/>
            <p:nvPr/>
          </p:nvSpPr>
          <p:spPr>
            <a:xfrm>
              <a:off x="6349356"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chemeClr val="lt1"/>
                </a:solidFill>
                <a:latin typeface="Roboto"/>
                <a:ea typeface="Roboto"/>
                <a:cs typeface="Roboto"/>
                <a:sym typeface="Roboto"/>
              </a:endParaRPr>
            </a:p>
          </p:txBody>
        </p:sp>
      </p:grpSp>
      <p:grpSp>
        <p:nvGrpSpPr>
          <p:cNvPr id="233" name="Google Shape;233;p23"/>
          <p:cNvGrpSpPr/>
          <p:nvPr/>
        </p:nvGrpSpPr>
        <p:grpSpPr>
          <a:xfrm>
            <a:off x="7264213" y="1948510"/>
            <a:ext cx="1359905" cy="1897975"/>
            <a:chOff x="7264213" y="1948510"/>
            <a:chExt cx="1359905" cy="1897975"/>
          </a:xfrm>
        </p:grpSpPr>
        <p:sp>
          <p:nvSpPr>
            <p:cNvPr id="234" name="Google Shape;234;p23"/>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Roboto Light"/>
                  <a:ea typeface="Roboto Light"/>
                  <a:cs typeface="Roboto Light"/>
                  <a:sym typeface="Roboto Light"/>
                </a:rPr>
                <a:t>Follow up</a:t>
              </a:r>
              <a:endParaRPr sz="1000">
                <a:solidFill>
                  <a:schemeClr val="lt1"/>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ts val="1100"/>
                <a:buFont typeface="Arial"/>
                <a:buNone/>
              </a:pPr>
              <a:r>
                <a:t/>
              </a:r>
              <a:endParaRPr sz="1000">
                <a:solidFill>
                  <a:schemeClr val="lt1"/>
                </a:solidFill>
                <a:latin typeface="Roboto Light"/>
                <a:ea typeface="Roboto Light"/>
                <a:cs typeface="Roboto Light"/>
                <a:sym typeface="Roboto Light"/>
              </a:endParaRPr>
            </a:p>
          </p:txBody>
        </p:sp>
        <p:sp>
          <p:nvSpPr>
            <p:cNvPr id="236" name="Google Shape;236;p23"/>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800">
                  <a:solidFill>
                    <a:schemeClr val="lt1"/>
                  </a:solidFill>
                  <a:latin typeface="Roboto Light"/>
                  <a:ea typeface="Roboto Light"/>
                  <a:cs typeface="Roboto Light"/>
                  <a:sym typeface="Roboto Light"/>
                </a:rPr>
                <a:t>Optional: Software training, data migration, customization, ...</a:t>
              </a:r>
              <a:endParaRPr sz="800">
                <a:solidFill>
                  <a:srgbClr val="858585"/>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rgbClr val="858585"/>
                </a:solidFill>
                <a:latin typeface="Roboto"/>
                <a:ea typeface="Roboto"/>
                <a:cs typeface="Roboto"/>
                <a:sym typeface="Roboto"/>
              </a:endParaRPr>
            </a:p>
          </p:txBody>
        </p:sp>
        <p:sp>
          <p:nvSpPr>
            <p:cNvPr id="237" name="Google Shape;237;p23"/>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rgbClr val="858585"/>
                </a:solidFill>
                <a:latin typeface="Roboto"/>
                <a:ea typeface="Roboto"/>
                <a:cs typeface="Roboto"/>
                <a:sym typeface="Roboto"/>
              </a:endParaRPr>
            </a:p>
          </p:txBody>
        </p:sp>
      </p:grpSp>
      <p:sp>
        <p:nvSpPr>
          <p:cNvPr id="238" name="Google Shape;238;p23"/>
          <p:cNvSpPr/>
          <p:nvPr/>
        </p:nvSpPr>
        <p:spPr>
          <a:xfrm>
            <a:off x="3004357" y="22517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4358720" y="22517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5713595" y="22517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7079257" y="2251735"/>
            <a:ext cx="3534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type="title"/>
          </p:nvPr>
        </p:nvSpPr>
        <p:spPr>
          <a:xfrm>
            <a:off x="265500" y="724075"/>
            <a:ext cx="4045200" cy="369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Roboto"/>
                <a:ea typeface="Roboto"/>
                <a:cs typeface="Roboto"/>
                <a:sym typeface="Roboto"/>
              </a:rPr>
              <a:t>Thank you very much!</a:t>
            </a:r>
            <a:endParaRPr>
              <a:latin typeface="Roboto"/>
              <a:ea typeface="Roboto"/>
              <a:cs typeface="Roboto"/>
              <a:sym typeface="Roboto"/>
            </a:endParaRPr>
          </a:p>
        </p:txBody>
      </p:sp>
      <p:sp>
        <p:nvSpPr>
          <p:cNvPr id="247" name="Google Shape;247;p2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 sz="4200">
                <a:solidFill>
                  <a:srgbClr val="5E5E5E"/>
                </a:solidFill>
                <a:latin typeface="Roboto"/>
                <a:ea typeface="Roboto"/>
                <a:cs typeface="Roboto"/>
                <a:sym typeface="Roboto"/>
              </a:rPr>
              <a:t>Q&amp;A</a:t>
            </a:r>
            <a:endParaRPr sz="4200">
              <a:solidFill>
                <a:srgbClr val="5E5E5E"/>
              </a:solidFill>
              <a:latin typeface="Roboto"/>
              <a:ea typeface="Roboto"/>
              <a:cs typeface="Roboto"/>
              <a:sym typeface="Roboto"/>
            </a:endParaRPr>
          </a:p>
        </p:txBody>
      </p:sp>
      <p:sp>
        <p:nvSpPr>
          <p:cNvPr id="248" name="Google Shape;248;p24"/>
          <p:cNvSpPr txBox="1"/>
          <p:nvPr/>
        </p:nvSpPr>
        <p:spPr>
          <a:xfrm>
            <a:off x="265500" y="4419175"/>
            <a:ext cx="360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Roboto Light"/>
                <a:ea typeface="Roboto Light"/>
                <a:cs typeface="Roboto Light"/>
                <a:sym typeface="Roboto Light"/>
              </a:rPr>
              <a:t>orange-management.org</a:t>
            </a:r>
            <a:endParaRPr sz="800">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n" sz="800">
                <a:solidFill>
                  <a:schemeClr val="lt1"/>
                </a:solidFill>
                <a:latin typeface="Roboto Light"/>
                <a:ea typeface="Roboto Light"/>
                <a:cs typeface="Roboto Light"/>
                <a:sym typeface="Roboto Light"/>
              </a:rPr>
              <a:t>d.eichhorn@orange-management.email</a:t>
            </a:r>
            <a:endParaRPr sz="800">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n" sz="800">
                <a:solidFill>
                  <a:schemeClr val="lt1"/>
                </a:solidFill>
                <a:latin typeface="Roboto Light"/>
                <a:ea typeface="Roboto Light"/>
                <a:cs typeface="Roboto Light"/>
                <a:sym typeface="Roboto Light"/>
              </a:rPr>
              <a:t>+49 123 / 4567890</a:t>
            </a:r>
            <a:endParaRPr sz="800">
              <a:solidFill>
                <a:schemeClr val="lt1"/>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65500" y="7240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Roboto"/>
                <a:ea typeface="Roboto"/>
                <a:cs typeface="Roboto"/>
                <a:sym typeface="Roboto"/>
              </a:rPr>
              <a:t>Table of Contents</a:t>
            </a:r>
            <a:endParaRPr>
              <a:latin typeface="Roboto"/>
              <a:ea typeface="Roboto"/>
              <a:cs typeface="Roboto"/>
              <a:sym typeface="Roboto"/>
            </a:endParaRPr>
          </a:p>
        </p:txBody>
      </p:sp>
      <p:sp>
        <p:nvSpPr>
          <p:cNvPr id="67" name="Google Shape;67;p14"/>
          <p:cNvSpPr txBox="1"/>
          <p:nvPr>
            <p:ph idx="2" type="body"/>
          </p:nvPr>
        </p:nvSpPr>
        <p:spPr>
          <a:xfrm>
            <a:off x="4939500" y="724075"/>
            <a:ext cx="3837000" cy="3695100"/>
          </a:xfrm>
          <a:prstGeom prst="rect">
            <a:avLst/>
          </a:prstGeom>
        </p:spPr>
        <p:txBody>
          <a:bodyPr anchorCtr="0" anchor="t" bIns="91425" lIns="91425" spcFirstLastPara="1" rIns="91425" wrap="square" tIns="91425">
            <a:normAutofit/>
          </a:bodyPr>
          <a:lstStyle/>
          <a:p>
            <a:pPr indent="0" lvl="0" marL="0" rtl="0" algn="l">
              <a:lnSpc>
                <a:spcPct val="75000"/>
              </a:lnSpc>
              <a:spcBef>
                <a:spcPts val="0"/>
              </a:spcBef>
              <a:spcAft>
                <a:spcPts val="0"/>
              </a:spcAft>
              <a:buNone/>
            </a:pPr>
            <a:r>
              <a:rPr lang="en" sz="1600">
                <a:latin typeface="Roboto Light"/>
                <a:ea typeface="Roboto Light"/>
                <a:cs typeface="Roboto Light"/>
                <a:sym typeface="Roboto Light"/>
              </a:rPr>
              <a:t>Introduction</a:t>
            </a:r>
            <a:endParaRPr sz="1600">
              <a:latin typeface="Roboto Light"/>
              <a:ea typeface="Roboto Light"/>
              <a:cs typeface="Roboto Light"/>
              <a:sym typeface="Roboto Light"/>
            </a:endParaRPr>
          </a:p>
          <a:p>
            <a:pPr indent="0" lvl="0" marL="0" rtl="0" algn="l">
              <a:lnSpc>
                <a:spcPct val="75000"/>
              </a:lnSpc>
              <a:spcBef>
                <a:spcPts val="1200"/>
              </a:spcBef>
              <a:spcAft>
                <a:spcPts val="0"/>
              </a:spcAft>
              <a:buNone/>
            </a:pPr>
            <a:r>
              <a:rPr lang="en" sz="1600">
                <a:latin typeface="Roboto Light"/>
                <a:ea typeface="Roboto Light"/>
                <a:cs typeface="Roboto Light"/>
                <a:sym typeface="Roboto Light"/>
              </a:rPr>
              <a:t>Key value proposition</a:t>
            </a:r>
            <a:endParaRPr sz="1600">
              <a:latin typeface="Roboto Light"/>
              <a:ea typeface="Roboto Light"/>
              <a:cs typeface="Roboto Light"/>
              <a:sym typeface="Roboto Light"/>
            </a:endParaRPr>
          </a:p>
          <a:p>
            <a:pPr indent="0" lvl="0" marL="0" rtl="0" algn="l">
              <a:lnSpc>
                <a:spcPct val="75000"/>
              </a:lnSpc>
              <a:spcBef>
                <a:spcPts val="1200"/>
              </a:spcBef>
              <a:spcAft>
                <a:spcPts val="0"/>
              </a:spcAft>
              <a:buNone/>
            </a:pPr>
            <a:r>
              <a:rPr lang="en" sz="1600">
                <a:latin typeface="Roboto Light"/>
                <a:ea typeface="Roboto Light"/>
                <a:cs typeface="Roboto Light"/>
                <a:sym typeface="Roboto Light"/>
              </a:rPr>
              <a:t>Key business products</a:t>
            </a:r>
            <a:endParaRPr sz="1600">
              <a:latin typeface="Roboto Light"/>
              <a:ea typeface="Roboto Light"/>
              <a:cs typeface="Roboto Light"/>
              <a:sym typeface="Roboto Light"/>
            </a:endParaRPr>
          </a:p>
          <a:p>
            <a:pPr indent="0" lvl="0" marL="0" rtl="0" algn="l">
              <a:lnSpc>
                <a:spcPct val="75000"/>
              </a:lnSpc>
              <a:spcBef>
                <a:spcPts val="1200"/>
              </a:spcBef>
              <a:spcAft>
                <a:spcPts val="0"/>
              </a:spcAft>
              <a:buNone/>
            </a:pPr>
            <a:r>
              <a:rPr lang="en" sz="1600">
                <a:latin typeface="Roboto Light"/>
                <a:ea typeface="Roboto Light"/>
                <a:cs typeface="Roboto Light"/>
                <a:sym typeface="Roboto Light"/>
              </a:rPr>
              <a:t>Key services</a:t>
            </a:r>
            <a:endParaRPr sz="1600">
              <a:latin typeface="Roboto Light"/>
              <a:ea typeface="Roboto Light"/>
              <a:cs typeface="Roboto Light"/>
              <a:sym typeface="Roboto Light"/>
            </a:endParaRPr>
          </a:p>
          <a:p>
            <a:pPr indent="0" lvl="0" marL="0" rtl="0" algn="l">
              <a:lnSpc>
                <a:spcPct val="75000"/>
              </a:lnSpc>
              <a:spcBef>
                <a:spcPts val="1200"/>
              </a:spcBef>
              <a:spcAft>
                <a:spcPts val="0"/>
              </a:spcAft>
              <a:buNone/>
            </a:pPr>
            <a:r>
              <a:rPr lang="en" sz="1600">
                <a:latin typeface="Roboto Light"/>
                <a:ea typeface="Roboto Light"/>
                <a:cs typeface="Roboto Light"/>
                <a:sym typeface="Roboto Light"/>
              </a:rPr>
              <a:t>Live demo</a:t>
            </a:r>
            <a:endParaRPr sz="1600">
              <a:latin typeface="Roboto Light"/>
              <a:ea typeface="Roboto Light"/>
              <a:cs typeface="Roboto Light"/>
              <a:sym typeface="Roboto Light"/>
            </a:endParaRPr>
          </a:p>
          <a:p>
            <a:pPr indent="0" lvl="0" marL="0" rtl="0" algn="l">
              <a:lnSpc>
                <a:spcPct val="75000"/>
              </a:lnSpc>
              <a:spcBef>
                <a:spcPts val="1200"/>
              </a:spcBef>
              <a:spcAft>
                <a:spcPts val="0"/>
              </a:spcAft>
              <a:buNone/>
            </a:pPr>
            <a:r>
              <a:rPr lang="en" sz="1600">
                <a:latin typeface="Roboto Light"/>
                <a:ea typeface="Roboto Light"/>
                <a:cs typeface="Roboto Light"/>
                <a:sym typeface="Roboto Light"/>
              </a:rPr>
              <a:t>Pricing</a:t>
            </a:r>
            <a:endParaRPr sz="1600">
              <a:latin typeface="Roboto Light"/>
              <a:ea typeface="Roboto Light"/>
              <a:cs typeface="Roboto Light"/>
              <a:sym typeface="Roboto Light"/>
            </a:endParaRPr>
          </a:p>
          <a:p>
            <a:pPr indent="0" lvl="0" marL="0" rtl="0" algn="l">
              <a:lnSpc>
                <a:spcPct val="75000"/>
              </a:lnSpc>
              <a:spcBef>
                <a:spcPts val="1200"/>
              </a:spcBef>
              <a:spcAft>
                <a:spcPts val="0"/>
              </a:spcAft>
              <a:buNone/>
            </a:pPr>
            <a:r>
              <a:rPr lang="en" sz="1600">
                <a:latin typeface="Roboto Light"/>
                <a:ea typeface="Roboto Light"/>
                <a:cs typeface="Roboto Light"/>
                <a:sym typeface="Roboto Light"/>
              </a:rPr>
              <a:t>Next steps</a:t>
            </a:r>
            <a:endParaRPr sz="1600">
              <a:latin typeface="Roboto Light"/>
              <a:ea typeface="Roboto Light"/>
              <a:cs typeface="Roboto Light"/>
              <a:sym typeface="Roboto Light"/>
            </a:endParaRPr>
          </a:p>
          <a:p>
            <a:pPr indent="0" lvl="0" marL="0" rtl="0" algn="l">
              <a:lnSpc>
                <a:spcPct val="50000"/>
              </a:lnSpc>
              <a:spcBef>
                <a:spcPts val="1200"/>
              </a:spcBef>
              <a:spcAft>
                <a:spcPts val="1200"/>
              </a:spcAft>
              <a:buNone/>
            </a:pPr>
            <a:r>
              <a:rPr lang="en" sz="1600">
                <a:latin typeface="Roboto Light"/>
                <a:ea typeface="Roboto Light"/>
                <a:cs typeface="Roboto Light"/>
                <a:sym typeface="Roboto Light"/>
              </a:rPr>
              <a:t>Q&amp;A</a:t>
            </a:r>
            <a:endParaRPr sz="1700">
              <a:latin typeface="Roboto Light"/>
              <a:ea typeface="Roboto Light"/>
              <a:cs typeface="Roboto Light"/>
              <a:sym typeface="Roboto Light"/>
            </a:endParaRPr>
          </a:p>
        </p:txBody>
      </p:sp>
      <p:pic>
        <p:nvPicPr>
          <p:cNvPr id="68" name="Google Shape;68;p14"/>
          <p:cNvPicPr preferRelativeResize="0"/>
          <p:nvPr/>
        </p:nvPicPr>
        <p:blipFill>
          <a:blip r:embed="rId3">
            <a:alphaModFix/>
          </a:blip>
          <a:stretch>
            <a:fillRect/>
          </a:stretch>
        </p:blipFill>
        <p:spPr>
          <a:xfrm>
            <a:off x="1140225" y="2658075"/>
            <a:ext cx="2365850" cy="1761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911188" y="1548150"/>
            <a:ext cx="5115900" cy="102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a:t>
            </a:r>
            <a:endParaRPr/>
          </a:p>
          <a:p>
            <a:pPr indent="0" lvl="0" marL="0" rtl="0" algn="l">
              <a:spcBef>
                <a:spcPts val="0"/>
              </a:spcBef>
              <a:spcAft>
                <a:spcPts val="0"/>
              </a:spcAft>
              <a:buNone/>
            </a:pPr>
            <a:r>
              <a:rPr lang="en"/>
              <a:t>Orange Management?</a:t>
            </a:r>
            <a:endParaRPr/>
          </a:p>
        </p:txBody>
      </p:sp>
      <p:sp>
        <p:nvSpPr>
          <p:cNvPr id="74" name="Google Shape;74;p15"/>
          <p:cNvSpPr txBox="1"/>
          <p:nvPr>
            <p:ph idx="1" type="body"/>
          </p:nvPr>
        </p:nvSpPr>
        <p:spPr>
          <a:xfrm>
            <a:off x="911188" y="2571750"/>
            <a:ext cx="4793400" cy="10236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400"/>
              <a:t>Orange Management is a collection of tools &amp; workflows to map your business processes and support you in your everyday business operations.</a:t>
            </a:r>
            <a:endParaRPr sz="1400"/>
          </a:p>
        </p:txBody>
      </p:sp>
      <p:pic>
        <p:nvPicPr>
          <p:cNvPr id="75" name="Google Shape;75;p15"/>
          <p:cNvPicPr preferRelativeResize="0"/>
          <p:nvPr/>
        </p:nvPicPr>
        <p:blipFill>
          <a:blip r:embed="rId3">
            <a:alphaModFix/>
          </a:blip>
          <a:stretch>
            <a:fillRect/>
          </a:stretch>
        </p:blipFill>
        <p:spPr>
          <a:xfrm>
            <a:off x="6027089" y="2031025"/>
            <a:ext cx="2205725" cy="141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grpSp>
        <p:nvGrpSpPr>
          <p:cNvPr id="80" name="Google Shape;80;p16"/>
          <p:cNvGrpSpPr/>
          <p:nvPr/>
        </p:nvGrpSpPr>
        <p:grpSpPr>
          <a:xfrm>
            <a:off x="1469388" y="2323310"/>
            <a:ext cx="5076025" cy="643482"/>
            <a:chOff x="2283025" y="2322568"/>
            <a:chExt cx="5076025" cy="643482"/>
          </a:xfrm>
        </p:grpSpPr>
        <p:sp>
          <p:nvSpPr>
            <p:cNvPr id="81" name="Google Shape;81;p16"/>
            <p:cNvSpPr/>
            <p:nvPr/>
          </p:nvSpPr>
          <p:spPr>
            <a:xfrm flipH="1">
              <a:off x="2283025" y="2322575"/>
              <a:ext cx="1844400" cy="642600"/>
            </a:xfrm>
            <a:prstGeom prst="rect">
              <a:avLst/>
            </a:prstGeom>
            <a:solidFill>
              <a:srgbClr val="369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rot="-5400000">
              <a:off x="3501574" y="1934671"/>
              <a:ext cx="643356" cy="1419149"/>
            </a:xfrm>
            <a:prstGeom prst="flowChartOffpageConnector">
              <a:avLst/>
            </a:prstGeom>
            <a:solidFill>
              <a:srgbClr val="369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Light"/>
                  <a:ea typeface="Roboto Light"/>
                  <a:cs typeface="Roboto Light"/>
                  <a:sym typeface="Roboto Light"/>
                </a:rPr>
                <a:t>End-user benefits</a:t>
              </a:r>
              <a:endParaRPr sz="1000">
                <a:solidFill>
                  <a:srgbClr val="FFFFFF"/>
                </a:solidFill>
                <a:latin typeface="Roboto Light"/>
                <a:ea typeface="Roboto Light"/>
                <a:cs typeface="Roboto Light"/>
                <a:sym typeface="Roboto Light"/>
              </a:endParaRPr>
            </a:p>
          </p:txBody>
        </p:sp>
        <p:sp>
          <p:nvSpPr>
            <p:cNvPr id="84" name="Google Shape;84;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Simple &amp; intuitive</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Saves time</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Automates</a:t>
              </a:r>
              <a:r>
                <a:rPr lang="en" sz="800">
                  <a:solidFill>
                    <a:schemeClr val="lt1"/>
                  </a:solidFill>
                  <a:latin typeface="Roboto"/>
                  <a:ea typeface="Roboto"/>
                  <a:cs typeface="Roboto"/>
                  <a:sym typeface="Roboto"/>
                </a:rPr>
                <a:t> and streamlines processes </a:t>
              </a:r>
              <a:endParaRPr sz="800">
                <a:solidFill>
                  <a:schemeClr val="lt1"/>
                </a:solidFill>
                <a:latin typeface="Roboto"/>
                <a:ea typeface="Roboto"/>
                <a:cs typeface="Roboto"/>
                <a:sym typeface="Roboto"/>
              </a:endParaRPr>
            </a:p>
          </p:txBody>
        </p:sp>
      </p:grpSp>
      <p:grpSp>
        <p:nvGrpSpPr>
          <p:cNvPr id="85" name="Google Shape;85;p16"/>
          <p:cNvGrpSpPr/>
          <p:nvPr/>
        </p:nvGrpSpPr>
        <p:grpSpPr>
          <a:xfrm>
            <a:off x="1469388" y="1648710"/>
            <a:ext cx="5076025" cy="643482"/>
            <a:chOff x="2283025" y="2322568"/>
            <a:chExt cx="5076025" cy="643482"/>
          </a:xfrm>
        </p:grpSpPr>
        <p:sp>
          <p:nvSpPr>
            <p:cNvPr id="86" name="Google Shape;86;p16"/>
            <p:cNvSpPr/>
            <p:nvPr/>
          </p:nvSpPr>
          <p:spPr>
            <a:xfrm flipH="1">
              <a:off x="2283025" y="2322575"/>
              <a:ext cx="1844400" cy="642600"/>
            </a:xfrm>
            <a:prstGeom prst="rect">
              <a:avLst/>
            </a:prstGeom>
            <a:solidFill>
              <a:srgbClr val="369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rot="-5400000">
              <a:off x="3501574" y="1934671"/>
              <a:ext cx="643356" cy="1419149"/>
            </a:xfrm>
            <a:prstGeom prst="flowChartOffpageConnector">
              <a:avLst/>
            </a:prstGeom>
            <a:solidFill>
              <a:srgbClr val="369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Light"/>
                  <a:ea typeface="Roboto Light"/>
                  <a:cs typeface="Roboto Light"/>
                  <a:sym typeface="Roboto Light"/>
                </a:rPr>
                <a:t>Multiple platforms and OS</a:t>
              </a:r>
              <a:endParaRPr sz="1000">
                <a:solidFill>
                  <a:srgbClr val="FFFFFF"/>
                </a:solidFill>
                <a:latin typeface="Roboto Light"/>
                <a:ea typeface="Roboto Light"/>
                <a:cs typeface="Roboto Light"/>
                <a:sym typeface="Roboto Light"/>
              </a:endParaRPr>
            </a:p>
          </p:txBody>
        </p:sp>
        <p:sp>
          <p:nvSpPr>
            <p:cNvPr id="89" name="Google Shape;89;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PC / Mac / Linux</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Desktop / Laptop / Tablet / Smartphone</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Hosted in the cloud or your local servers</a:t>
              </a:r>
              <a:endParaRPr sz="800">
                <a:solidFill>
                  <a:schemeClr val="lt1"/>
                </a:solidFill>
                <a:latin typeface="Roboto"/>
                <a:ea typeface="Roboto"/>
                <a:cs typeface="Roboto"/>
                <a:sym typeface="Roboto"/>
              </a:endParaRPr>
            </a:p>
          </p:txBody>
        </p:sp>
      </p:grpSp>
      <p:grpSp>
        <p:nvGrpSpPr>
          <p:cNvPr id="90" name="Google Shape;90;p16"/>
          <p:cNvGrpSpPr/>
          <p:nvPr/>
        </p:nvGrpSpPr>
        <p:grpSpPr>
          <a:xfrm>
            <a:off x="1469388" y="2997894"/>
            <a:ext cx="5076025" cy="643482"/>
            <a:chOff x="2283025" y="2322568"/>
            <a:chExt cx="5076025" cy="643482"/>
          </a:xfrm>
        </p:grpSpPr>
        <p:sp>
          <p:nvSpPr>
            <p:cNvPr id="91" name="Google Shape;91;p16"/>
            <p:cNvSpPr/>
            <p:nvPr/>
          </p:nvSpPr>
          <p:spPr>
            <a:xfrm flipH="1">
              <a:off x="2283025" y="2322575"/>
              <a:ext cx="1844400" cy="642600"/>
            </a:xfrm>
            <a:prstGeom prst="rect">
              <a:avLst/>
            </a:prstGeom>
            <a:solidFill>
              <a:srgbClr val="369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rot="-5400000">
              <a:off x="3501574" y="1934671"/>
              <a:ext cx="643356" cy="1419149"/>
            </a:xfrm>
            <a:prstGeom prst="flowChartOffpageConnector">
              <a:avLst/>
            </a:prstGeom>
            <a:solidFill>
              <a:srgbClr val="369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Light"/>
                  <a:ea typeface="Roboto Light"/>
                  <a:cs typeface="Roboto Light"/>
                  <a:sym typeface="Roboto Light"/>
                </a:rPr>
                <a:t>Company benefits</a:t>
              </a:r>
              <a:endParaRPr sz="1000">
                <a:solidFill>
                  <a:srgbClr val="FFFFFF"/>
                </a:solidFill>
                <a:latin typeface="Roboto Light"/>
                <a:ea typeface="Roboto Light"/>
                <a:cs typeface="Roboto Light"/>
                <a:sym typeface="Roboto Light"/>
              </a:endParaRPr>
            </a:p>
          </p:txBody>
        </p:sp>
        <p:sp>
          <p:nvSpPr>
            <p:cNvPr id="94" name="Google Shape;94;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Improves quality</a:t>
              </a:r>
              <a:r>
                <a:rPr lang="en" sz="800">
                  <a:solidFill>
                    <a:schemeClr val="lt1"/>
                  </a:solidFill>
                  <a:latin typeface="Roboto"/>
                  <a:ea typeface="Roboto"/>
                  <a:cs typeface="Roboto"/>
                  <a:sym typeface="Roboto"/>
                </a:rPr>
                <a:t> and reduces risks</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Improves productivity</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Modular</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Fair pricing (with price guarantee)</a:t>
              </a:r>
              <a:endParaRPr sz="800">
                <a:solidFill>
                  <a:schemeClr val="lt1"/>
                </a:solidFill>
                <a:latin typeface="Roboto"/>
                <a:ea typeface="Roboto"/>
                <a:cs typeface="Roboto"/>
                <a:sym typeface="Roboto"/>
              </a:endParaRPr>
            </a:p>
          </p:txBody>
        </p:sp>
      </p:grpSp>
      <p:grpSp>
        <p:nvGrpSpPr>
          <p:cNvPr id="95" name="Google Shape;95;p16"/>
          <p:cNvGrpSpPr/>
          <p:nvPr/>
        </p:nvGrpSpPr>
        <p:grpSpPr>
          <a:xfrm>
            <a:off x="1469388" y="3672487"/>
            <a:ext cx="5076025" cy="643482"/>
            <a:chOff x="2283025" y="2322568"/>
            <a:chExt cx="5076025" cy="643482"/>
          </a:xfrm>
        </p:grpSpPr>
        <p:sp>
          <p:nvSpPr>
            <p:cNvPr id="96" name="Google Shape;96;p16"/>
            <p:cNvSpPr/>
            <p:nvPr/>
          </p:nvSpPr>
          <p:spPr>
            <a:xfrm flipH="1">
              <a:off x="2283025" y="2322575"/>
              <a:ext cx="1844400" cy="642600"/>
            </a:xfrm>
            <a:prstGeom prst="rect">
              <a:avLst/>
            </a:prstGeom>
            <a:solidFill>
              <a:srgbClr val="369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rot="-5400000">
              <a:off x="3501574" y="1934671"/>
              <a:ext cx="643356" cy="1419149"/>
            </a:xfrm>
            <a:prstGeom prst="flowChartOffpageConnector">
              <a:avLst/>
            </a:prstGeom>
            <a:solidFill>
              <a:srgbClr val="369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Light"/>
                  <a:ea typeface="Roboto Light"/>
                  <a:cs typeface="Roboto Light"/>
                  <a:sym typeface="Roboto Light"/>
                </a:rPr>
                <a:t>Security</a:t>
              </a:r>
              <a:endParaRPr sz="1000">
                <a:solidFill>
                  <a:srgbClr val="FFFFFF"/>
                </a:solidFill>
                <a:latin typeface="Roboto Light"/>
                <a:ea typeface="Roboto Light"/>
                <a:cs typeface="Roboto Light"/>
                <a:sym typeface="Roboto Light"/>
              </a:endParaRPr>
            </a:p>
          </p:txBody>
        </p:sp>
        <p:sp>
          <p:nvSpPr>
            <p:cNvPr id="99" name="Google Shape;99;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Audit logs</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Data encryption</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Blockchain data integrity</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Application integrity validation</a:t>
              </a:r>
              <a:endParaRPr sz="800">
                <a:solidFill>
                  <a:schemeClr val="lt1"/>
                </a:solidFill>
                <a:latin typeface="Roboto"/>
                <a:ea typeface="Roboto"/>
                <a:cs typeface="Roboto"/>
                <a:sym typeface="Roboto"/>
              </a:endParaRPr>
            </a:p>
          </p:txBody>
        </p:sp>
      </p:grpSp>
      <p:sp>
        <p:nvSpPr>
          <p:cNvPr id="100" name="Google Shape;100;p16"/>
          <p:cNvSpPr txBox="1"/>
          <p:nvPr>
            <p:ph type="title"/>
          </p:nvPr>
        </p:nvSpPr>
        <p:spPr>
          <a:xfrm>
            <a:off x="1357200" y="577163"/>
            <a:ext cx="642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value proposition</a:t>
            </a:r>
            <a:endParaRPr/>
          </a:p>
        </p:txBody>
      </p:sp>
      <p:pic>
        <p:nvPicPr>
          <p:cNvPr id="101" name="Google Shape;101;p16"/>
          <p:cNvPicPr preferRelativeResize="0"/>
          <p:nvPr/>
        </p:nvPicPr>
        <p:blipFill>
          <a:blip r:embed="rId3">
            <a:alphaModFix/>
          </a:blip>
          <a:stretch>
            <a:fillRect/>
          </a:stretch>
        </p:blipFill>
        <p:spPr>
          <a:xfrm>
            <a:off x="6838063" y="3118450"/>
            <a:ext cx="2140171" cy="1872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pSp>
        <p:nvGrpSpPr>
          <p:cNvPr id="106" name="Google Shape;106;p17"/>
          <p:cNvGrpSpPr/>
          <p:nvPr/>
        </p:nvGrpSpPr>
        <p:grpSpPr>
          <a:xfrm>
            <a:off x="2205045" y="1099529"/>
            <a:ext cx="3751409" cy="3672799"/>
            <a:chOff x="2305007" y="863429"/>
            <a:chExt cx="3751409" cy="3672799"/>
          </a:xfrm>
        </p:grpSpPr>
        <p:sp>
          <p:nvSpPr>
            <p:cNvPr id="107" name="Google Shape;107;p17"/>
            <p:cNvSpPr/>
            <p:nvPr/>
          </p:nvSpPr>
          <p:spPr>
            <a:xfrm>
              <a:off x="4296819" y="3950028"/>
              <a:ext cx="586200" cy="586200"/>
            </a:xfrm>
            <a:prstGeom prst="ellipse">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Light"/>
                  <a:ea typeface="Roboto Light"/>
                  <a:cs typeface="Roboto Light"/>
                  <a:sym typeface="Roboto Light"/>
                </a:rPr>
                <a:t>QM</a:t>
              </a:r>
              <a:endParaRPr sz="1000">
                <a:latin typeface="Roboto Light"/>
                <a:ea typeface="Roboto Light"/>
                <a:cs typeface="Roboto Light"/>
                <a:sym typeface="Roboto Light"/>
              </a:endParaRPr>
            </a:p>
          </p:txBody>
        </p:sp>
        <p:sp>
          <p:nvSpPr>
            <p:cNvPr id="108" name="Google Shape;108;p17"/>
            <p:cNvSpPr/>
            <p:nvPr/>
          </p:nvSpPr>
          <p:spPr>
            <a:xfrm>
              <a:off x="2305007" y="1419640"/>
              <a:ext cx="656100" cy="656100"/>
            </a:xfrm>
            <a:prstGeom prst="ellipse">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Roboto Light"/>
                  <a:ea typeface="Roboto Light"/>
                  <a:cs typeface="Roboto Light"/>
                  <a:sym typeface="Roboto Light"/>
                </a:rPr>
                <a:t>Office Tools</a:t>
              </a:r>
              <a:endParaRPr sz="800">
                <a:latin typeface="Roboto Light"/>
                <a:ea typeface="Roboto Light"/>
                <a:cs typeface="Roboto Light"/>
                <a:sym typeface="Roboto Light"/>
              </a:endParaRPr>
            </a:p>
          </p:txBody>
        </p:sp>
        <p:sp>
          <p:nvSpPr>
            <p:cNvPr id="109" name="Google Shape;109;p17"/>
            <p:cNvSpPr/>
            <p:nvPr/>
          </p:nvSpPr>
          <p:spPr>
            <a:xfrm>
              <a:off x="2887641" y="2346984"/>
              <a:ext cx="1199400" cy="1199400"/>
            </a:xfrm>
            <a:prstGeom prst="ellipse">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Light"/>
                  <a:ea typeface="Roboto Light"/>
                  <a:cs typeface="Roboto Light"/>
                  <a:sym typeface="Roboto Light"/>
                </a:rPr>
                <a:t>Production</a:t>
              </a:r>
              <a:endParaRPr sz="1000">
                <a:solidFill>
                  <a:schemeClr val="dk1"/>
                </a:solidFill>
                <a:latin typeface="Roboto Light"/>
                <a:ea typeface="Roboto Light"/>
                <a:cs typeface="Roboto Light"/>
                <a:sym typeface="Roboto Light"/>
              </a:endParaRPr>
            </a:p>
          </p:txBody>
        </p:sp>
        <p:sp>
          <p:nvSpPr>
            <p:cNvPr id="110" name="Google Shape;110;p17"/>
            <p:cNvSpPr/>
            <p:nvPr/>
          </p:nvSpPr>
          <p:spPr>
            <a:xfrm>
              <a:off x="4374916" y="913763"/>
              <a:ext cx="1681500" cy="1681500"/>
            </a:xfrm>
            <a:prstGeom prst="ellipse">
              <a:avLst/>
            </a:prstGeom>
            <a:solidFill>
              <a:srgbClr val="A1C3F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Light"/>
                  <a:ea typeface="Roboto Light"/>
                  <a:cs typeface="Roboto Light"/>
                  <a:sym typeface="Roboto Light"/>
                </a:rPr>
                <a:t>CMS</a:t>
              </a:r>
              <a:endParaRPr>
                <a:latin typeface="Roboto Light"/>
                <a:ea typeface="Roboto Light"/>
                <a:cs typeface="Roboto Light"/>
                <a:sym typeface="Roboto Light"/>
              </a:endParaRPr>
            </a:p>
          </p:txBody>
        </p:sp>
        <p:sp>
          <p:nvSpPr>
            <p:cNvPr id="111" name="Google Shape;111;p17"/>
            <p:cNvSpPr/>
            <p:nvPr/>
          </p:nvSpPr>
          <p:spPr>
            <a:xfrm>
              <a:off x="2661829" y="2208216"/>
              <a:ext cx="629100" cy="629100"/>
            </a:xfrm>
            <a:prstGeom prst="ellips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Light"/>
                  <a:ea typeface="Roboto Light"/>
                  <a:cs typeface="Roboto Light"/>
                  <a:sym typeface="Roboto Light"/>
                </a:rPr>
                <a:t>Shop</a:t>
              </a:r>
              <a:endParaRPr sz="900">
                <a:latin typeface="Roboto Light"/>
                <a:ea typeface="Roboto Light"/>
                <a:cs typeface="Roboto Light"/>
                <a:sym typeface="Roboto Light"/>
              </a:endParaRPr>
            </a:p>
          </p:txBody>
        </p:sp>
        <p:sp>
          <p:nvSpPr>
            <p:cNvPr id="112" name="Google Shape;112;p17"/>
            <p:cNvSpPr/>
            <p:nvPr/>
          </p:nvSpPr>
          <p:spPr>
            <a:xfrm>
              <a:off x="3026916" y="863429"/>
              <a:ext cx="1114500" cy="1114500"/>
            </a:xfrm>
            <a:prstGeom prst="ellipse">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Roboto Light"/>
                  <a:ea typeface="Roboto Light"/>
                  <a:cs typeface="Roboto Light"/>
                  <a:sym typeface="Roboto Light"/>
                </a:rPr>
                <a:t>Project Management</a:t>
              </a:r>
              <a:endParaRPr sz="800">
                <a:latin typeface="Roboto Light"/>
                <a:ea typeface="Roboto Light"/>
                <a:cs typeface="Roboto Light"/>
                <a:sym typeface="Roboto Light"/>
              </a:endParaRPr>
            </a:p>
          </p:txBody>
        </p:sp>
      </p:grpSp>
      <p:grpSp>
        <p:nvGrpSpPr>
          <p:cNvPr id="113" name="Google Shape;113;p17"/>
          <p:cNvGrpSpPr/>
          <p:nvPr/>
        </p:nvGrpSpPr>
        <p:grpSpPr>
          <a:xfrm>
            <a:off x="4347231" y="2051866"/>
            <a:ext cx="2440200" cy="2440200"/>
            <a:chOff x="4447194" y="1815766"/>
            <a:chExt cx="2440200" cy="2440200"/>
          </a:xfrm>
        </p:grpSpPr>
        <p:sp>
          <p:nvSpPr>
            <p:cNvPr id="114" name="Google Shape;114;p17"/>
            <p:cNvSpPr/>
            <p:nvPr/>
          </p:nvSpPr>
          <p:spPr>
            <a:xfrm>
              <a:off x="4447194" y="1815766"/>
              <a:ext cx="2440200" cy="2440200"/>
            </a:xfrm>
            <a:prstGeom prst="ellips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txBox="1"/>
            <p:nvPr/>
          </p:nvSpPr>
          <p:spPr>
            <a:xfrm>
              <a:off x="4735950" y="2504275"/>
              <a:ext cx="1862700" cy="1163400"/>
            </a:xfrm>
            <a:prstGeom prst="rect">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Light"/>
                  <a:ea typeface="Roboto Light"/>
                  <a:cs typeface="Roboto Light"/>
                  <a:sym typeface="Roboto Light"/>
                </a:rPr>
                <a:t>ERP</a:t>
              </a:r>
              <a:endParaRPr sz="1200">
                <a:solidFill>
                  <a:schemeClr val="dk1"/>
                </a:solidFill>
                <a:latin typeface="Roboto Light"/>
                <a:ea typeface="Roboto Light"/>
                <a:cs typeface="Roboto Light"/>
                <a:sym typeface="Roboto Light"/>
              </a:endParaRPr>
            </a:p>
          </p:txBody>
        </p:sp>
      </p:grpSp>
      <p:grpSp>
        <p:nvGrpSpPr>
          <p:cNvPr id="116" name="Google Shape;116;p17"/>
          <p:cNvGrpSpPr/>
          <p:nvPr/>
        </p:nvGrpSpPr>
        <p:grpSpPr>
          <a:xfrm>
            <a:off x="3466974" y="1610153"/>
            <a:ext cx="1423800" cy="1423800"/>
            <a:chOff x="3490737" y="1374053"/>
            <a:chExt cx="1423800" cy="1423800"/>
          </a:xfrm>
        </p:grpSpPr>
        <p:sp>
          <p:nvSpPr>
            <p:cNvPr id="117" name="Google Shape;117;p17"/>
            <p:cNvSpPr/>
            <p:nvPr/>
          </p:nvSpPr>
          <p:spPr>
            <a:xfrm>
              <a:off x="3490737" y="1374053"/>
              <a:ext cx="1423800" cy="1423800"/>
            </a:xfrm>
            <a:prstGeom prst="ellipse">
              <a:avLst/>
            </a:prstGeom>
            <a:solidFill>
              <a:srgbClr val="4AA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txBox="1"/>
            <p:nvPr/>
          </p:nvSpPr>
          <p:spPr>
            <a:xfrm>
              <a:off x="3718754" y="1613603"/>
              <a:ext cx="967800" cy="944700"/>
            </a:xfrm>
            <a:prstGeom prst="rect">
              <a:avLst/>
            </a:prstGeom>
            <a:solidFill>
              <a:srgbClr val="4AAB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Light"/>
                  <a:ea typeface="Roboto Light"/>
                  <a:cs typeface="Roboto Light"/>
                  <a:sym typeface="Roboto Light"/>
                </a:rPr>
                <a:t>CRM</a:t>
              </a:r>
              <a:endParaRPr sz="1000">
                <a:solidFill>
                  <a:schemeClr val="dk1"/>
                </a:solidFill>
                <a:latin typeface="Roboto Light"/>
                <a:ea typeface="Roboto Light"/>
                <a:cs typeface="Roboto Light"/>
                <a:sym typeface="Roboto Light"/>
              </a:endParaRPr>
            </a:p>
          </p:txBody>
        </p:sp>
      </p:grpSp>
      <p:grpSp>
        <p:nvGrpSpPr>
          <p:cNvPr id="119" name="Google Shape;119;p17"/>
          <p:cNvGrpSpPr/>
          <p:nvPr/>
        </p:nvGrpSpPr>
        <p:grpSpPr>
          <a:xfrm>
            <a:off x="3125791" y="3174389"/>
            <a:ext cx="1498800" cy="1498800"/>
            <a:chOff x="644203" y="3718814"/>
            <a:chExt cx="1498800" cy="1498800"/>
          </a:xfrm>
        </p:grpSpPr>
        <p:sp>
          <p:nvSpPr>
            <p:cNvPr id="120" name="Google Shape;120;p17"/>
            <p:cNvSpPr/>
            <p:nvPr/>
          </p:nvSpPr>
          <p:spPr>
            <a:xfrm>
              <a:off x="644203" y="3718814"/>
              <a:ext cx="1498800" cy="1498800"/>
            </a:xfrm>
            <a:prstGeom prst="ellipse">
              <a:avLst/>
            </a:prstGeom>
            <a:solidFill>
              <a:srgbClr val="4AA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txBox="1"/>
            <p:nvPr/>
          </p:nvSpPr>
          <p:spPr>
            <a:xfrm>
              <a:off x="856976" y="3995875"/>
              <a:ext cx="1073400" cy="944700"/>
            </a:xfrm>
            <a:prstGeom prst="rect">
              <a:avLst/>
            </a:prstGeom>
            <a:solidFill>
              <a:srgbClr val="4AAB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Light"/>
                  <a:ea typeface="Roboto Light"/>
                  <a:cs typeface="Roboto Light"/>
                  <a:sym typeface="Roboto Light"/>
                </a:rPr>
                <a:t>Analysis</a:t>
              </a:r>
              <a:endParaRPr sz="1000">
                <a:solidFill>
                  <a:schemeClr val="dk1"/>
                </a:solidFill>
                <a:latin typeface="Roboto Light"/>
                <a:ea typeface="Roboto Light"/>
                <a:cs typeface="Roboto Light"/>
                <a:sym typeface="Roboto Light"/>
              </a:endParaRPr>
            </a:p>
          </p:txBody>
        </p:sp>
      </p:grpSp>
      <p:grpSp>
        <p:nvGrpSpPr>
          <p:cNvPr id="122" name="Google Shape;122;p17"/>
          <p:cNvGrpSpPr/>
          <p:nvPr/>
        </p:nvGrpSpPr>
        <p:grpSpPr>
          <a:xfrm>
            <a:off x="5787621" y="1426593"/>
            <a:ext cx="1030262" cy="1030262"/>
            <a:chOff x="3490737" y="1374053"/>
            <a:chExt cx="1423800" cy="1423800"/>
          </a:xfrm>
        </p:grpSpPr>
        <p:sp>
          <p:nvSpPr>
            <p:cNvPr id="123" name="Google Shape;123;p17"/>
            <p:cNvSpPr/>
            <p:nvPr/>
          </p:nvSpPr>
          <p:spPr>
            <a:xfrm>
              <a:off x="3490737" y="1374053"/>
              <a:ext cx="1423800" cy="1423800"/>
            </a:xfrm>
            <a:prstGeom prst="ellipse">
              <a:avLst/>
            </a:prstGeom>
            <a:solidFill>
              <a:srgbClr val="4AAB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nvSpPr>
          <p:spPr>
            <a:xfrm>
              <a:off x="3718754" y="1613603"/>
              <a:ext cx="967800" cy="944700"/>
            </a:xfrm>
            <a:prstGeom prst="rect">
              <a:avLst/>
            </a:prstGeom>
            <a:solidFill>
              <a:srgbClr val="4AAB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Light"/>
                  <a:ea typeface="Roboto Light"/>
                  <a:cs typeface="Roboto Light"/>
                  <a:sym typeface="Roboto Light"/>
                </a:rPr>
                <a:t>Finance</a:t>
              </a:r>
              <a:endParaRPr sz="1000">
                <a:solidFill>
                  <a:schemeClr val="dk1"/>
                </a:solidFill>
                <a:latin typeface="Roboto Light"/>
                <a:ea typeface="Roboto Light"/>
                <a:cs typeface="Roboto Light"/>
                <a:sym typeface="Roboto Light"/>
              </a:endParaRPr>
            </a:p>
          </p:txBody>
        </p:sp>
      </p:grpSp>
      <p:sp>
        <p:nvSpPr>
          <p:cNvPr id="125" name="Google Shape;125;p17"/>
          <p:cNvSpPr txBox="1"/>
          <p:nvPr>
            <p:ph type="title"/>
          </p:nvPr>
        </p:nvSpPr>
        <p:spPr>
          <a:xfrm>
            <a:off x="1357200" y="577163"/>
            <a:ext cx="642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business products</a:t>
            </a:r>
            <a:endParaRPr/>
          </a:p>
        </p:txBody>
      </p:sp>
      <p:pic>
        <p:nvPicPr>
          <p:cNvPr id="126" name="Google Shape;126;p17"/>
          <p:cNvPicPr preferRelativeResize="0"/>
          <p:nvPr/>
        </p:nvPicPr>
        <p:blipFill>
          <a:blip r:embed="rId3">
            <a:alphaModFix/>
          </a:blip>
          <a:stretch>
            <a:fillRect/>
          </a:stretch>
        </p:blipFill>
        <p:spPr>
          <a:xfrm>
            <a:off x="7252050" y="2818926"/>
            <a:ext cx="1711500" cy="2140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1357200" y="577163"/>
            <a:ext cx="642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services</a:t>
            </a:r>
            <a:endParaRPr/>
          </a:p>
        </p:txBody>
      </p:sp>
      <p:sp>
        <p:nvSpPr>
          <p:cNvPr id="132" name="Google Shape;132;p18"/>
          <p:cNvSpPr/>
          <p:nvPr/>
        </p:nvSpPr>
        <p:spPr>
          <a:xfrm>
            <a:off x="5448600" y="2961400"/>
            <a:ext cx="1931700" cy="1259700"/>
          </a:xfrm>
          <a:prstGeom prst="rect">
            <a:avLst/>
          </a:prstGeom>
          <a:solidFill>
            <a:srgbClr val="3697D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Light"/>
                <a:ea typeface="Roboto Light"/>
                <a:cs typeface="Roboto Light"/>
                <a:sym typeface="Roboto Light"/>
              </a:rPr>
              <a:t>Hosting</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n" sz="1000">
                <a:solidFill>
                  <a:schemeClr val="lt1"/>
                </a:solidFill>
                <a:latin typeface="Roboto Light"/>
                <a:ea typeface="Roboto Light"/>
                <a:cs typeface="Roboto Light"/>
                <a:sym typeface="Roboto Light"/>
              </a:rPr>
              <a:t>We can host the app on our servers if you </a:t>
            </a:r>
            <a:r>
              <a:rPr lang="en" sz="1000">
                <a:solidFill>
                  <a:schemeClr val="lt1"/>
                </a:solidFill>
                <a:latin typeface="Roboto Light"/>
                <a:ea typeface="Roboto Light"/>
                <a:cs typeface="Roboto Light"/>
                <a:sym typeface="Roboto Light"/>
              </a:rPr>
              <a:t>prefer</a:t>
            </a:r>
            <a:r>
              <a:rPr lang="en" sz="1000">
                <a:solidFill>
                  <a:schemeClr val="lt1"/>
                </a:solidFill>
                <a:latin typeface="Roboto Light"/>
                <a:ea typeface="Roboto Light"/>
                <a:cs typeface="Roboto Light"/>
                <a:sym typeface="Roboto Light"/>
              </a:rPr>
              <a:t> this option over using your own </a:t>
            </a:r>
            <a:r>
              <a:rPr lang="en" sz="1000">
                <a:solidFill>
                  <a:schemeClr val="lt1"/>
                </a:solidFill>
                <a:latin typeface="Roboto Light"/>
                <a:ea typeface="Roboto Light"/>
                <a:cs typeface="Roboto Light"/>
                <a:sym typeface="Roboto Light"/>
              </a:rPr>
              <a:t>servers</a:t>
            </a:r>
            <a:r>
              <a:rPr lang="en" sz="1000">
                <a:solidFill>
                  <a:schemeClr val="lt1"/>
                </a:solidFill>
                <a:latin typeface="Roboto Light"/>
                <a:ea typeface="Roboto Light"/>
                <a:cs typeface="Roboto Light"/>
                <a:sym typeface="Roboto Light"/>
              </a:rPr>
              <a:t>.</a:t>
            </a:r>
            <a:endParaRPr sz="1000">
              <a:solidFill>
                <a:schemeClr val="lt1"/>
              </a:solidFill>
              <a:latin typeface="Roboto Light"/>
              <a:ea typeface="Roboto Light"/>
              <a:cs typeface="Roboto Light"/>
              <a:sym typeface="Roboto Light"/>
            </a:endParaRPr>
          </a:p>
        </p:txBody>
      </p:sp>
      <p:sp>
        <p:nvSpPr>
          <p:cNvPr id="133" name="Google Shape;133;p18"/>
          <p:cNvSpPr/>
          <p:nvPr/>
        </p:nvSpPr>
        <p:spPr>
          <a:xfrm>
            <a:off x="3459000" y="1648700"/>
            <a:ext cx="1931700" cy="1259700"/>
          </a:xfrm>
          <a:prstGeom prst="rect">
            <a:avLst/>
          </a:prstGeom>
          <a:solidFill>
            <a:srgbClr val="3697D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Light"/>
                <a:ea typeface="Roboto Light"/>
                <a:cs typeface="Roboto Light"/>
                <a:sym typeface="Roboto Light"/>
              </a:rPr>
              <a:t>Setup</a:t>
            </a:r>
            <a:endParaRPr>
              <a:solidFill>
                <a:schemeClr val="lt1"/>
              </a:solidFill>
              <a:latin typeface="Roboto Light"/>
              <a:ea typeface="Roboto Light"/>
              <a:cs typeface="Roboto Light"/>
              <a:sym typeface="Roboto Light"/>
            </a:endParaRPr>
          </a:p>
          <a:p>
            <a:pPr indent="0" lvl="0" marL="0" rtl="0" algn="ctr">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n" sz="1000">
                <a:solidFill>
                  <a:schemeClr val="lt1"/>
                </a:solidFill>
                <a:latin typeface="Roboto Light"/>
                <a:ea typeface="Roboto Light"/>
                <a:cs typeface="Roboto Light"/>
                <a:sym typeface="Roboto Light"/>
              </a:rPr>
              <a:t>Installation of the application and the purchased modules. Price for setup</a:t>
            </a:r>
            <a:endParaRPr sz="1000">
              <a:solidFill>
                <a:schemeClr val="lt1"/>
              </a:solidFill>
              <a:latin typeface="Roboto Light"/>
              <a:ea typeface="Roboto Light"/>
              <a:cs typeface="Roboto Light"/>
              <a:sym typeface="Roboto Light"/>
            </a:endParaRPr>
          </a:p>
        </p:txBody>
      </p:sp>
      <p:sp>
        <p:nvSpPr>
          <p:cNvPr id="134" name="Google Shape;134;p18"/>
          <p:cNvSpPr/>
          <p:nvPr/>
        </p:nvSpPr>
        <p:spPr>
          <a:xfrm>
            <a:off x="3459000" y="2961412"/>
            <a:ext cx="1931700" cy="1259700"/>
          </a:xfrm>
          <a:prstGeom prst="rect">
            <a:avLst/>
          </a:prstGeom>
          <a:solidFill>
            <a:srgbClr val="3697D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Light"/>
                <a:ea typeface="Roboto Light"/>
                <a:cs typeface="Roboto Light"/>
                <a:sym typeface="Roboto Light"/>
              </a:rPr>
              <a:t>Customization</a:t>
            </a:r>
            <a:endParaRPr>
              <a:solidFill>
                <a:schemeClr val="lt1"/>
              </a:solidFill>
              <a:latin typeface="Roboto Light"/>
              <a:ea typeface="Roboto Light"/>
              <a:cs typeface="Roboto Light"/>
              <a:sym typeface="Roboto Light"/>
            </a:endParaRPr>
          </a:p>
          <a:p>
            <a:pPr indent="0" lvl="0" marL="0" rtl="0" algn="ctr">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n" sz="1000">
                <a:solidFill>
                  <a:schemeClr val="lt1"/>
                </a:solidFill>
                <a:latin typeface="Roboto Light"/>
                <a:ea typeface="Roboto Light"/>
                <a:cs typeface="Roboto Light"/>
                <a:sym typeface="Roboto Light"/>
              </a:rPr>
              <a:t>Customization viability, timeline and costs depend on the requirements.</a:t>
            </a:r>
            <a:endParaRPr sz="1000">
              <a:solidFill>
                <a:schemeClr val="lt1"/>
              </a:solidFill>
              <a:latin typeface="Roboto Light"/>
              <a:ea typeface="Roboto Light"/>
              <a:cs typeface="Roboto Light"/>
              <a:sym typeface="Roboto Light"/>
            </a:endParaRPr>
          </a:p>
        </p:txBody>
      </p:sp>
      <p:sp>
        <p:nvSpPr>
          <p:cNvPr id="135" name="Google Shape;135;p18"/>
          <p:cNvSpPr/>
          <p:nvPr/>
        </p:nvSpPr>
        <p:spPr>
          <a:xfrm>
            <a:off x="1469400" y="2961412"/>
            <a:ext cx="1931700" cy="1259700"/>
          </a:xfrm>
          <a:prstGeom prst="rect">
            <a:avLst/>
          </a:prstGeom>
          <a:solidFill>
            <a:srgbClr val="3697D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Light"/>
                <a:ea typeface="Roboto Light"/>
                <a:cs typeface="Roboto Light"/>
                <a:sym typeface="Roboto Light"/>
              </a:rPr>
              <a:t>Support, Maintenance &amp; Updates</a:t>
            </a:r>
            <a:endParaRPr>
              <a:solidFill>
                <a:schemeClr val="lt1"/>
              </a:solidFill>
              <a:latin typeface="Roboto Light"/>
              <a:ea typeface="Roboto Light"/>
              <a:cs typeface="Roboto Light"/>
              <a:sym typeface="Roboto Light"/>
            </a:endParaRPr>
          </a:p>
          <a:p>
            <a:pPr indent="0" lvl="0" marL="0" rtl="0" algn="ctr">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n" sz="1000">
                <a:solidFill>
                  <a:schemeClr val="lt1"/>
                </a:solidFill>
                <a:latin typeface="Roboto Light"/>
                <a:ea typeface="Roboto Light"/>
                <a:cs typeface="Roboto Light"/>
                <a:sym typeface="Roboto Light"/>
              </a:rPr>
              <a:t>Periodical maintenance and support &amp; updates.</a:t>
            </a:r>
            <a:endParaRPr sz="10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000">
              <a:solidFill>
                <a:schemeClr val="lt1"/>
              </a:solidFill>
              <a:latin typeface="Roboto Light"/>
              <a:ea typeface="Roboto Light"/>
              <a:cs typeface="Roboto Light"/>
              <a:sym typeface="Roboto Light"/>
            </a:endParaRPr>
          </a:p>
        </p:txBody>
      </p:sp>
      <p:sp>
        <p:nvSpPr>
          <p:cNvPr id="136" name="Google Shape;136;p18"/>
          <p:cNvSpPr/>
          <p:nvPr/>
        </p:nvSpPr>
        <p:spPr>
          <a:xfrm>
            <a:off x="1469400" y="1648712"/>
            <a:ext cx="1931700" cy="1259700"/>
          </a:xfrm>
          <a:prstGeom prst="rect">
            <a:avLst/>
          </a:prstGeom>
          <a:solidFill>
            <a:srgbClr val="3697D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Light"/>
                <a:ea typeface="Roboto Light"/>
                <a:cs typeface="Roboto Light"/>
                <a:sym typeface="Roboto Light"/>
              </a:rPr>
              <a:t>Module Consulting</a:t>
            </a:r>
            <a:endParaRPr>
              <a:solidFill>
                <a:schemeClr val="lt1"/>
              </a:solidFill>
              <a:latin typeface="Roboto Light"/>
              <a:ea typeface="Roboto Light"/>
              <a:cs typeface="Roboto Light"/>
              <a:sym typeface="Roboto Light"/>
            </a:endParaRPr>
          </a:p>
          <a:p>
            <a:pPr indent="0" lvl="0" marL="0" rtl="0" algn="ctr">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n" sz="1000">
                <a:solidFill>
                  <a:schemeClr val="lt1"/>
                </a:solidFill>
                <a:latin typeface="Roboto Light"/>
                <a:ea typeface="Roboto Light"/>
                <a:cs typeface="Roboto Light"/>
                <a:sym typeface="Roboto Light"/>
              </a:rPr>
              <a:t>We create you an offer based on your requirement specification.</a:t>
            </a:r>
            <a:endParaRPr sz="1000">
              <a:solidFill>
                <a:schemeClr val="lt1"/>
              </a:solidFill>
              <a:latin typeface="Roboto Light"/>
              <a:ea typeface="Roboto Light"/>
              <a:cs typeface="Roboto Light"/>
              <a:sym typeface="Roboto Light"/>
            </a:endParaRPr>
          </a:p>
        </p:txBody>
      </p:sp>
      <p:sp>
        <p:nvSpPr>
          <p:cNvPr id="137" name="Google Shape;137;p18"/>
          <p:cNvSpPr/>
          <p:nvPr/>
        </p:nvSpPr>
        <p:spPr>
          <a:xfrm>
            <a:off x="5448600" y="1648700"/>
            <a:ext cx="1931700" cy="1259700"/>
          </a:xfrm>
          <a:prstGeom prst="rect">
            <a:avLst/>
          </a:prstGeom>
          <a:solidFill>
            <a:srgbClr val="3697D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Light"/>
                <a:ea typeface="Roboto Light"/>
                <a:cs typeface="Roboto Light"/>
                <a:sym typeface="Roboto Light"/>
              </a:rPr>
              <a:t>Data Migration</a:t>
            </a:r>
            <a:endParaRPr>
              <a:solidFill>
                <a:schemeClr val="lt1"/>
              </a:solidFill>
              <a:latin typeface="Roboto Light"/>
              <a:ea typeface="Roboto Light"/>
              <a:cs typeface="Roboto Light"/>
              <a:sym typeface="Roboto Light"/>
            </a:endParaRPr>
          </a:p>
          <a:p>
            <a:pPr indent="0" lvl="0" marL="0" rtl="0" algn="ctr">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n" sz="1000">
                <a:solidFill>
                  <a:schemeClr val="lt1"/>
                </a:solidFill>
                <a:latin typeface="Roboto Light"/>
                <a:ea typeface="Roboto Light"/>
                <a:cs typeface="Roboto Light"/>
                <a:sym typeface="Roboto Light"/>
              </a:rPr>
              <a:t>Data migration viability, timeline and costs depend on the data source.</a:t>
            </a:r>
            <a:endParaRPr sz="1000">
              <a:solidFill>
                <a:schemeClr val="lt1"/>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311700" y="10536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Roboto Light"/>
                <a:ea typeface="Roboto Light"/>
                <a:cs typeface="Roboto Light"/>
                <a:sym typeface="Roboto Light"/>
              </a:rPr>
              <a:t>Live demo</a:t>
            </a:r>
            <a:endParaRPr>
              <a:latin typeface="Roboto Light"/>
              <a:ea typeface="Roboto Light"/>
              <a:cs typeface="Roboto Light"/>
              <a:sym typeface="Roboto Light"/>
            </a:endParaRPr>
          </a:p>
        </p:txBody>
      </p:sp>
      <p:pic>
        <p:nvPicPr>
          <p:cNvPr id="143" name="Google Shape;143;p19"/>
          <p:cNvPicPr preferRelativeResize="0"/>
          <p:nvPr/>
        </p:nvPicPr>
        <p:blipFill>
          <a:blip r:embed="rId3">
            <a:alphaModFix/>
          </a:blip>
          <a:stretch>
            <a:fillRect/>
          </a:stretch>
        </p:blipFill>
        <p:spPr>
          <a:xfrm>
            <a:off x="2966925" y="2200275"/>
            <a:ext cx="3210155" cy="184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265500" y="1928375"/>
            <a:ext cx="4045200" cy="78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Option 1</a:t>
            </a:r>
            <a:endParaRPr/>
          </a:p>
        </p:txBody>
      </p:sp>
      <p:sp>
        <p:nvSpPr>
          <p:cNvPr id="149" name="Google Shape;149;p2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Pick a </a:t>
            </a:r>
            <a:r>
              <a:rPr lang="en">
                <a:solidFill>
                  <a:schemeClr val="lt1"/>
                </a:solidFill>
              </a:rPr>
              <a:t>predefined</a:t>
            </a:r>
            <a:r>
              <a:rPr lang="en">
                <a:solidFill>
                  <a:schemeClr val="lt1"/>
                </a:solidFill>
              </a:rPr>
              <a:t> module collection</a:t>
            </a:r>
            <a:endParaRPr>
              <a:solidFill>
                <a:schemeClr val="lt1"/>
              </a:solidFill>
            </a:endParaRPr>
          </a:p>
        </p:txBody>
      </p:sp>
      <p:sp>
        <p:nvSpPr>
          <p:cNvPr id="150" name="Google Shape;150;p20"/>
          <p:cNvSpPr txBox="1"/>
          <p:nvPr>
            <p:ph idx="1" type="subTitle"/>
          </p:nvPr>
        </p:nvSpPr>
        <p:spPr>
          <a:xfrm>
            <a:off x="4695375"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Choose the modules based on your own needs</a:t>
            </a:r>
            <a:endParaRPr/>
          </a:p>
        </p:txBody>
      </p:sp>
      <p:sp>
        <p:nvSpPr>
          <p:cNvPr id="151" name="Google Shape;151;p20"/>
          <p:cNvSpPr txBox="1"/>
          <p:nvPr>
            <p:ph type="title"/>
          </p:nvPr>
        </p:nvSpPr>
        <p:spPr>
          <a:xfrm>
            <a:off x="4695375" y="1928375"/>
            <a:ext cx="4045200" cy="78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dk2"/>
                </a:solidFill>
              </a:rPr>
              <a:t>Option 2</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1357200" y="577163"/>
            <a:ext cx="642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Pricing based on licenses</a:t>
            </a:r>
            <a:endParaRPr/>
          </a:p>
        </p:txBody>
      </p:sp>
      <p:sp>
        <p:nvSpPr>
          <p:cNvPr id="157" name="Google Shape;157;p21"/>
          <p:cNvSpPr/>
          <p:nvPr/>
        </p:nvSpPr>
        <p:spPr>
          <a:xfrm>
            <a:off x="1433400" y="1188825"/>
            <a:ext cx="1931700" cy="1503900"/>
          </a:xfrm>
          <a:prstGeom prst="rect">
            <a:avLst/>
          </a:prstGeom>
          <a:solidFill>
            <a:schemeClr val="lt1"/>
          </a:solidFill>
          <a:ln cap="flat" cmpd="sng" w="28575">
            <a:solidFill>
              <a:srgbClr val="3697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rgbClr val="3697DB"/>
                </a:solidFill>
                <a:latin typeface="Roboto"/>
                <a:ea typeface="Roboto"/>
                <a:cs typeface="Roboto"/>
                <a:sym typeface="Roboto"/>
              </a:rPr>
              <a:t>Tier 1 - No Discount</a:t>
            </a:r>
            <a:endParaRPr b="1" sz="1500">
              <a:solidFill>
                <a:srgbClr val="3697DB"/>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2500">
                <a:solidFill>
                  <a:srgbClr val="3697DB"/>
                </a:solidFill>
                <a:latin typeface="Roboto"/>
                <a:ea typeface="Roboto"/>
                <a:cs typeface="Roboto"/>
                <a:sym typeface="Roboto"/>
              </a:rPr>
              <a:t>0.0 %</a:t>
            </a:r>
            <a:endParaRPr>
              <a:solidFill>
                <a:schemeClr val="dk1"/>
              </a:solidFill>
              <a:latin typeface="Roboto Light"/>
              <a:ea typeface="Roboto Light"/>
              <a:cs typeface="Roboto Light"/>
              <a:sym typeface="Roboto Light"/>
            </a:endParaRPr>
          </a:p>
          <a:p>
            <a:pPr indent="0" lvl="0" marL="0" rtl="0" algn="ctr">
              <a:spcBef>
                <a:spcPts val="0"/>
              </a:spcBef>
              <a:spcAft>
                <a:spcPts val="0"/>
              </a:spcAft>
              <a:buNone/>
            </a:pPr>
            <a:r>
              <a:t/>
            </a:r>
            <a:endParaRPr>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a:p>
            <a:pPr indent="0" lvl="0" marL="0" rtl="0" algn="l">
              <a:spcBef>
                <a:spcPts val="0"/>
              </a:spcBef>
              <a:spcAft>
                <a:spcPts val="0"/>
              </a:spcAft>
              <a:buNone/>
            </a:pPr>
            <a:r>
              <a:rPr lang="en" sz="900">
                <a:solidFill>
                  <a:srgbClr val="3697DB"/>
                </a:solidFill>
                <a:latin typeface="Roboto Medium"/>
                <a:ea typeface="Roboto Medium"/>
                <a:cs typeface="Roboto Medium"/>
                <a:sym typeface="Roboto Medium"/>
              </a:rPr>
              <a:t>[1 - 10 users]</a:t>
            </a:r>
            <a:endParaRPr sz="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7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Roboto"/>
                <a:ea typeface="Roboto"/>
                <a:cs typeface="Roboto"/>
                <a:sym typeface="Roboto"/>
              </a:rPr>
              <a:t>Price guarantee for 12 months.</a:t>
            </a:r>
            <a:endParaRPr sz="1000">
              <a:solidFill>
                <a:schemeClr val="dk1"/>
              </a:solidFill>
              <a:latin typeface="Roboto Light"/>
              <a:ea typeface="Roboto Light"/>
              <a:cs typeface="Roboto Light"/>
              <a:sym typeface="Roboto Light"/>
            </a:endParaRPr>
          </a:p>
        </p:txBody>
      </p:sp>
      <p:sp>
        <p:nvSpPr>
          <p:cNvPr id="158" name="Google Shape;158;p21"/>
          <p:cNvSpPr/>
          <p:nvPr/>
        </p:nvSpPr>
        <p:spPr>
          <a:xfrm>
            <a:off x="3535200" y="1188825"/>
            <a:ext cx="1931700" cy="1503900"/>
          </a:xfrm>
          <a:prstGeom prst="rect">
            <a:avLst/>
          </a:prstGeom>
          <a:solidFill>
            <a:schemeClr val="lt1"/>
          </a:solidFill>
          <a:ln cap="flat" cmpd="sng" w="28575">
            <a:solidFill>
              <a:srgbClr val="3697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3697DB"/>
                </a:solidFill>
                <a:latin typeface="Roboto"/>
                <a:ea typeface="Roboto"/>
                <a:cs typeface="Roboto"/>
                <a:sym typeface="Roboto"/>
              </a:rPr>
              <a:t>Tier 2 - Discount</a:t>
            </a:r>
            <a:endParaRPr b="1" sz="1500">
              <a:solidFill>
                <a:srgbClr val="3697DB"/>
              </a:solidFill>
              <a:latin typeface="Roboto"/>
              <a:ea typeface="Roboto"/>
              <a:cs typeface="Roboto"/>
              <a:sym typeface="Roboto"/>
            </a:endParaRPr>
          </a:p>
          <a:p>
            <a:pPr indent="0" lvl="0" marL="0" rtl="0" algn="l">
              <a:spcBef>
                <a:spcPts val="0"/>
              </a:spcBef>
              <a:spcAft>
                <a:spcPts val="0"/>
              </a:spcAft>
              <a:buNone/>
            </a:pPr>
            <a:r>
              <a:rPr b="1" lang="en" sz="2500">
                <a:solidFill>
                  <a:srgbClr val="3697DB"/>
                </a:solidFill>
                <a:latin typeface="Roboto"/>
                <a:ea typeface="Roboto"/>
                <a:cs typeface="Roboto"/>
                <a:sym typeface="Roboto"/>
              </a:rPr>
              <a:t>-2.5 %</a:t>
            </a:r>
            <a:endParaRPr>
              <a:solidFill>
                <a:schemeClr val="dk1"/>
              </a:solidFill>
              <a:latin typeface="Roboto Light"/>
              <a:ea typeface="Roboto Light"/>
              <a:cs typeface="Roboto Light"/>
              <a:sym typeface="Roboto Light"/>
            </a:endParaRPr>
          </a:p>
          <a:p>
            <a:pPr indent="0" lvl="0" marL="0" rtl="0" algn="ctr">
              <a:spcBef>
                <a:spcPts val="0"/>
              </a:spcBef>
              <a:spcAft>
                <a:spcPts val="0"/>
              </a:spcAft>
              <a:buNone/>
            </a:pPr>
            <a:r>
              <a:t/>
            </a:r>
            <a:endParaRPr>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a:p>
            <a:pPr indent="0" lvl="0" marL="0" rtl="0" algn="l">
              <a:spcBef>
                <a:spcPts val="0"/>
              </a:spcBef>
              <a:spcAft>
                <a:spcPts val="0"/>
              </a:spcAft>
              <a:buNone/>
            </a:pPr>
            <a:r>
              <a:rPr lang="en" sz="900">
                <a:solidFill>
                  <a:srgbClr val="3697DB"/>
                </a:solidFill>
                <a:latin typeface="Roboto Medium"/>
                <a:ea typeface="Roboto Medium"/>
                <a:cs typeface="Roboto Medium"/>
                <a:sym typeface="Roboto Medium"/>
              </a:rPr>
              <a:t>[11 - 50 users]</a:t>
            </a:r>
            <a:endParaRPr sz="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700">
                <a:solidFill>
                  <a:schemeClr val="dk1"/>
                </a:solidFill>
                <a:latin typeface="Roboto"/>
                <a:ea typeface="Roboto"/>
                <a:cs typeface="Roboto"/>
                <a:sym typeface="Roboto"/>
              </a:rPr>
              <a:t>Price guarantee for 18 months. </a:t>
            </a:r>
            <a:endParaRPr sz="1000">
              <a:solidFill>
                <a:schemeClr val="dk1"/>
              </a:solidFill>
              <a:latin typeface="Roboto Light"/>
              <a:ea typeface="Roboto Light"/>
              <a:cs typeface="Roboto Light"/>
              <a:sym typeface="Roboto Light"/>
            </a:endParaRPr>
          </a:p>
        </p:txBody>
      </p:sp>
      <p:sp>
        <p:nvSpPr>
          <p:cNvPr id="159" name="Google Shape;159;p21"/>
          <p:cNvSpPr/>
          <p:nvPr/>
        </p:nvSpPr>
        <p:spPr>
          <a:xfrm>
            <a:off x="5637000" y="1188825"/>
            <a:ext cx="1931700" cy="1503900"/>
          </a:xfrm>
          <a:prstGeom prst="rect">
            <a:avLst/>
          </a:prstGeom>
          <a:solidFill>
            <a:schemeClr val="lt1"/>
          </a:solidFill>
          <a:ln cap="flat" cmpd="sng" w="28575">
            <a:solidFill>
              <a:srgbClr val="3697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3697DB"/>
                </a:solidFill>
                <a:latin typeface="Roboto"/>
                <a:ea typeface="Roboto"/>
                <a:cs typeface="Roboto"/>
                <a:sym typeface="Roboto"/>
              </a:rPr>
              <a:t>Tier 3 - Discount</a:t>
            </a:r>
            <a:endParaRPr b="1" sz="1500">
              <a:solidFill>
                <a:srgbClr val="3697DB"/>
              </a:solidFill>
              <a:latin typeface="Roboto"/>
              <a:ea typeface="Roboto"/>
              <a:cs typeface="Roboto"/>
              <a:sym typeface="Roboto"/>
            </a:endParaRPr>
          </a:p>
          <a:p>
            <a:pPr indent="0" lvl="0" marL="0" rtl="0" algn="l">
              <a:spcBef>
                <a:spcPts val="0"/>
              </a:spcBef>
              <a:spcAft>
                <a:spcPts val="0"/>
              </a:spcAft>
              <a:buNone/>
            </a:pPr>
            <a:r>
              <a:rPr b="1" lang="en" sz="2500">
                <a:solidFill>
                  <a:srgbClr val="3697DB"/>
                </a:solidFill>
                <a:latin typeface="Roboto"/>
                <a:ea typeface="Roboto"/>
                <a:cs typeface="Roboto"/>
                <a:sym typeface="Roboto"/>
              </a:rPr>
              <a:t>-5.0 %</a:t>
            </a:r>
            <a:endParaRPr>
              <a:solidFill>
                <a:schemeClr val="dk1"/>
              </a:solidFill>
              <a:latin typeface="Roboto Light"/>
              <a:ea typeface="Roboto Light"/>
              <a:cs typeface="Roboto Light"/>
              <a:sym typeface="Roboto Light"/>
            </a:endParaRPr>
          </a:p>
          <a:p>
            <a:pPr indent="0" lvl="0" marL="0" rtl="0" algn="ctr">
              <a:spcBef>
                <a:spcPts val="0"/>
              </a:spcBef>
              <a:spcAft>
                <a:spcPts val="0"/>
              </a:spcAft>
              <a:buNone/>
            </a:pPr>
            <a:r>
              <a:t/>
            </a:r>
            <a:endParaRPr>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a:p>
            <a:pPr indent="0" lvl="0" marL="0" rtl="0" algn="l">
              <a:spcBef>
                <a:spcPts val="0"/>
              </a:spcBef>
              <a:spcAft>
                <a:spcPts val="0"/>
              </a:spcAft>
              <a:buNone/>
            </a:pPr>
            <a:r>
              <a:rPr lang="en" sz="900">
                <a:solidFill>
                  <a:srgbClr val="3697DB"/>
                </a:solidFill>
                <a:latin typeface="Roboto Medium"/>
                <a:ea typeface="Roboto Medium"/>
                <a:cs typeface="Roboto Medium"/>
                <a:sym typeface="Roboto Medium"/>
              </a:rPr>
              <a:t>[51 - 250 users]</a:t>
            </a:r>
            <a:endParaRPr sz="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700">
                <a:solidFill>
                  <a:schemeClr val="dk1"/>
                </a:solidFill>
                <a:latin typeface="Roboto"/>
                <a:ea typeface="Roboto"/>
                <a:cs typeface="Roboto"/>
                <a:sym typeface="Roboto"/>
              </a:rPr>
              <a:t>Price guarantee for 24 months.</a:t>
            </a:r>
            <a:endParaRPr sz="1000">
              <a:solidFill>
                <a:schemeClr val="dk1"/>
              </a:solidFill>
              <a:latin typeface="Roboto Light"/>
              <a:ea typeface="Roboto Light"/>
              <a:cs typeface="Roboto Light"/>
              <a:sym typeface="Roboto Light"/>
            </a:endParaRPr>
          </a:p>
        </p:txBody>
      </p:sp>
      <p:sp>
        <p:nvSpPr>
          <p:cNvPr id="160" name="Google Shape;160;p21"/>
          <p:cNvSpPr/>
          <p:nvPr/>
        </p:nvSpPr>
        <p:spPr>
          <a:xfrm>
            <a:off x="1433400" y="2862925"/>
            <a:ext cx="1931700" cy="1503900"/>
          </a:xfrm>
          <a:prstGeom prst="rect">
            <a:avLst/>
          </a:prstGeom>
          <a:solidFill>
            <a:schemeClr val="lt1"/>
          </a:solidFill>
          <a:ln cap="flat" cmpd="sng" w="28575">
            <a:solidFill>
              <a:srgbClr val="3697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3697DB"/>
                </a:solidFill>
                <a:latin typeface="Roboto"/>
                <a:ea typeface="Roboto"/>
                <a:cs typeface="Roboto"/>
                <a:sym typeface="Roboto"/>
              </a:rPr>
              <a:t>Tier 4 - Discount</a:t>
            </a:r>
            <a:endParaRPr b="1" sz="1500">
              <a:solidFill>
                <a:srgbClr val="3697DB"/>
              </a:solidFill>
              <a:latin typeface="Roboto"/>
              <a:ea typeface="Roboto"/>
              <a:cs typeface="Roboto"/>
              <a:sym typeface="Roboto"/>
            </a:endParaRPr>
          </a:p>
          <a:p>
            <a:pPr indent="0" lvl="0" marL="0" rtl="0" algn="l">
              <a:spcBef>
                <a:spcPts val="0"/>
              </a:spcBef>
              <a:spcAft>
                <a:spcPts val="0"/>
              </a:spcAft>
              <a:buNone/>
            </a:pPr>
            <a:r>
              <a:rPr b="1" lang="en" sz="2500">
                <a:solidFill>
                  <a:srgbClr val="3697DB"/>
                </a:solidFill>
                <a:latin typeface="Roboto"/>
                <a:ea typeface="Roboto"/>
                <a:cs typeface="Roboto"/>
                <a:sym typeface="Roboto"/>
              </a:rPr>
              <a:t>-7.5 %</a:t>
            </a:r>
            <a:endParaRPr>
              <a:solidFill>
                <a:schemeClr val="dk1"/>
              </a:solidFill>
              <a:latin typeface="Roboto Light"/>
              <a:ea typeface="Roboto Light"/>
              <a:cs typeface="Roboto Light"/>
              <a:sym typeface="Roboto Light"/>
            </a:endParaRPr>
          </a:p>
          <a:p>
            <a:pPr indent="0" lvl="0" marL="0" rtl="0" algn="ctr">
              <a:spcBef>
                <a:spcPts val="0"/>
              </a:spcBef>
              <a:spcAft>
                <a:spcPts val="0"/>
              </a:spcAft>
              <a:buNone/>
            </a:pPr>
            <a:r>
              <a:t/>
            </a:r>
            <a:endParaRPr>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a:p>
            <a:pPr indent="0" lvl="0" marL="0" rtl="0" algn="l">
              <a:spcBef>
                <a:spcPts val="0"/>
              </a:spcBef>
              <a:spcAft>
                <a:spcPts val="0"/>
              </a:spcAft>
              <a:buNone/>
            </a:pPr>
            <a:r>
              <a:rPr lang="en" sz="900">
                <a:solidFill>
                  <a:srgbClr val="3697DB"/>
                </a:solidFill>
                <a:latin typeface="Roboto Medium"/>
                <a:ea typeface="Roboto Medium"/>
                <a:cs typeface="Roboto Medium"/>
                <a:sym typeface="Roboto Medium"/>
              </a:rPr>
              <a:t>[251 - 500 users]</a:t>
            </a:r>
            <a:endParaRPr sz="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700">
                <a:solidFill>
                  <a:schemeClr val="dk1"/>
                </a:solidFill>
                <a:latin typeface="Roboto"/>
                <a:ea typeface="Roboto"/>
                <a:cs typeface="Roboto"/>
                <a:sym typeface="Roboto"/>
              </a:rPr>
              <a:t>Price guarantee for 36 months.</a:t>
            </a:r>
            <a:endParaRPr sz="1000">
              <a:solidFill>
                <a:schemeClr val="dk1"/>
              </a:solidFill>
              <a:latin typeface="Roboto Light"/>
              <a:ea typeface="Roboto Light"/>
              <a:cs typeface="Roboto Light"/>
              <a:sym typeface="Roboto Light"/>
            </a:endParaRPr>
          </a:p>
        </p:txBody>
      </p:sp>
      <p:sp>
        <p:nvSpPr>
          <p:cNvPr id="161" name="Google Shape;161;p21"/>
          <p:cNvSpPr/>
          <p:nvPr/>
        </p:nvSpPr>
        <p:spPr>
          <a:xfrm>
            <a:off x="3535200" y="2862925"/>
            <a:ext cx="1931700" cy="1503900"/>
          </a:xfrm>
          <a:prstGeom prst="rect">
            <a:avLst/>
          </a:prstGeom>
          <a:solidFill>
            <a:schemeClr val="lt1"/>
          </a:solidFill>
          <a:ln cap="flat" cmpd="sng" w="28575">
            <a:solidFill>
              <a:srgbClr val="3697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3697DB"/>
                </a:solidFill>
                <a:latin typeface="Roboto"/>
                <a:ea typeface="Roboto"/>
                <a:cs typeface="Roboto"/>
                <a:sym typeface="Roboto"/>
              </a:rPr>
              <a:t>Tier 5 - Discount</a:t>
            </a:r>
            <a:endParaRPr b="1" sz="1500">
              <a:solidFill>
                <a:srgbClr val="3697DB"/>
              </a:solidFill>
              <a:latin typeface="Roboto"/>
              <a:ea typeface="Roboto"/>
              <a:cs typeface="Roboto"/>
              <a:sym typeface="Roboto"/>
            </a:endParaRPr>
          </a:p>
          <a:p>
            <a:pPr indent="0" lvl="0" marL="0" rtl="0" algn="l">
              <a:spcBef>
                <a:spcPts val="0"/>
              </a:spcBef>
              <a:spcAft>
                <a:spcPts val="0"/>
              </a:spcAft>
              <a:buNone/>
            </a:pPr>
            <a:r>
              <a:rPr b="1" lang="en" sz="2500">
                <a:solidFill>
                  <a:srgbClr val="3697DB"/>
                </a:solidFill>
                <a:latin typeface="Roboto"/>
                <a:ea typeface="Roboto"/>
                <a:cs typeface="Roboto"/>
                <a:sym typeface="Roboto"/>
              </a:rPr>
              <a:t>-10.0 %</a:t>
            </a:r>
            <a:endParaRPr>
              <a:solidFill>
                <a:schemeClr val="dk1"/>
              </a:solidFill>
              <a:latin typeface="Roboto Light"/>
              <a:ea typeface="Roboto Light"/>
              <a:cs typeface="Roboto Light"/>
              <a:sym typeface="Roboto Light"/>
            </a:endParaRPr>
          </a:p>
          <a:p>
            <a:pPr indent="0" lvl="0" marL="0" rtl="0" algn="ctr">
              <a:spcBef>
                <a:spcPts val="0"/>
              </a:spcBef>
              <a:spcAft>
                <a:spcPts val="0"/>
              </a:spcAft>
              <a:buNone/>
            </a:pPr>
            <a:r>
              <a:t/>
            </a:r>
            <a:endParaRPr>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a:p>
            <a:pPr indent="0" lvl="0" marL="0" rtl="0" algn="l">
              <a:spcBef>
                <a:spcPts val="0"/>
              </a:spcBef>
              <a:spcAft>
                <a:spcPts val="0"/>
              </a:spcAft>
              <a:buNone/>
            </a:pPr>
            <a:r>
              <a:rPr lang="en" sz="900">
                <a:solidFill>
                  <a:srgbClr val="3697DB"/>
                </a:solidFill>
                <a:latin typeface="Roboto Medium"/>
                <a:ea typeface="Roboto Medium"/>
                <a:cs typeface="Roboto Medium"/>
                <a:sym typeface="Roboto Medium"/>
              </a:rPr>
              <a:t>[501 - 1000 users]</a:t>
            </a:r>
            <a:endParaRPr sz="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700">
                <a:solidFill>
                  <a:schemeClr val="dk1"/>
                </a:solidFill>
                <a:latin typeface="Roboto"/>
                <a:ea typeface="Roboto"/>
                <a:cs typeface="Roboto"/>
                <a:sym typeface="Roboto"/>
              </a:rPr>
              <a:t>Price guarantee for 48 months.</a:t>
            </a:r>
            <a:endParaRPr sz="1000">
              <a:solidFill>
                <a:schemeClr val="dk1"/>
              </a:solidFill>
              <a:latin typeface="Roboto Light"/>
              <a:ea typeface="Roboto Light"/>
              <a:cs typeface="Roboto Light"/>
              <a:sym typeface="Roboto Light"/>
            </a:endParaRPr>
          </a:p>
        </p:txBody>
      </p:sp>
      <p:sp>
        <p:nvSpPr>
          <p:cNvPr id="162" name="Google Shape;162;p21"/>
          <p:cNvSpPr/>
          <p:nvPr/>
        </p:nvSpPr>
        <p:spPr>
          <a:xfrm>
            <a:off x="5637000" y="2862925"/>
            <a:ext cx="1931700" cy="1503900"/>
          </a:xfrm>
          <a:prstGeom prst="rect">
            <a:avLst/>
          </a:prstGeom>
          <a:solidFill>
            <a:schemeClr val="lt1"/>
          </a:solidFill>
          <a:ln cap="flat" cmpd="sng" w="28575">
            <a:solidFill>
              <a:srgbClr val="3697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3697DB"/>
                </a:solidFill>
                <a:latin typeface="Roboto"/>
                <a:ea typeface="Roboto"/>
                <a:cs typeface="Roboto"/>
                <a:sym typeface="Roboto"/>
              </a:rPr>
              <a:t>Tier 6 - Discount</a:t>
            </a:r>
            <a:endParaRPr b="1" sz="1500">
              <a:solidFill>
                <a:srgbClr val="3697DB"/>
              </a:solidFill>
              <a:latin typeface="Roboto"/>
              <a:ea typeface="Roboto"/>
              <a:cs typeface="Roboto"/>
              <a:sym typeface="Roboto"/>
            </a:endParaRPr>
          </a:p>
          <a:p>
            <a:pPr indent="0" lvl="0" marL="0" rtl="0" algn="l">
              <a:spcBef>
                <a:spcPts val="0"/>
              </a:spcBef>
              <a:spcAft>
                <a:spcPts val="0"/>
              </a:spcAft>
              <a:buNone/>
            </a:pPr>
            <a:r>
              <a:rPr b="1" lang="en" sz="2500">
                <a:solidFill>
                  <a:srgbClr val="3697DB"/>
                </a:solidFill>
                <a:latin typeface="Roboto"/>
                <a:ea typeface="Roboto"/>
                <a:cs typeface="Roboto"/>
                <a:sym typeface="Roboto"/>
              </a:rPr>
              <a:t>TBD</a:t>
            </a:r>
            <a:endParaRPr>
              <a:solidFill>
                <a:schemeClr val="dk1"/>
              </a:solidFill>
              <a:latin typeface="Roboto Light"/>
              <a:ea typeface="Roboto Light"/>
              <a:cs typeface="Roboto Light"/>
              <a:sym typeface="Roboto Light"/>
            </a:endParaRPr>
          </a:p>
          <a:p>
            <a:pPr indent="0" lvl="0" marL="0" rtl="0" algn="ctr">
              <a:spcBef>
                <a:spcPts val="0"/>
              </a:spcBef>
              <a:spcAft>
                <a:spcPts val="0"/>
              </a:spcAft>
              <a:buNone/>
            </a:pPr>
            <a:r>
              <a:t/>
            </a:r>
            <a:endParaRPr>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a:p>
            <a:pPr indent="0" lvl="0" marL="0" rtl="0" algn="l">
              <a:spcBef>
                <a:spcPts val="0"/>
              </a:spcBef>
              <a:spcAft>
                <a:spcPts val="0"/>
              </a:spcAft>
              <a:buNone/>
            </a:pPr>
            <a:r>
              <a:rPr lang="en" sz="900">
                <a:solidFill>
                  <a:srgbClr val="3697DB"/>
                </a:solidFill>
                <a:latin typeface="Roboto Medium"/>
                <a:ea typeface="Roboto Medium"/>
                <a:cs typeface="Roboto Medium"/>
                <a:sym typeface="Roboto Medium"/>
              </a:rPr>
              <a:t>[1001 - ??? users]</a:t>
            </a:r>
            <a:endParaRPr sz="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700">
                <a:solidFill>
                  <a:schemeClr val="dk1"/>
                </a:solidFill>
                <a:latin typeface="Roboto"/>
                <a:ea typeface="Roboto"/>
                <a:cs typeface="Roboto"/>
                <a:sym typeface="Roboto"/>
              </a:rPr>
              <a:t>Price guarantee TBD.</a:t>
            </a:r>
            <a:endParaRPr sz="1000">
              <a:solidFill>
                <a:schemeClr val="dk1"/>
              </a:solidFill>
              <a:latin typeface="Roboto Light"/>
              <a:ea typeface="Roboto Light"/>
              <a:cs typeface="Roboto Light"/>
              <a:sym typeface="Roboto Light"/>
            </a:endParaRPr>
          </a:p>
        </p:txBody>
      </p:sp>
      <p:sp>
        <p:nvSpPr>
          <p:cNvPr id="163" name="Google Shape;163;p21"/>
          <p:cNvSpPr txBox="1"/>
          <p:nvPr/>
        </p:nvSpPr>
        <p:spPr>
          <a:xfrm>
            <a:off x="1357200" y="4366825"/>
            <a:ext cx="625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Roboto Light"/>
                <a:ea typeface="Roboto Light"/>
                <a:cs typeface="Roboto Light"/>
                <a:sym typeface="Roboto Light"/>
              </a:rPr>
              <a:t>* discounts and guarantees depend on maintaining the respective license quantities. For details regarding the discounts check the general terms and conditions</a:t>
            </a:r>
            <a:endParaRPr sz="800">
              <a:solidFill>
                <a:schemeClr val="lt1"/>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