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Roboto" panose="02000000000000000000" pitchFamily="2" charset="0"/>
      <p:regular r:id="rId15"/>
      <p:bold r:id="rId16"/>
      <p:italic r:id="rId17"/>
      <p:boldItalic r:id="rId18"/>
    </p:embeddedFont>
    <p:embeddedFont>
      <p:font typeface="Roboto Light" panose="02000000000000000000" pitchFamily="2" charset="0"/>
      <p:regular r:id="rId19"/>
      <p:bold r:id="rId20"/>
      <p:italic r:id="rId21"/>
      <p:boldItalic r:id="rId22"/>
    </p:embeddedFont>
    <p:embeddedFont>
      <p:font typeface="Roboto Medium"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9" d="100"/>
          <a:sy n="149" d="100"/>
        </p:scale>
        <p:origin x="50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eb5ce7b2fc_1_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eb5ce7b2fc_1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85b50f97e_6_17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b85b50f97e_6_1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b85b50f97e_6_17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b85b50f97e_6_1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85b50f97e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85b50f97e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85b50f97e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85b50f97e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b85b50f97e_6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b85b50f97e_6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85b50f97e_6_10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85b50f97e_6_1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85b50f97e_6_1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85b50f97e_6_1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b85b50f97e_6_17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b85b50f97e_6_1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eb5ce7b2fc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eb5ce7b2f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b85b50f97e_6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b85b50f97e_6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Depending on the amount of modules and licenses it sometimes can make sense to order one or two additional licenses without needing them in order to get into the next tier level.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2C2F3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
        <p:nvSpPr>
          <p:cNvPr id="16" name="Google Shape;16;p3"/>
          <p:cNvSpPr/>
          <p:nvPr/>
        </p:nvSpPr>
        <p:spPr>
          <a:xfrm>
            <a:off x="-81975" y="-45450"/>
            <a:ext cx="164400" cy="5234400"/>
          </a:xfrm>
          <a:prstGeom prst="rect">
            <a:avLst/>
          </a:prstGeom>
          <a:solidFill>
            <a:srgbClr val="4A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Font typeface="Roboto Light"/>
              <a:buNone/>
              <a:defRPr>
                <a:latin typeface="Roboto Light"/>
                <a:ea typeface="Roboto Light"/>
                <a:cs typeface="Roboto Light"/>
                <a:sym typeface="Roboto Light"/>
              </a:defRPr>
            </a:lvl1pPr>
            <a:lvl2pPr lvl="1">
              <a:spcBef>
                <a:spcPts val="0"/>
              </a:spcBef>
              <a:spcAft>
                <a:spcPts val="0"/>
              </a:spcAft>
              <a:buSzPts val="2800"/>
              <a:buFont typeface="Roboto Light"/>
              <a:buNone/>
              <a:defRPr>
                <a:latin typeface="Roboto Light"/>
                <a:ea typeface="Roboto Light"/>
                <a:cs typeface="Roboto Light"/>
                <a:sym typeface="Roboto Light"/>
              </a:defRPr>
            </a:lvl2pPr>
            <a:lvl3pPr lvl="2">
              <a:spcBef>
                <a:spcPts val="0"/>
              </a:spcBef>
              <a:spcAft>
                <a:spcPts val="0"/>
              </a:spcAft>
              <a:buSzPts val="2800"/>
              <a:buFont typeface="Roboto Light"/>
              <a:buNone/>
              <a:defRPr>
                <a:latin typeface="Roboto Light"/>
                <a:ea typeface="Roboto Light"/>
                <a:cs typeface="Roboto Light"/>
                <a:sym typeface="Roboto Light"/>
              </a:defRPr>
            </a:lvl3pPr>
            <a:lvl4pPr lvl="3">
              <a:spcBef>
                <a:spcPts val="0"/>
              </a:spcBef>
              <a:spcAft>
                <a:spcPts val="0"/>
              </a:spcAft>
              <a:buSzPts val="2800"/>
              <a:buFont typeface="Roboto Light"/>
              <a:buNone/>
              <a:defRPr>
                <a:latin typeface="Roboto Light"/>
                <a:ea typeface="Roboto Light"/>
                <a:cs typeface="Roboto Light"/>
                <a:sym typeface="Roboto Light"/>
              </a:defRPr>
            </a:lvl4pPr>
            <a:lvl5pPr lvl="4">
              <a:spcBef>
                <a:spcPts val="0"/>
              </a:spcBef>
              <a:spcAft>
                <a:spcPts val="0"/>
              </a:spcAft>
              <a:buSzPts val="2800"/>
              <a:buFont typeface="Roboto Light"/>
              <a:buNone/>
              <a:defRPr>
                <a:latin typeface="Roboto Light"/>
                <a:ea typeface="Roboto Light"/>
                <a:cs typeface="Roboto Light"/>
                <a:sym typeface="Roboto Light"/>
              </a:defRPr>
            </a:lvl5pPr>
            <a:lvl6pPr lvl="5">
              <a:spcBef>
                <a:spcPts val="0"/>
              </a:spcBef>
              <a:spcAft>
                <a:spcPts val="0"/>
              </a:spcAft>
              <a:buSzPts val="2800"/>
              <a:buFont typeface="Roboto Light"/>
              <a:buNone/>
              <a:defRPr>
                <a:latin typeface="Roboto Light"/>
                <a:ea typeface="Roboto Light"/>
                <a:cs typeface="Roboto Light"/>
                <a:sym typeface="Roboto Light"/>
              </a:defRPr>
            </a:lvl6pPr>
            <a:lvl7pPr lvl="6">
              <a:spcBef>
                <a:spcPts val="0"/>
              </a:spcBef>
              <a:spcAft>
                <a:spcPts val="0"/>
              </a:spcAft>
              <a:buSzPts val="2800"/>
              <a:buFont typeface="Roboto Light"/>
              <a:buNone/>
              <a:defRPr>
                <a:latin typeface="Roboto Light"/>
                <a:ea typeface="Roboto Light"/>
                <a:cs typeface="Roboto Light"/>
                <a:sym typeface="Roboto Light"/>
              </a:defRPr>
            </a:lvl7pPr>
            <a:lvl8pPr lvl="7">
              <a:spcBef>
                <a:spcPts val="0"/>
              </a:spcBef>
              <a:spcAft>
                <a:spcPts val="0"/>
              </a:spcAft>
              <a:buSzPts val="2800"/>
              <a:buFont typeface="Roboto Light"/>
              <a:buNone/>
              <a:defRPr>
                <a:latin typeface="Roboto Light"/>
                <a:ea typeface="Roboto Light"/>
                <a:cs typeface="Roboto Light"/>
                <a:sym typeface="Roboto Light"/>
              </a:defRPr>
            </a:lvl8pPr>
            <a:lvl9pPr lvl="8">
              <a:spcBef>
                <a:spcPts val="0"/>
              </a:spcBef>
              <a:spcAft>
                <a:spcPts val="0"/>
              </a:spcAft>
              <a:buSzPts val="2800"/>
              <a:buFont typeface="Roboto Light"/>
              <a:buNone/>
              <a:defRPr>
                <a:latin typeface="Roboto Light"/>
                <a:ea typeface="Roboto Light"/>
                <a:cs typeface="Roboto Light"/>
                <a:sym typeface="Roboto Light"/>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Clr>
                <a:srgbClr val="FFFFFF"/>
              </a:buClr>
              <a:buSzPts val="1800"/>
              <a:buFont typeface="Roboto Light"/>
              <a:buChar char="●"/>
              <a:defRPr>
                <a:solidFill>
                  <a:srgbClr val="FFFFFF"/>
                </a:solidFill>
                <a:latin typeface="Roboto Light"/>
                <a:ea typeface="Roboto Light"/>
                <a:cs typeface="Roboto Light"/>
                <a:sym typeface="Roboto Light"/>
              </a:defRPr>
            </a:lvl1pPr>
            <a:lvl2pPr marL="914400" lvl="1" indent="-317500">
              <a:spcBef>
                <a:spcPts val="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spcBef>
                <a:spcPts val="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spcBef>
                <a:spcPts val="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spcBef>
                <a:spcPts val="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spcBef>
                <a:spcPts val="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spcBef>
                <a:spcPts val="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spcBef>
                <a:spcPts val="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spcBef>
                <a:spcPts val="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
        <p:nvSpPr>
          <p:cNvPr id="21" name="Google Shape;21;p4"/>
          <p:cNvSpPr/>
          <p:nvPr/>
        </p:nvSpPr>
        <p:spPr>
          <a:xfrm>
            <a:off x="-81975" y="-45450"/>
            <a:ext cx="164400" cy="5234400"/>
          </a:xfrm>
          <a:prstGeom prst="rect">
            <a:avLst/>
          </a:prstGeom>
          <a:solidFill>
            <a:srgbClr val="4A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
        <p:nvSpPr>
          <p:cNvPr id="43" name="Google Shape;43;p9"/>
          <p:cNvSpPr/>
          <p:nvPr/>
        </p:nvSpPr>
        <p:spPr>
          <a:xfrm>
            <a:off x="-81975" y="-45450"/>
            <a:ext cx="164400" cy="5234400"/>
          </a:xfrm>
          <a:prstGeom prst="rect">
            <a:avLst/>
          </a:prstGeom>
          <a:solidFill>
            <a:srgbClr val="4A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2C2F3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None/>
              <a:defRPr sz="2800">
                <a:solidFill>
                  <a:schemeClr val="lt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3"/>
          <p:cNvSpPr txBox="1">
            <a:spLocks noGrp="1"/>
          </p:cNvSpPr>
          <p:nvPr>
            <p:ph type="ctrTitle"/>
          </p:nvPr>
        </p:nvSpPr>
        <p:spPr>
          <a:xfrm>
            <a:off x="2778263" y="1690350"/>
            <a:ext cx="5347500" cy="792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4000" dirty="0">
                <a:solidFill>
                  <a:srgbClr val="FFFFFF"/>
                </a:solidFill>
                <a:latin typeface="Roboto"/>
                <a:ea typeface="Roboto"/>
                <a:cs typeface="Roboto"/>
                <a:sym typeface="Roboto"/>
              </a:rPr>
              <a:t>Jingga</a:t>
            </a:r>
            <a:endParaRPr sz="4000" dirty="0">
              <a:solidFill>
                <a:srgbClr val="FFFFFF"/>
              </a:solidFill>
              <a:latin typeface="Roboto"/>
              <a:ea typeface="Roboto"/>
              <a:cs typeface="Roboto"/>
              <a:sym typeface="Roboto"/>
            </a:endParaRPr>
          </a:p>
        </p:txBody>
      </p:sp>
      <p:sp>
        <p:nvSpPr>
          <p:cNvPr id="58" name="Google Shape;58;p13"/>
          <p:cNvSpPr txBox="1">
            <a:spLocks noGrp="1"/>
          </p:cNvSpPr>
          <p:nvPr>
            <p:ph type="subTitle" idx="1"/>
          </p:nvPr>
        </p:nvSpPr>
        <p:spPr>
          <a:xfrm>
            <a:off x="2778263" y="2560075"/>
            <a:ext cx="5550900" cy="570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a:solidFill>
                <a:srgbClr val="FFFFFF"/>
              </a:solidFill>
              <a:latin typeface="Roboto Light"/>
              <a:ea typeface="Roboto Light"/>
              <a:cs typeface="Roboto Light"/>
              <a:sym typeface="Roboto Light"/>
            </a:endParaRPr>
          </a:p>
        </p:txBody>
      </p:sp>
      <p:pic>
        <p:nvPicPr>
          <p:cNvPr id="59" name="Google Shape;59;p13"/>
          <p:cNvPicPr preferRelativeResize="0"/>
          <p:nvPr/>
        </p:nvPicPr>
        <p:blipFill>
          <a:blip r:embed="rId3">
            <a:alphaModFix/>
          </a:blip>
          <a:stretch>
            <a:fillRect/>
          </a:stretch>
        </p:blipFill>
        <p:spPr>
          <a:xfrm>
            <a:off x="814837" y="1690350"/>
            <a:ext cx="1753050" cy="1650624"/>
          </a:xfrm>
          <a:prstGeom prst="rect">
            <a:avLst/>
          </a:prstGeom>
          <a:noFill/>
          <a:ln>
            <a:noFill/>
          </a:ln>
        </p:spPr>
      </p:pic>
      <p:cxnSp>
        <p:nvCxnSpPr>
          <p:cNvPr id="60" name="Google Shape;60;p13"/>
          <p:cNvCxnSpPr/>
          <p:nvPr/>
        </p:nvCxnSpPr>
        <p:spPr>
          <a:xfrm>
            <a:off x="2778263" y="1721225"/>
            <a:ext cx="0" cy="1731900"/>
          </a:xfrm>
          <a:prstGeom prst="straightConnector1">
            <a:avLst/>
          </a:prstGeom>
          <a:noFill/>
          <a:ln w="9525" cap="flat" cmpd="sng">
            <a:solidFill>
              <a:srgbClr val="FFFFFF"/>
            </a:solidFill>
            <a:prstDash val="solid"/>
            <a:round/>
            <a:headEnd type="none" w="med" len="med"/>
            <a:tailEnd type="none" w="med" len="med"/>
          </a:ln>
        </p:spPr>
      </p:cxnSp>
      <p:sp>
        <p:nvSpPr>
          <p:cNvPr id="61" name="Google Shape;61;p13"/>
          <p:cNvSpPr txBox="1">
            <a:spLocks noGrp="1"/>
          </p:cNvSpPr>
          <p:nvPr>
            <p:ph type="subTitle" idx="1"/>
          </p:nvPr>
        </p:nvSpPr>
        <p:spPr>
          <a:xfrm>
            <a:off x="2778263" y="3025950"/>
            <a:ext cx="5550900" cy="4272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r>
              <a:rPr lang="en" sz="1700">
                <a:solidFill>
                  <a:srgbClr val="FFFFFF"/>
                </a:solidFill>
                <a:latin typeface="Roboto Light"/>
                <a:ea typeface="Roboto Light"/>
                <a:cs typeface="Roboto Light"/>
                <a:sym typeface="Roboto Light"/>
              </a:rPr>
              <a:t>Product information presentation</a:t>
            </a:r>
            <a:endParaRPr sz="1700">
              <a:solidFill>
                <a:srgbClr val="FFFFFF"/>
              </a:solidFill>
              <a:latin typeface="Roboto Light"/>
              <a:ea typeface="Roboto Light"/>
              <a:cs typeface="Roboto Light"/>
              <a:sym typeface="Robo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grpSp>
        <p:nvGrpSpPr>
          <p:cNvPr id="168" name="Google Shape;168;p22"/>
          <p:cNvGrpSpPr/>
          <p:nvPr/>
        </p:nvGrpSpPr>
        <p:grpSpPr>
          <a:xfrm>
            <a:off x="1357200" y="1341219"/>
            <a:ext cx="1590567" cy="3122930"/>
            <a:chOff x="984170" y="283725"/>
            <a:chExt cx="2224880" cy="4076400"/>
          </a:xfrm>
        </p:grpSpPr>
        <p:sp>
          <p:nvSpPr>
            <p:cNvPr id="169" name="Google Shape;169;p22"/>
            <p:cNvSpPr/>
            <p:nvPr/>
          </p:nvSpPr>
          <p:spPr>
            <a:xfrm>
              <a:off x="1178650" y="283725"/>
              <a:ext cx="2030400" cy="4076400"/>
            </a:xfrm>
            <a:prstGeom prst="rect">
              <a:avLst/>
            </a:prstGeom>
            <a:solidFill>
              <a:srgbClr val="369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118210" y="341749"/>
              <a:ext cx="2030400" cy="2490600"/>
            </a:xfrm>
            <a:prstGeom prst="rect">
              <a:avLst/>
            </a:prstGeom>
            <a:solidFill>
              <a:srgbClr val="FFFFFF"/>
            </a:solidFill>
            <a:ln w="19050" cap="flat" cmpd="sng">
              <a:solidFill>
                <a:srgbClr val="307B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1233853" y="1371892"/>
              <a:ext cx="1815000" cy="60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3697DB"/>
                  </a:solidFill>
                  <a:latin typeface="Roboto Medium"/>
                  <a:ea typeface="Roboto Medium"/>
                  <a:cs typeface="Roboto Medium"/>
                  <a:sym typeface="Roboto Medium"/>
                </a:rPr>
                <a:t>Per month, per user </a:t>
              </a:r>
              <a:endParaRPr sz="900">
                <a:solidFill>
                  <a:srgbClr val="3697DB"/>
                </a:solidFill>
                <a:latin typeface="Roboto Medium"/>
                <a:ea typeface="Roboto Medium"/>
                <a:cs typeface="Roboto Medium"/>
                <a:sym typeface="Roboto Medium"/>
              </a:endParaRPr>
            </a:p>
          </p:txBody>
        </p:sp>
        <p:sp>
          <p:nvSpPr>
            <p:cNvPr id="172" name="Google Shape;172;p22"/>
            <p:cNvSpPr/>
            <p:nvPr/>
          </p:nvSpPr>
          <p:spPr>
            <a:xfrm>
              <a:off x="1233853" y="1993456"/>
              <a:ext cx="1815000" cy="829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700">
                  <a:solidFill>
                    <a:schemeClr val="dk1"/>
                  </a:solidFill>
                  <a:latin typeface="Roboto"/>
                  <a:ea typeface="Roboto"/>
                  <a:cs typeface="Roboto"/>
                  <a:sym typeface="Roboto"/>
                </a:rPr>
                <a:t>The base price depends on the module selection. Price guarantee for 12 months. </a:t>
              </a:r>
              <a:endParaRPr sz="700">
                <a:solidFill>
                  <a:schemeClr val="dk1"/>
                </a:solidFill>
                <a:latin typeface="Roboto"/>
                <a:ea typeface="Roboto"/>
                <a:cs typeface="Roboto"/>
                <a:sym typeface="Roboto"/>
              </a:endParaRPr>
            </a:p>
          </p:txBody>
        </p:sp>
        <p:sp>
          <p:nvSpPr>
            <p:cNvPr id="173" name="Google Shape;173;p22"/>
            <p:cNvSpPr/>
            <p:nvPr/>
          </p:nvSpPr>
          <p:spPr>
            <a:xfrm>
              <a:off x="1233854" y="470583"/>
              <a:ext cx="1815000" cy="96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a:solidFill>
                    <a:srgbClr val="3697DB"/>
                  </a:solidFill>
                  <a:latin typeface="Roboto"/>
                  <a:ea typeface="Roboto"/>
                  <a:cs typeface="Roboto"/>
                  <a:sym typeface="Roboto"/>
                </a:rPr>
                <a:t>Basic</a:t>
              </a:r>
              <a:endParaRPr sz="1500" b="1" dirty="0">
                <a:solidFill>
                  <a:srgbClr val="3697DB"/>
                </a:solidFill>
                <a:latin typeface="Roboto"/>
                <a:ea typeface="Roboto"/>
                <a:cs typeface="Roboto"/>
                <a:sym typeface="Roboto"/>
              </a:endParaRPr>
            </a:p>
            <a:p>
              <a:pPr marL="0" lvl="0" indent="0" algn="l" rtl="0">
                <a:spcBef>
                  <a:spcPts val="0"/>
                </a:spcBef>
                <a:spcAft>
                  <a:spcPts val="0"/>
                </a:spcAft>
                <a:buNone/>
              </a:pPr>
              <a:r>
                <a:rPr lang="en" sz="2500" b="1" dirty="0">
                  <a:solidFill>
                    <a:srgbClr val="3697DB"/>
                  </a:solidFill>
                  <a:latin typeface="Roboto"/>
                  <a:ea typeface="Roboto"/>
                  <a:cs typeface="Roboto"/>
                  <a:sym typeface="Roboto"/>
                </a:rPr>
                <a:t>€ 9.99</a:t>
              </a:r>
              <a:endParaRPr sz="2500" b="1" dirty="0">
                <a:solidFill>
                  <a:srgbClr val="3697DB"/>
                </a:solidFill>
                <a:latin typeface="Roboto"/>
                <a:ea typeface="Roboto"/>
                <a:cs typeface="Roboto"/>
                <a:sym typeface="Roboto"/>
              </a:endParaRPr>
            </a:p>
          </p:txBody>
        </p:sp>
        <p:sp>
          <p:nvSpPr>
            <p:cNvPr id="174" name="Google Shape;174;p22"/>
            <p:cNvSpPr/>
            <p:nvPr/>
          </p:nvSpPr>
          <p:spPr>
            <a:xfrm rot="5400000">
              <a:off x="1938854" y="2785391"/>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984170" y="3072990"/>
              <a:ext cx="2145000" cy="1085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600">
                  <a:solidFill>
                    <a:schemeClr val="lt1"/>
                  </a:solidFill>
                  <a:latin typeface="Roboto"/>
                  <a:ea typeface="Roboto"/>
                  <a:cs typeface="Roboto"/>
                  <a:sym typeface="Roboto"/>
                </a:rPr>
                <a:t>          </a:t>
              </a:r>
              <a:r>
                <a:rPr lang="en" sz="600">
                  <a:solidFill>
                    <a:srgbClr val="FFFFFF"/>
                  </a:solidFill>
                  <a:latin typeface="Roboto"/>
                  <a:ea typeface="Roboto"/>
                  <a:cs typeface="Roboto"/>
                  <a:sym typeface="Roboto"/>
                </a:rPr>
                <a:t>Key components:</a:t>
              </a:r>
              <a:endParaRPr sz="600">
                <a:solidFill>
                  <a:srgbClr val="FFFFFF"/>
                </a:solidFill>
                <a:latin typeface="Roboto"/>
                <a:ea typeface="Roboto"/>
                <a:cs typeface="Roboto"/>
                <a:sym typeface="Roboto"/>
              </a:endParaRPr>
            </a:p>
            <a:p>
              <a:pPr marL="457200" lvl="0" indent="-266700" algn="l" rtl="0">
                <a:lnSpc>
                  <a:spcPct val="150000"/>
                </a:lnSpc>
                <a:spcBef>
                  <a:spcPts val="0"/>
                </a:spcBef>
                <a:spcAft>
                  <a:spcPts val="0"/>
                </a:spcAft>
                <a:buClr>
                  <a:srgbClr val="FFFFFF"/>
                </a:buClr>
                <a:buSzPts val="600"/>
                <a:buFont typeface="Roboto"/>
                <a:buChar char="●"/>
              </a:pPr>
              <a:r>
                <a:rPr lang="en" sz="600">
                  <a:solidFill>
                    <a:srgbClr val="FFFFFF"/>
                  </a:solidFill>
                  <a:latin typeface="Roboto"/>
                  <a:ea typeface="Roboto"/>
                  <a:cs typeface="Roboto"/>
                  <a:sym typeface="Roboto"/>
                </a:rPr>
                <a:t>Customer Management</a:t>
              </a:r>
              <a:endParaRPr sz="600">
                <a:solidFill>
                  <a:srgbClr val="FFFFFF"/>
                </a:solidFill>
                <a:latin typeface="Roboto"/>
                <a:ea typeface="Roboto"/>
                <a:cs typeface="Roboto"/>
                <a:sym typeface="Roboto"/>
              </a:endParaRPr>
            </a:p>
            <a:p>
              <a:pPr marL="457200" lvl="0" indent="-266700" algn="l" rtl="0">
                <a:lnSpc>
                  <a:spcPct val="150000"/>
                </a:lnSpc>
                <a:spcBef>
                  <a:spcPts val="0"/>
                </a:spcBef>
                <a:spcAft>
                  <a:spcPts val="0"/>
                </a:spcAft>
                <a:buClr>
                  <a:srgbClr val="FFFFFF"/>
                </a:buClr>
                <a:buSzPts val="600"/>
                <a:buFont typeface="Roboto"/>
                <a:buChar char="●"/>
              </a:pPr>
              <a:r>
                <a:rPr lang="en" sz="600">
                  <a:solidFill>
                    <a:srgbClr val="FFFFFF"/>
                  </a:solidFill>
                  <a:latin typeface="Roboto"/>
                  <a:ea typeface="Roboto"/>
                  <a:cs typeface="Roboto"/>
                  <a:sym typeface="Roboto"/>
                </a:rPr>
                <a:t>Supplier Management</a:t>
              </a:r>
              <a:endParaRPr sz="600">
                <a:solidFill>
                  <a:srgbClr val="FFFFFF"/>
                </a:solidFill>
                <a:latin typeface="Roboto"/>
                <a:ea typeface="Roboto"/>
                <a:cs typeface="Roboto"/>
                <a:sym typeface="Roboto"/>
              </a:endParaRPr>
            </a:p>
            <a:p>
              <a:pPr marL="457200" lvl="0" indent="-266700" algn="l" rtl="0">
                <a:lnSpc>
                  <a:spcPct val="150000"/>
                </a:lnSpc>
                <a:spcBef>
                  <a:spcPts val="0"/>
                </a:spcBef>
                <a:spcAft>
                  <a:spcPts val="0"/>
                </a:spcAft>
                <a:buClr>
                  <a:srgbClr val="FFFFFF"/>
                </a:buClr>
                <a:buSzPts val="600"/>
                <a:buFont typeface="Roboto"/>
                <a:buChar char="●"/>
              </a:pPr>
              <a:r>
                <a:rPr lang="en" sz="600">
                  <a:solidFill>
                    <a:srgbClr val="FFFFFF"/>
                  </a:solidFill>
                  <a:latin typeface="Roboto"/>
                  <a:ea typeface="Roboto"/>
                  <a:cs typeface="Roboto"/>
                  <a:sym typeface="Roboto"/>
                </a:rPr>
                <a:t>Item Management </a:t>
              </a:r>
              <a:endParaRPr sz="600">
                <a:solidFill>
                  <a:srgbClr val="FFFFFF"/>
                </a:solidFill>
                <a:latin typeface="Roboto"/>
                <a:ea typeface="Roboto"/>
                <a:cs typeface="Roboto"/>
                <a:sym typeface="Roboto"/>
              </a:endParaRPr>
            </a:p>
            <a:p>
              <a:pPr marL="457200" lvl="0" indent="-266700" algn="l" rtl="0">
                <a:lnSpc>
                  <a:spcPct val="150000"/>
                </a:lnSpc>
                <a:spcBef>
                  <a:spcPts val="0"/>
                </a:spcBef>
                <a:spcAft>
                  <a:spcPts val="0"/>
                </a:spcAft>
                <a:buClr>
                  <a:srgbClr val="FFFFFF"/>
                </a:buClr>
                <a:buSzPts val="600"/>
                <a:buFont typeface="Roboto"/>
                <a:buChar char="●"/>
              </a:pPr>
              <a:r>
                <a:rPr lang="en" sz="600">
                  <a:solidFill>
                    <a:srgbClr val="FFFFFF"/>
                  </a:solidFill>
                  <a:latin typeface="Roboto"/>
                  <a:ea typeface="Roboto"/>
                  <a:cs typeface="Roboto"/>
                  <a:sym typeface="Roboto"/>
                </a:rPr>
                <a:t>Billing </a:t>
              </a:r>
              <a:endParaRPr sz="600">
                <a:solidFill>
                  <a:srgbClr val="FFFFFF"/>
                </a:solidFill>
                <a:latin typeface="Roboto"/>
                <a:ea typeface="Roboto"/>
                <a:cs typeface="Roboto"/>
                <a:sym typeface="Roboto"/>
              </a:endParaRPr>
            </a:p>
            <a:p>
              <a:pPr marL="457200" lvl="0" indent="-266700" algn="l" rtl="0">
                <a:lnSpc>
                  <a:spcPct val="150000"/>
                </a:lnSpc>
                <a:spcBef>
                  <a:spcPts val="0"/>
                </a:spcBef>
                <a:spcAft>
                  <a:spcPts val="0"/>
                </a:spcAft>
                <a:buClr>
                  <a:srgbClr val="FFFFFF"/>
                </a:buClr>
                <a:buSzPts val="600"/>
                <a:buFont typeface="Roboto"/>
                <a:buChar char="●"/>
              </a:pPr>
              <a:r>
                <a:rPr lang="en" sz="600">
                  <a:solidFill>
                    <a:srgbClr val="FFFFFF"/>
                  </a:solidFill>
                  <a:latin typeface="Roboto"/>
                  <a:ea typeface="Roboto"/>
                  <a:cs typeface="Roboto"/>
                  <a:sym typeface="Roboto"/>
                </a:rPr>
                <a:t>Accounting</a:t>
              </a:r>
              <a:endParaRPr sz="600">
                <a:solidFill>
                  <a:srgbClr val="FFFFFF"/>
                </a:solidFill>
                <a:latin typeface="Roboto"/>
                <a:ea typeface="Roboto"/>
                <a:cs typeface="Roboto"/>
                <a:sym typeface="Roboto"/>
              </a:endParaRPr>
            </a:p>
          </p:txBody>
        </p:sp>
      </p:grpSp>
      <p:grpSp>
        <p:nvGrpSpPr>
          <p:cNvPr id="176" name="Google Shape;176;p22"/>
          <p:cNvGrpSpPr/>
          <p:nvPr/>
        </p:nvGrpSpPr>
        <p:grpSpPr>
          <a:xfrm>
            <a:off x="2879837" y="1341219"/>
            <a:ext cx="1590567" cy="3122930"/>
            <a:chOff x="984170" y="283725"/>
            <a:chExt cx="2224880" cy="4076400"/>
          </a:xfrm>
        </p:grpSpPr>
        <p:sp>
          <p:nvSpPr>
            <p:cNvPr id="177" name="Google Shape;177;p22"/>
            <p:cNvSpPr/>
            <p:nvPr/>
          </p:nvSpPr>
          <p:spPr>
            <a:xfrm>
              <a:off x="1178650" y="283725"/>
              <a:ext cx="2030400" cy="4076400"/>
            </a:xfrm>
            <a:prstGeom prst="rect">
              <a:avLst/>
            </a:prstGeom>
            <a:solidFill>
              <a:srgbClr val="369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118210" y="341749"/>
              <a:ext cx="2030400" cy="2490600"/>
            </a:xfrm>
            <a:prstGeom prst="rect">
              <a:avLst/>
            </a:prstGeom>
            <a:solidFill>
              <a:srgbClr val="FFFFFF"/>
            </a:solidFill>
            <a:ln w="19050" cap="flat" cmpd="sng">
              <a:solidFill>
                <a:srgbClr val="307B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233853" y="1371892"/>
              <a:ext cx="1815000" cy="60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3697DB"/>
                  </a:solidFill>
                  <a:latin typeface="Roboto Medium"/>
                  <a:ea typeface="Roboto Medium"/>
                  <a:cs typeface="Roboto Medium"/>
                  <a:sym typeface="Roboto Medium"/>
                </a:rPr>
                <a:t>Per month, per user </a:t>
              </a:r>
              <a:endParaRPr sz="900">
                <a:solidFill>
                  <a:srgbClr val="3697DB"/>
                </a:solidFill>
                <a:latin typeface="Roboto Medium"/>
                <a:ea typeface="Roboto Medium"/>
                <a:cs typeface="Roboto Medium"/>
                <a:sym typeface="Roboto Medium"/>
              </a:endParaRPr>
            </a:p>
          </p:txBody>
        </p:sp>
        <p:sp>
          <p:nvSpPr>
            <p:cNvPr id="180" name="Google Shape;180;p22"/>
            <p:cNvSpPr/>
            <p:nvPr/>
          </p:nvSpPr>
          <p:spPr>
            <a:xfrm>
              <a:off x="1233838" y="1993462"/>
              <a:ext cx="1815000" cy="675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700">
                  <a:solidFill>
                    <a:schemeClr val="dk1"/>
                  </a:solidFill>
                  <a:latin typeface="Roboto"/>
                  <a:ea typeface="Roboto"/>
                  <a:cs typeface="Roboto"/>
                  <a:sym typeface="Roboto"/>
                </a:rPr>
                <a:t>The base price depends on the module selection. Price guarantee for 18 months. </a:t>
              </a:r>
              <a:endParaRPr sz="700">
                <a:solidFill>
                  <a:schemeClr val="dk1"/>
                </a:solidFill>
                <a:latin typeface="Roboto"/>
                <a:ea typeface="Roboto"/>
                <a:cs typeface="Roboto"/>
                <a:sym typeface="Roboto"/>
              </a:endParaRPr>
            </a:p>
          </p:txBody>
        </p:sp>
        <p:sp>
          <p:nvSpPr>
            <p:cNvPr id="181" name="Google Shape;181;p22"/>
            <p:cNvSpPr/>
            <p:nvPr/>
          </p:nvSpPr>
          <p:spPr>
            <a:xfrm>
              <a:off x="1233838" y="470584"/>
              <a:ext cx="1815000" cy="90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rgbClr val="3697DB"/>
                  </a:solidFill>
                  <a:latin typeface="Roboto"/>
                  <a:ea typeface="Roboto"/>
                  <a:cs typeface="Roboto"/>
                  <a:sym typeface="Roboto"/>
                </a:rPr>
                <a:t>Medium</a:t>
              </a:r>
              <a:endParaRPr sz="2500" b="1">
                <a:solidFill>
                  <a:srgbClr val="3697DB"/>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2500" b="1">
                  <a:solidFill>
                    <a:srgbClr val="3697DB"/>
                  </a:solidFill>
                  <a:latin typeface="Roboto"/>
                  <a:ea typeface="Roboto"/>
                  <a:cs typeface="Roboto"/>
                  <a:sym typeface="Roboto"/>
                </a:rPr>
                <a:t>€ 14.99</a:t>
              </a:r>
              <a:endParaRPr sz="4000" b="1">
                <a:solidFill>
                  <a:srgbClr val="3697DB"/>
                </a:solidFill>
                <a:latin typeface="Roboto"/>
                <a:ea typeface="Roboto"/>
                <a:cs typeface="Roboto"/>
                <a:sym typeface="Roboto"/>
              </a:endParaRPr>
            </a:p>
          </p:txBody>
        </p:sp>
        <p:sp>
          <p:nvSpPr>
            <p:cNvPr id="182" name="Google Shape;182;p22"/>
            <p:cNvSpPr/>
            <p:nvPr/>
          </p:nvSpPr>
          <p:spPr>
            <a:xfrm rot="5400000">
              <a:off x="1938854" y="2785391"/>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984170" y="3072990"/>
              <a:ext cx="2145000" cy="1085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600">
                  <a:solidFill>
                    <a:srgbClr val="FFFFFF"/>
                  </a:solidFill>
                  <a:latin typeface="Roboto"/>
                  <a:ea typeface="Roboto"/>
                  <a:cs typeface="Roboto"/>
                  <a:sym typeface="Roboto"/>
                </a:rPr>
                <a:t>          Additional key components:</a:t>
              </a:r>
              <a:endParaRPr sz="600">
                <a:solidFill>
                  <a:srgbClr val="FFFFFF"/>
                </a:solidFill>
                <a:latin typeface="Roboto"/>
                <a:ea typeface="Roboto"/>
                <a:cs typeface="Roboto"/>
                <a:sym typeface="Roboto"/>
              </a:endParaRPr>
            </a:p>
            <a:p>
              <a:pPr marL="457200" lvl="0" indent="-266700" algn="l" rtl="0">
                <a:lnSpc>
                  <a:spcPct val="150000"/>
                </a:lnSpc>
                <a:spcBef>
                  <a:spcPts val="0"/>
                </a:spcBef>
                <a:spcAft>
                  <a:spcPts val="0"/>
                </a:spcAft>
                <a:buClr>
                  <a:srgbClr val="FFFFFF"/>
                </a:buClr>
                <a:buSzPts val="600"/>
                <a:buFont typeface="Roboto"/>
                <a:buChar char="●"/>
              </a:pPr>
              <a:r>
                <a:rPr lang="en" sz="600">
                  <a:solidFill>
                    <a:srgbClr val="FFFFFF"/>
                  </a:solidFill>
                  <a:latin typeface="Roboto"/>
                  <a:ea typeface="Roboto"/>
                  <a:cs typeface="Roboto"/>
                  <a:sym typeface="Roboto"/>
                </a:rPr>
                <a:t>Asset Management</a:t>
              </a:r>
              <a:endParaRPr sz="600">
                <a:solidFill>
                  <a:srgbClr val="FFFFFF"/>
                </a:solidFill>
                <a:latin typeface="Roboto"/>
                <a:ea typeface="Roboto"/>
                <a:cs typeface="Roboto"/>
                <a:sym typeface="Roboto"/>
              </a:endParaRPr>
            </a:p>
            <a:p>
              <a:pPr marL="457200" lvl="0" indent="-266700" algn="l" rtl="0">
                <a:lnSpc>
                  <a:spcPct val="150000"/>
                </a:lnSpc>
                <a:spcBef>
                  <a:spcPts val="0"/>
                </a:spcBef>
                <a:spcAft>
                  <a:spcPts val="0"/>
                </a:spcAft>
                <a:buClr>
                  <a:srgbClr val="FFFFFF"/>
                </a:buClr>
                <a:buSzPts val="600"/>
                <a:buFont typeface="Roboto"/>
                <a:buChar char="●"/>
              </a:pPr>
              <a:r>
                <a:rPr lang="en" sz="600">
                  <a:solidFill>
                    <a:srgbClr val="FFFFFF"/>
                  </a:solidFill>
                  <a:latin typeface="Roboto"/>
                  <a:ea typeface="Roboto"/>
                  <a:cs typeface="Roboto"/>
                  <a:sym typeface="Roboto"/>
                </a:rPr>
                <a:t>Warehouse Management</a:t>
              </a:r>
              <a:endParaRPr sz="600">
                <a:solidFill>
                  <a:srgbClr val="FFFFFF"/>
                </a:solidFill>
                <a:latin typeface="Roboto"/>
                <a:ea typeface="Roboto"/>
                <a:cs typeface="Roboto"/>
                <a:sym typeface="Roboto"/>
              </a:endParaRPr>
            </a:p>
            <a:p>
              <a:pPr marL="457200" lvl="0" indent="-266700" algn="l" rtl="0">
                <a:lnSpc>
                  <a:spcPct val="150000"/>
                </a:lnSpc>
                <a:spcBef>
                  <a:spcPts val="0"/>
                </a:spcBef>
                <a:spcAft>
                  <a:spcPts val="0"/>
                </a:spcAft>
                <a:buClr>
                  <a:srgbClr val="FFFFFF"/>
                </a:buClr>
                <a:buSzPts val="600"/>
                <a:buFont typeface="Roboto"/>
                <a:buChar char="●"/>
              </a:pPr>
              <a:r>
                <a:rPr lang="en" sz="600">
                  <a:solidFill>
                    <a:srgbClr val="FFFFFF"/>
                  </a:solidFill>
                  <a:latin typeface="Roboto"/>
                  <a:ea typeface="Roboto"/>
                  <a:cs typeface="Roboto"/>
                  <a:sym typeface="Roboto"/>
                </a:rPr>
                <a:t>Contract Management</a:t>
              </a:r>
              <a:endParaRPr sz="600">
                <a:solidFill>
                  <a:srgbClr val="FFFFFF"/>
                </a:solidFill>
                <a:latin typeface="Roboto"/>
                <a:ea typeface="Roboto"/>
                <a:cs typeface="Roboto"/>
                <a:sym typeface="Roboto"/>
              </a:endParaRPr>
            </a:p>
            <a:p>
              <a:pPr marL="457200" lvl="0" indent="-266700" algn="l" rtl="0">
                <a:lnSpc>
                  <a:spcPct val="150000"/>
                </a:lnSpc>
                <a:spcBef>
                  <a:spcPts val="0"/>
                </a:spcBef>
                <a:spcAft>
                  <a:spcPts val="0"/>
                </a:spcAft>
                <a:buClr>
                  <a:srgbClr val="FFFFFF"/>
                </a:buClr>
                <a:buSzPts val="600"/>
                <a:buFont typeface="Roboto"/>
                <a:buChar char="●"/>
              </a:pPr>
              <a:r>
                <a:rPr lang="en" sz="600">
                  <a:solidFill>
                    <a:srgbClr val="FFFFFF"/>
                  </a:solidFill>
                  <a:latin typeface="Roboto"/>
                  <a:ea typeface="Roboto"/>
                  <a:cs typeface="Roboto"/>
                  <a:sym typeface="Roboto"/>
                </a:rPr>
                <a:t>Jobs</a:t>
              </a:r>
              <a:endParaRPr sz="600">
                <a:solidFill>
                  <a:srgbClr val="FFFFFF"/>
                </a:solidFill>
                <a:latin typeface="Roboto"/>
                <a:ea typeface="Roboto"/>
                <a:cs typeface="Roboto"/>
                <a:sym typeface="Roboto"/>
              </a:endParaRPr>
            </a:p>
            <a:p>
              <a:pPr marL="457200" lvl="0" indent="-266700" algn="l" rtl="0">
                <a:lnSpc>
                  <a:spcPct val="150000"/>
                </a:lnSpc>
                <a:spcBef>
                  <a:spcPts val="0"/>
                </a:spcBef>
                <a:spcAft>
                  <a:spcPts val="0"/>
                </a:spcAft>
                <a:buClr>
                  <a:srgbClr val="FFFFFF"/>
                </a:buClr>
                <a:buSzPts val="600"/>
                <a:buFont typeface="Roboto"/>
                <a:buChar char="●"/>
              </a:pPr>
              <a:r>
                <a:rPr lang="en" sz="600">
                  <a:solidFill>
                    <a:srgbClr val="FFFFFF"/>
                  </a:solidFill>
                  <a:latin typeface="Roboto"/>
                  <a:ea typeface="Roboto"/>
                  <a:cs typeface="Roboto"/>
                  <a:sym typeface="Roboto"/>
                </a:rPr>
                <a:t>Workflows</a:t>
              </a:r>
              <a:endParaRPr sz="600">
                <a:solidFill>
                  <a:srgbClr val="FFFFFF"/>
                </a:solidFill>
                <a:latin typeface="Roboto"/>
                <a:ea typeface="Roboto"/>
                <a:cs typeface="Roboto"/>
                <a:sym typeface="Roboto"/>
              </a:endParaRPr>
            </a:p>
            <a:p>
              <a:pPr marL="457200" lvl="0" indent="0" algn="l" rtl="0">
                <a:lnSpc>
                  <a:spcPct val="150000"/>
                </a:lnSpc>
                <a:spcBef>
                  <a:spcPts val="0"/>
                </a:spcBef>
                <a:spcAft>
                  <a:spcPts val="0"/>
                </a:spcAft>
                <a:buNone/>
              </a:pPr>
              <a:endParaRPr sz="600">
                <a:solidFill>
                  <a:srgbClr val="FFFFFF"/>
                </a:solidFill>
                <a:latin typeface="Roboto"/>
                <a:ea typeface="Roboto"/>
                <a:cs typeface="Roboto"/>
                <a:sym typeface="Roboto"/>
              </a:endParaRPr>
            </a:p>
            <a:p>
              <a:pPr marL="0" lvl="0" indent="0" algn="l" rtl="0">
                <a:lnSpc>
                  <a:spcPct val="150000"/>
                </a:lnSpc>
                <a:spcBef>
                  <a:spcPts val="0"/>
                </a:spcBef>
                <a:spcAft>
                  <a:spcPts val="0"/>
                </a:spcAft>
                <a:buNone/>
              </a:pPr>
              <a:endParaRPr sz="600">
                <a:solidFill>
                  <a:srgbClr val="FFFFFF"/>
                </a:solidFill>
                <a:latin typeface="Roboto"/>
                <a:ea typeface="Roboto"/>
                <a:cs typeface="Roboto"/>
                <a:sym typeface="Roboto"/>
              </a:endParaRPr>
            </a:p>
          </p:txBody>
        </p:sp>
      </p:grpSp>
      <p:grpSp>
        <p:nvGrpSpPr>
          <p:cNvPr id="184" name="Google Shape;184;p22"/>
          <p:cNvGrpSpPr/>
          <p:nvPr/>
        </p:nvGrpSpPr>
        <p:grpSpPr>
          <a:xfrm>
            <a:off x="4402473" y="1341219"/>
            <a:ext cx="1590567" cy="3122930"/>
            <a:chOff x="984170" y="283725"/>
            <a:chExt cx="2224880" cy="4076400"/>
          </a:xfrm>
        </p:grpSpPr>
        <p:sp>
          <p:nvSpPr>
            <p:cNvPr id="185" name="Google Shape;185;p22"/>
            <p:cNvSpPr/>
            <p:nvPr/>
          </p:nvSpPr>
          <p:spPr>
            <a:xfrm>
              <a:off x="1178650" y="283725"/>
              <a:ext cx="2030400" cy="4076400"/>
            </a:xfrm>
            <a:prstGeom prst="rect">
              <a:avLst/>
            </a:prstGeom>
            <a:solidFill>
              <a:srgbClr val="369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1118210" y="341749"/>
              <a:ext cx="2030400" cy="2490600"/>
            </a:xfrm>
            <a:prstGeom prst="rect">
              <a:avLst/>
            </a:prstGeom>
            <a:solidFill>
              <a:srgbClr val="FFFFFF"/>
            </a:solidFill>
            <a:ln w="19050" cap="flat" cmpd="sng">
              <a:solidFill>
                <a:srgbClr val="307B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1233853" y="1371892"/>
              <a:ext cx="1815000" cy="60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3697DB"/>
                  </a:solidFill>
                  <a:latin typeface="Roboto Medium"/>
                  <a:ea typeface="Roboto Medium"/>
                  <a:cs typeface="Roboto Medium"/>
                  <a:sym typeface="Roboto Medium"/>
                </a:rPr>
                <a:t>Per month, per user </a:t>
              </a:r>
              <a:endParaRPr sz="900">
                <a:solidFill>
                  <a:srgbClr val="3697DB"/>
                </a:solidFill>
                <a:latin typeface="Roboto Medium"/>
                <a:ea typeface="Roboto Medium"/>
                <a:cs typeface="Roboto Medium"/>
                <a:sym typeface="Roboto Medium"/>
              </a:endParaRPr>
            </a:p>
          </p:txBody>
        </p:sp>
        <p:sp>
          <p:nvSpPr>
            <p:cNvPr id="188" name="Google Shape;188;p22"/>
            <p:cNvSpPr/>
            <p:nvPr/>
          </p:nvSpPr>
          <p:spPr>
            <a:xfrm>
              <a:off x="1233857" y="1993463"/>
              <a:ext cx="1815000" cy="675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700">
                  <a:solidFill>
                    <a:schemeClr val="dk1"/>
                  </a:solidFill>
                  <a:latin typeface="Roboto"/>
                  <a:ea typeface="Roboto"/>
                  <a:cs typeface="Roboto"/>
                  <a:sym typeface="Roboto"/>
                </a:rPr>
                <a:t>The base price depends on the module selection. Price guarantee for 24 months.</a:t>
              </a:r>
              <a:endParaRPr sz="700">
                <a:solidFill>
                  <a:schemeClr val="dk1"/>
                </a:solidFill>
                <a:latin typeface="Roboto"/>
                <a:ea typeface="Roboto"/>
                <a:cs typeface="Roboto"/>
                <a:sym typeface="Roboto"/>
              </a:endParaRPr>
            </a:p>
          </p:txBody>
        </p:sp>
        <p:sp>
          <p:nvSpPr>
            <p:cNvPr id="189" name="Google Shape;189;p22"/>
            <p:cNvSpPr/>
            <p:nvPr/>
          </p:nvSpPr>
          <p:spPr>
            <a:xfrm>
              <a:off x="1233857" y="470584"/>
              <a:ext cx="1815000" cy="90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rgbClr val="3697DB"/>
                  </a:solidFill>
                  <a:latin typeface="Roboto"/>
                  <a:ea typeface="Roboto"/>
                  <a:cs typeface="Roboto"/>
                  <a:sym typeface="Roboto"/>
                </a:rPr>
                <a:t>Advanced</a:t>
              </a:r>
              <a:endParaRPr sz="2500" b="1">
                <a:solidFill>
                  <a:srgbClr val="3697DB"/>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2500" b="1">
                  <a:solidFill>
                    <a:srgbClr val="3697DB"/>
                  </a:solidFill>
                  <a:latin typeface="Roboto"/>
                  <a:ea typeface="Roboto"/>
                  <a:cs typeface="Roboto"/>
                  <a:sym typeface="Roboto"/>
                </a:rPr>
                <a:t>€ 19.99</a:t>
              </a:r>
              <a:endParaRPr sz="4000" b="1">
                <a:solidFill>
                  <a:srgbClr val="3697DB"/>
                </a:solidFill>
                <a:latin typeface="Roboto"/>
                <a:ea typeface="Roboto"/>
                <a:cs typeface="Roboto"/>
                <a:sym typeface="Roboto"/>
              </a:endParaRPr>
            </a:p>
          </p:txBody>
        </p:sp>
        <p:sp>
          <p:nvSpPr>
            <p:cNvPr id="190" name="Google Shape;190;p22"/>
            <p:cNvSpPr/>
            <p:nvPr/>
          </p:nvSpPr>
          <p:spPr>
            <a:xfrm rot="5400000">
              <a:off x="1938854" y="2785391"/>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984170" y="3072990"/>
              <a:ext cx="2145000" cy="1085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600">
                  <a:solidFill>
                    <a:schemeClr val="lt1"/>
                  </a:solidFill>
                  <a:latin typeface="Roboto"/>
                  <a:ea typeface="Roboto"/>
                  <a:cs typeface="Roboto"/>
                  <a:sym typeface="Roboto"/>
                </a:rPr>
                <a:t>          Additional key components:</a:t>
              </a:r>
              <a:endParaRPr sz="600">
                <a:solidFill>
                  <a:srgbClr val="FFFFFF"/>
                </a:solidFill>
                <a:latin typeface="Roboto"/>
                <a:ea typeface="Roboto"/>
                <a:cs typeface="Roboto"/>
                <a:sym typeface="Roboto"/>
              </a:endParaRPr>
            </a:p>
            <a:p>
              <a:pPr marL="457200" lvl="0" indent="-266700" algn="l" rtl="0">
                <a:lnSpc>
                  <a:spcPct val="150000"/>
                </a:lnSpc>
                <a:spcBef>
                  <a:spcPts val="0"/>
                </a:spcBef>
                <a:spcAft>
                  <a:spcPts val="0"/>
                </a:spcAft>
                <a:buClr>
                  <a:srgbClr val="FFFFFF"/>
                </a:buClr>
                <a:buSzPts val="600"/>
                <a:buFont typeface="Roboto"/>
                <a:buChar char="●"/>
              </a:pPr>
              <a:r>
                <a:rPr lang="en" sz="600">
                  <a:solidFill>
                    <a:srgbClr val="FFFFFF"/>
                  </a:solidFill>
                  <a:latin typeface="Roboto"/>
                  <a:ea typeface="Roboto"/>
                  <a:cs typeface="Roboto"/>
                  <a:sym typeface="Roboto"/>
                </a:rPr>
                <a:t>Cash</a:t>
              </a:r>
              <a:endParaRPr sz="600">
                <a:solidFill>
                  <a:srgbClr val="FFFFFF"/>
                </a:solidFill>
                <a:latin typeface="Roboto"/>
                <a:ea typeface="Roboto"/>
                <a:cs typeface="Roboto"/>
                <a:sym typeface="Roboto"/>
              </a:endParaRPr>
            </a:p>
            <a:p>
              <a:pPr marL="457200" lvl="0" indent="-266700" algn="l" rtl="0">
                <a:lnSpc>
                  <a:spcPct val="150000"/>
                </a:lnSpc>
                <a:spcBef>
                  <a:spcPts val="0"/>
                </a:spcBef>
                <a:spcAft>
                  <a:spcPts val="0"/>
                </a:spcAft>
                <a:buClr>
                  <a:srgbClr val="FFFFFF"/>
                </a:buClr>
                <a:buSzPts val="600"/>
                <a:buFont typeface="Roboto"/>
                <a:buChar char="●"/>
              </a:pPr>
              <a:r>
                <a:rPr lang="en" sz="600">
                  <a:solidFill>
                    <a:srgbClr val="FFFFFF"/>
                  </a:solidFill>
                  <a:latin typeface="Roboto"/>
                  <a:ea typeface="Roboto"/>
                  <a:cs typeface="Roboto"/>
                  <a:sym typeface="Roboto"/>
                </a:rPr>
                <a:t>Financial reporting</a:t>
              </a:r>
              <a:endParaRPr sz="600">
                <a:solidFill>
                  <a:srgbClr val="FFFFFF"/>
                </a:solidFill>
                <a:latin typeface="Roboto"/>
                <a:ea typeface="Roboto"/>
                <a:cs typeface="Roboto"/>
                <a:sym typeface="Roboto"/>
              </a:endParaRPr>
            </a:p>
            <a:p>
              <a:pPr marL="457200" lvl="0" indent="-266700" algn="l" rtl="0">
                <a:lnSpc>
                  <a:spcPct val="150000"/>
                </a:lnSpc>
                <a:spcBef>
                  <a:spcPts val="0"/>
                </a:spcBef>
                <a:spcAft>
                  <a:spcPts val="0"/>
                </a:spcAft>
                <a:buClr>
                  <a:srgbClr val="FFFFFF"/>
                </a:buClr>
                <a:buSzPts val="600"/>
                <a:buFont typeface="Roboto"/>
                <a:buChar char="●"/>
              </a:pPr>
              <a:r>
                <a:rPr lang="en" sz="600">
                  <a:solidFill>
                    <a:srgbClr val="FFFFFF"/>
                  </a:solidFill>
                  <a:latin typeface="Roboto"/>
                  <a:ea typeface="Roboto"/>
                  <a:cs typeface="Roboto"/>
                  <a:sym typeface="Roboto"/>
                </a:rPr>
                <a:t>Tax reporting</a:t>
              </a:r>
              <a:endParaRPr sz="600">
                <a:solidFill>
                  <a:srgbClr val="FFFFFF"/>
                </a:solidFill>
                <a:latin typeface="Roboto"/>
                <a:ea typeface="Roboto"/>
                <a:cs typeface="Roboto"/>
                <a:sym typeface="Roboto"/>
              </a:endParaRPr>
            </a:p>
            <a:p>
              <a:pPr marL="457200" lvl="0" indent="-266700" algn="l" rtl="0">
                <a:lnSpc>
                  <a:spcPct val="150000"/>
                </a:lnSpc>
                <a:spcBef>
                  <a:spcPts val="0"/>
                </a:spcBef>
                <a:spcAft>
                  <a:spcPts val="0"/>
                </a:spcAft>
                <a:buClr>
                  <a:srgbClr val="FFFFFF"/>
                </a:buClr>
                <a:buSzPts val="600"/>
                <a:buFont typeface="Roboto"/>
                <a:buChar char="●"/>
              </a:pPr>
              <a:r>
                <a:rPr lang="en" sz="600">
                  <a:solidFill>
                    <a:srgbClr val="FFFFFF"/>
                  </a:solidFill>
                  <a:latin typeface="Roboto"/>
                  <a:ea typeface="Roboto"/>
                  <a:cs typeface="Roboto"/>
                  <a:sym typeface="Roboto"/>
                </a:rPr>
                <a:t>Helper</a:t>
              </a:r>
              <a:endParaRPr sz="600">
                <a:solidFill>
                  <a:srgbClr val="FFFFFF"/>
                </a:solidFill>
                <a:latin typeface="Roboto"/>
                <a:ea typeface="Roboto"/>
                <a:cs typeface="Roboto"/>
                <a:sym typeface="Roboto"/>
              </a:endParaRPr>
            </a:p>
            <a:p>
              <a:pPr marL="457200" lvl="0" indent="-266700" algn="l" rtl="0">
                <a:lnSpc>
                  <a:spcPct val="150000"/>
                </a:lnSpc>
                <a:spcBef>
                  <a:spcPts val="0"/>
                </a:spcBef>
                <a:spcAft>
                  <a:spcPts val="0"/>
                </a:spcAft>
                <a:buClr>
                  <a:srgbClr val="FFFFFF"/>
                </a:buClr>
                <a:buSzPts val="600"/>
                <a:buFont typeface="Roboto"/>
                <a:buChar char="●"/>
              </a:pPr>
              <a:r>
                <a:rPr lang="en" sz="600">
                  <a:solidFill>
                    <a:srgbClr val="FFFFFF"/>
                  </a:solidFill>
                  <a:latin typeface="Roboto"/>
                  <a:ea typeface="Roboto"/>
                  <a:cs typeface="Roboto"/>
                  <a:sym typeface="Roboto"/>
                </a:rPr>
                <a:t>Checklist</a:t>
              </a:r>
              <a:endParaRPr sz="600">
                <a:solidFill>
                  <a:srgbClr val="FFFFFF"/>
                </a:solidFill>
                <a:latin typeface="Roboto"/>
                <a:ea typeface="Roboto"/>
                <a:cs typeface="Roboto"/>
                <a:sym typeface="Roboto"/>
              </a:endParaRPr>
            </a:p>
            <a:p>
              <a:pPr marL="457200" lvl="0" indent="0" algn="l" rtl="0">
                <a:lnSpc>
                  <a:spcPct val="150000"/>
                </a:lnSpc>
                <a:spcBef>
                  <a:spcPts val="0"/>
                </a:spcBef>
                <a:spcAft>
                  <a:spcPts val="0"/>
                </a:spcAft>
                <a:buNone/>
              </a:pPr>
              <a:endParaRPr sz="600">
                <a:solidFill>
                  <a:srgbClr val="FFFFFF"/>
                </a:solidFill>
                <a:latin typeface="Roboto"/>
                <a:ea typeface="Roboto"/>
                <a:cs typeface="Roboto"/>
                <a:sym typeface="Roboto"/>
              </a:endParaRPr>
            </a:p>
          </p:txBody>
        </p:sp>
      </p:grpSp>
      <p:grpSp>
        <p:nvGrpSpPr>
          <p:cNvPr id="192" name="Google Shape;192;p22"/>
          <p:cNvGrpSpPr/>
          <p:nvPr/>
        </p:nvGrpSpPr>
        <p:grpSpPr>
          <a:xfrm>
            <a:off x="5925110" y="1341219"/>
            <a:ext cx="1590567" cy="3122930"/>
            <a:chOff x="984170" y="283725"/>
            <a:chExt cx="2224880" cy="4076400"/>
          </a:xfrm>
        </p:grpSpPr>
        <p:sp>
          <p:nvSpPr>
            <p:cNvPr id="193" name="Google Shape;193;p22"/>
            <p:cNvSpPr/>
            <p:nvPr/>
          </p:nvSpPr>
          <p:spPr>
            <a:xfrm>
              <a:off x="1178650" y="283725"/>
              <a:ext cx="2030400" cy="4076400"/>
            </a:xfrm>
            <a:prstGeom prst="rect">
              <a:avLst/>
            </a:prstGeom>
            <a:solidFill>
              <a:srgbClr val="369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118210" y="341749"/>
              <a:ext cx="2030400" cy="2490600"/>
            </a:xfrm>
            <a:prstGeom prst="rect">
              <a:avLst/>
            </a:prstGeom>
            <a:solidFill>
              <a:srgbClr val="FFFFFF"/>
            </a:solidFill>
            <a:ln w="19050" cap="flat" cmpd="sng">
              <a:solidFill>
                <a:srgbClr val="307B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233853" y="1345558"/>
              <a:ext cx="1815000" cy="60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a:solidFill>
                    <a:srgbClr val="3697DB"/>
                  </a:solidFill>
                  <a:latin typeface="Roboto Medium"/>
                  <a:ea typeface="Roboto Medium"/>
                  <a:cs typeface="Roboto Medium"/>
                  <a:sym typeface="Roboto Medium"/>
                </a:rPr>
                <a:t>Per month, per user </a:t>
              </a:r>
              <a:endParaRPr sz="900">
                <a:solidFill>
                  <a:srgbClr val="3697DB"/>
                </a:solidFill>
                <a:latin typeface="Roboto Medium"/>
                <a:ea typeface="Roboto Medium"/>
                <a:cs typeface="Roboto Medium"/>
                <a:sym typeface="Roboto Medium"/>
              </a:endParaRPr>
            </a:p>
            <a:p>
              <a:pPr marL="0" lvl="0" indent="0" algn="l" rtl="0">
                <a:spcBef>
                  <a:spcPts val="0"/>
                </a:spcBef>
                <a:spcAft>
                  <a:spcPts val="0"/>
                </a:spcAft>
                <a:buNone/>
              </a:pPr>
              <a:endParaRPr sz="1000">
                <a:solidFill>
                  <a:schemeClr val="dk1"/>
                </a:solidFill>
                <a:latin typeface="Roboto Medium"/>
                <a:ea typeface="Roboto Medium"/>
                <a:cs typeface="Roboto Medium"/>
                <a:sym typeface="Roboto Medium"/>
              </a:endParaRPr>
            </a:p>
          </p:txBody>
        </p:sp>
        <p:sp>
          <p:nvSpPr>
            <p:cNvPr id="196" name="Google Shape;196;p22"/>
            <p:cNvSpPr/>
            <p:nvPr/>
          </p:nvSpPr>
          <p:spPr>
            <a:xfrm>
              <a:off x="1233841" y="1967116"/>
              <a:ext cx="1815000" cy="56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700">
                  <a:solidFill>
                    <a:schemeClr val="dk1"/>
                  </a:solidFill>
                  <a:latin typeface="Roboto"/>
                  <a:ea typeface="Roboto"/>
                  <a:cs typeface="Roboto"/>
                  <a:sym typeface="Roboto"/>
                </a:rPr>
                <a:t>Conditions and features to be discussed individually.</a:t>
              </a:r>
              <a:endParaRPr sz="700">
                <a:solidFill>
                  <a:schemeClr val="dk1"/>
                </a:solidFill>
                <a:latin typeface="Roboto"/>
                <a:ea typeface="Roboto"/>
                <a:cs typeface="Roboto"/>
                <a:sym typeface="Roboto"/>
              </a:endParaRPr>
            </a:p>
          </p:txBody>
        </p:sp>
        <p:sp>
          <p:nvSpPr>
            <p:cNvPr id="197" name="Google Shape;197;p22"/>
            <p:cNvSpPr/>
            <p:nvPr/>
          </p:nvSpPr>
          <p:spPr>
            <a:xfrm>
              <a:off x="1233841" y="470585"/>
              <a:ext cx="1815000" cy="87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rgbClr val="3697DB"/>
                  </a:solidFill>
                  <a:latin typeface="Roboto"/>
                  <a:ea typeface="Roboto"/>
                  <a:cs typeface="Roboto"/>
                  <a:sym typeface="Roboto"/>
                </a:rPr>
                <a:t>Custom</a:t>
              </a:r>
              <a:endParaRPr sz="2500" b="1">
                <a:solidFill>
                  <a:srgbClr val="3697DB"/>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2500" b="1">
                  <a:solidFill>
                    <a:srgbClr val="3697DB"/>
                  </a:solidFill>
                  <a:latin typeface="Roboto"/>
                  <a:ea typeface="Roboto"/>
                  <a:cs typeface="Roboto"/>
                  <a:sym typeface="Roboto"/>
                </a:rPr>
                <a:t>TBD</a:t>
              </a:r>
              <a:endParaRPr sz="4000" b="1">
                <a:solidFill>
                  <a:srgbClr val="3697DB"/>
                </a:solidFill>
                <a:latin typeface="Roboto"/>
                <a:ea typeface="Roboto"/>
                <a:cs typeface="Roboto"/>
                <a:sym typeface="Roboto"/>
              </a:endParaRPr>
            </a:p>
          </p:txBody>
        </p:sp>
        <p:sp>
          <p:nvSpPr>
            <p:cNvPr id="198" name="Google Shape;198;p22"/>
            <p:cNvSpPr/>
            <p:nvPr/>
          </p:nvSpPr>
          <p:spPr>
            <a:xfrm rot="5400000">
              <a:off x="1938854" y="2785391"/>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984170" y="3072990"/>
              <a:ext cx="2145000" cy="1085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600">
                  <a:solidFill>
                    <a:schemeClr val="lt1"/>
                  </a:solidFill>
                  <a:latin typeface="Roboto"/>
                  <a:ea typeface="Roboto"/>
                  <a:cs typeface="Roboto"/>
                  <a:sym typeface="Roboto"/>
                </a:rPr>
                <a:t>          Additional key components:</a:t>
              </a:r>
              <a:endParaRPr sz="600">
                <a:solidFill>
                  <a:srgbClr val="FFFFFF"/>
                </a:solidFill>
                <a:latin typeface="Roboto"/>
                <a:ea typeface="Roboto"/>
                <a:cs typeface="Roboto"/>
                <a:sym typeface="Roboto"/>
              </a:endParaRPr>
            </a:p>
            <a:p>
              <a:pPr marL="457200" lvl="0" indent="-266700" algn="l" rtl="0">
                <a:lnSpc>
                  <a:spcPct val="150000"/>
                </a:lnSpc>
                <a:spcBef>
                  <a:spcPts val="0"/>
                </a:spcBef>
                <a:spcAft>
                  <a:spcPts val="0"/>
                </a:spcAft>
                <a:buClr>
                  <a:srgbClr val="FFFFFF"/>
                </a:buClr>
                <a:buSzPts val="600"/>
                <a:buFont typeface="Roboto"/>
                <a:buChar char="●"/>
              </a:pPr>
              <a:r>
                <a:rPr lang="en" sz="600">
                  <a:solidFill>
                    <a:srgbClr val="FFFFFF"/>
                  </a:solidFill>
                  <a:latin typeface="Roboto"/>
                  <a:ea typeface="Roboto"/>
                  <a:cs typeface="Roboto"/>
                  <a:sym typeface="Roboto"/>
                </a:rPr>
                <a:t>To be discussed</a:t>
              </a:r>
              <a:endParaRPr sz="600">
                <a:solidFill>
                  <a:srgbClr val="FFFFFF"/>
                </a:solidFill>
                <a:latin typeface="Roboto"/>
                <a:ea typeface="Roboto"/>
                <a:cs typeface="Roboto"/>
                <a:sym typeface="Roboto"/>
              </a:endParaRPr>
            </a:p>
            <a:p>
              <a:pPr marL="457200" lvl="0" indent="0" algn="l" rtl="0">
                <a:lnSpc>
                  <a:spcPct val="150000"/>
                </a:lnSpc>
                <a:spcBef>
                  <a:spcPts val="0"/>
                </a:spcBef>
                <a:spcAft>
                  <a:spcPts val="0"/>
                </a:spcAft>
                <a:buNone/>
              </a:pPr>
              <a:endParaRPr sz="600">
                <a:solidFill>
                  <a:srgbClr val="FFFFFF"/>
                </a:solidFill>
                <a:latin typeface="Roboto"/>
                <a:ea typeface="Roboto"/>
                <a:cs typeface="Roboto"/>
                <a:sym typeface="Roboto"/>
              </a:endParaRPr>
            </a:p>
          </p:txBody>
        </p:sp>
      </p:grpSp>
      <p:sp>
        <p:nvSpPr>
          <p:cNvPr id="200" name="Google Shape;200;p22"/>
          <p:cNvSpPr txBox="1">
            <a:spLocks noGrp="1"/>
          </p:cNvSpPr>
          <p:nvPr>
            <p:ph type="title"/>
          </p:nvPr>
        </p:nvSpPr>
        <p:spPr>
          <a:xfrm>
            <a:off x="1357200" y="577163"/>
            <a:ext cx="6429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Predefined packages</a:t>
            </a:r>
            <a:endParaRPr/>
          </a:p>
        </p:txBody>
      </p:sp>
      <p:sp>
        <p:nvSpPr>
          <p:cNvPr id="201" name="Google Shape;201;p22"/>
          <p:cNvSpPr txBox="1"/>
          <p:nvPr/>
        </p:nvSpPr>
        <p:spPr>
          <a:xfrm>
            <a:off x="1357200" y="4464150"/>
            <a:ext cx="4386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800">
                <a:solidFill>
                  <a:schemeClr val="lt1"/>
                </a:solidFill>
                <a:latin typeface="Roboto Light"/>
                <a:ea typeface="Roboto Light"/>
                <a:cs typeface="Roboto Light"/>
                <a:sym typeface="Roboto Light"/>
              </a:rPr>
              <a:t>* all prices without hosting, support, maintenance, etc. excl. VAT</a:t>
            </a:r>
            <a:endParaRPr sz="800">
              <a:solidFill>
                <a:schemeClr val="lt1"/>
              </a:solidFill>
              <a:latin typeface="Roboto Light"/>
              <a:ea typeface="Roboto Light"/>
              <a:cs typeface="Roboto Light"/>
              <a:sym typeface="Roboto Light"/>
            </a:endParaRPr>
          </a:p>
          <a:p>
            <a:pPr marL="0" lvl="0" indent="0" algn="l" rtl="0">
              <a:spcBef>
                <a:spcPts val="0"/>
              </a:spcBef>
              <a:spcAft>
                <a:spcPts val="0"/>
              </a:spcAft>
              <a:buNone/>
            </a:pPr>
            <a:r>
              <a:rPr lang="en" sz="800">
                <a:solidFill>
                  <a:schemeClr val="lt1"/>
                </a:solidFill>
                <a:latin typeface="Roboto Light"/>
                <a:ea typeface="Roboto Light"/>
                <a:cs typeface="Roboto Light"/>
                <a:sym typeface="Roboto Light"/>
              </a:rPr>
              <a:t>* the customers can add additional modules to these predefined packages based on their need</a:t>
            </a:r>
            <a:endParaRPr sz="800">
              <a:solidFill>
                <a:schemeClr val="lt1"/>
              </a:solidFill>
              <a:latin typeface="Roboto Light"/>
              <a:ea typeface="Roboto Light"/>
              <a:cs typeface="Roboto Light"/>
              <a:sym typeface="Roboto Light"/>
            </a:endParaRPr>
          </a:p>
          <a:p>
            <a:pPr marL="0" lvl="0" indent="0" algn="l" rtl="0">
              <a:spcBef>
                <a:spcPts val="0"/>
              </a:spcBef>
              <a:spcAft>
                <a:spcPts val="0"/>
              </a:spcAft>
              <a:buClr>
                <a:schemeClr val="dk1"/>
              </a:buClr>
              <a:buSzPts val="1100"/>
              <a:buFont typeface="Arial"/>
              <a:buNone/>
            </a:pPr>
            <a:r>
              <a:rPr lang="en" sz="800">
                <a:solidFill>
                  <a:schemeClr val="lt1"/>
                </a:solidFill>
                <a:latin typeface="Roboto Light"/>
                <a:ea typeface="Roboto Light"/>
                <a:cs typeface="Roboto Light"/>
                <a:sym typeface="Roboto Light"/>
              </a:rPr>
              <a:t>* prices for individual / additional modules depend on the module (please check out the shop)</a:t>
            </a:r>
            <a:endParaRPr sz="800">
              <a:solidFill>
                <a:schemeClr val="lt1"/>
              </a:solidFill>
              <a:latin typeface="Roboto Light"/>
              <a:ea typeface="Roboto Light"/>
              <a:cs typeface="Roboto Light"/>
              <a:sym typeface="Roboto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title"/>
          </p:nvPr>
        </p:nvSpPr>
        <p:spPr>
          <a:xfrm>
            <a:off x="1357200" y="577163"/>
            <a:ext cx="6429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Next steps</a:t>
            </a:r>
            <a:endParaRPr/>
          </a:p>
        </p:txBody>
      </p:sp>
      <p:sp>
        <p:nvSpPr>
          <p:cNvPr id="207" name="Google Shape;207;p23"/>
          <p:cNvSpPr/>
          <p:nvPr/>
        </p:nvSpPr>
        <p:spPr>
          <a:xfrm>
            <a:off x="1662920" y="2251735"/>
            <a:ext cx="353400" cy="36900"/>
          </a:xfrm>
          <a:prstGeom prst="roundRect">
            <a:avLst>
              <a:gd name="adj" fmla="val 50000"/>
            </a:avLst>
          </a:prstGeom>
          <a:solidFill>
            <a:srgbClr val="4A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 name="Google Shape;208;p23"/>
          <p:cNvGrpSpPr/>
          <p:nvPr/>
        </p:nvGrpSpPr>
        <p:grpSpPr>
          <a:xfrm>
            <a:off x="519875" y="1948510"/>
            <a:ext cx="1310403" cy="1897975"/>
            <a:chOff x="519875" y="1948510"/>
            <a:chExt cx="1310403" cy="1897975"/>
          </a:xfrm>
        </p:grpSpPr>
        <p:sp>
          <p:nvSpPr>
            <p:cNvPr id="209" name="Google Shape;209;p23"/>
            <p:cNvSpPr/>
            <p:nvPr/>
          </p:nvSpPr>
          <p:spPr>
            <a:xfrm>
              <a:off x="877947" y="1948510"/>
              <a:ext cx="594300" cy="594300"/>
            </a:xfrm>
            <a:prstGeom prst="ellipse">
              <a:avLst/>
            </a:prstGeom>
            <a:noFill/>
            <a:ln w="38100" cap="flat" cmpd="sng">
              <a:solidFill>
                <a:srgbClr val="4AAB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3"/>
            <p:cNvSpPr txBox="1"/>
            <p:nvPr/>
          </p:nvSpPr>
          <p:spPr>
            <a:xfrm>
              <a:off x="956697" y="2109685"/>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800" b="1">
                <a:solidFill>
                  <a:schemeClr val="lt1"/>
                </a:solidFill>
                <a:latin typeface="Roboto"/>
                <a:ea typeface="Roboto"/>
                <a:cs typeface="Roboto"/>
                <a:sym typeface="Roboto"/>
              </a:endParaRPr>
            </a:p>
          </p:txBody>
        </p:sp>
        <p:sp>
          <p:nvSpPr>
            <p:cNvPr id="211" name="Google Shape;211;p23"/>
            <p:cNvSpPr txBox="1"/>
            <p:nvPr/>
          </p:nvSpPr>
          <p:spPr>
            <a:xfrm>
              <a:off x="519878" y="2652285"/>
              <a:ext cx="13104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a:solidFill>
                    <a:schemeClr val="lt1"/>
                  </a:solidFill>
                  <a:latin typeface="Roboto Light"/>
                  <a:ea typeface="Roboto Light"/>
                  <a:cs typeface="Roboto Light"/>
                  <a:sym typeface="Roboto Light"/>
                </a:rPr>
                <a:t>Presentation &amp; Demo</a:t>
              </a:r>
              <a:endParaRPr sz="1000">
                <a:solidFill>
                  <a:schemeClr val="lt1"/>
                </a:solidFill>
                <a:latin typeface="Roboto Light"/>
                <a:ea typeface="Roboto Light"/>
                <a:cs typeface="Roboto Light"/>
                <a:sym typeface="Roboto Light"/>
              </a:endParaRPr>
            </a:p>
          </p:txBody>
        </p:sp>
        <p:sp>
          <p:nvSpPr>
            <p:cNvPr id="212" name="Google Shape;212;p23"/>
            <p:cNvSpPr txBox="1"/>
            <p:nvPr/>
          </p:nvSpPr>
          <p:spPr>
            <a:xfrm>
              <a:off x="519875" y="3109085"/>
              <a:ext cx="13104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a:solidFill>
                    <a:schemeClr val="lt1"/>
                  </a:solidFill>
                  <a:latin typeface="Roboto Light"/>
                  <a:ea typeface="Roboto Light"/>
                  <a:cs typeface="Roboto Light"/>
                  <a:sym typeface="Roboto Light"/>
                </a:rPr>
                <a:t>Test the public demo and / or receive presentation from Orange Management.</a:t>
              </a:r>
              <a:endParaRPr sz="800">
                <a:solidFill>
                  <a:schemeClr val="lt1"/>
                </a:solidFill>
                <a:latin typeface="Roboto Light"/>
                <a:ea typeface="Roboto Light"/>
                <a:cs typeface="Roboto Light"/>
                <a:sym typeface="Roboto Light"/>
              </a:endParaRPr>
            </a:p>
          </p:txBody>
        </p:sp>
      </p:grpSp>
      <p:grpSp>
        <p:nvGrpSpPr>
          <p:cNvPr id="213" name="Google Shape;213;p23"/>
          <p:cNvGrpSpPr/>
          <p:nvPr/>
        </p:nvGrpSpPr>
        <p:grpSpPr>
          <a:xfrm>
            <a:off x="1848940" y="1948510"/>
            <a:ext cx="1310400" cy="1897975"/>
            <a:chOff x="1848940" y="1948510"/>
            <a:chExt cx="1310400" cy="1897975"/>
          </a:xfrm>
        </p:grpSpPr>
        <p:sp>
          <p:nvSpPr>
            <p:cNvPr id="214" name="Google Shape;214;p23"/>
            <p:cNvSpPr/>
            <p:nvPr/>
          </p:nvSpPr>
          <p:spPr>
            <a:xfrm>
              <a:off x="2206990" y="1948510"/>
              <a:ext cx="594300" cy="594300"/>
            </a:xfrm>
            <a:prstGeom prst="ellipse">
              <a:avLst/>
            </a:prstGeom>
            <a:no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3"/>
            <p:cNvSpPr txBox="1"/>
            <p:nvPr/>
          </p:nvSpPr>
          <p:spPr>
            <a:xfrm>
              <a:off x="1848940" y="2652285"/>
              <a:ext cx="13104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a:solidFill>
                    <a:schemeClr val="lt1"/>
                  </a:solidFill>
                  <a:latin typeface="Roboto Light"/>
                  <a:ea typeface="Roboto Light"/>
                  <a:cs typeface="Roboto Light"/>
                  <a:sym typeface="Roboto Light"/>
                </a:rPr>
                <a:t>Client considers next steps</a:t>
              </a:r>
              <a:endParaRPr sz="1000">
                <a:solidFill>
                  <a:schemeClr val="lt1"/>
                </a:solidFill>
                <a:latin typeface="Roboto Light"/>
                <a:ea typeface="Roboto Light"/>
                <a:cs typeface="Roboto Light"/>
                <a:sym typeface="Roboto Light"/>
              </a:endParaRPr>
            </a:p>
          </p:txBody>
        </p:sp>
        <p:sp>
          <p:nvSpPr>
            <p:cNvPr id="216" name="Google Shape;216;p23"/>
            <p:cNvSpPr txBox="1"/>
            <p:nvPr/>
          </p:nvSpPr>
          <p:spPr>
            <a:xfrm>
              <a:off x="1848940" y="3109085"/>
              <a:ext cx="13104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a:solidFill>
                    <a:schemeClr val="lt1"/>
                  </a:solidFill>
                  <a:latin typeface="Roboto Light"/>
                  <a:ea typeface="Roboto Light"/>
                  <a:cs typeface="Roboto Light"/>
                  <a:sym typeface="Roboto Light"/>
                </a:rPr>
                <a:t>Is Orange Management a fitting partner? Continue software testing, ...</a:t>
              </a:r>
              <a:endParaRPr sz="800">
                <a:solidFill>
                  <a:schemeClr val="lt1"/>
                </a:solidFill>
                <a:latin typeface="Roboto Light"/>
                <a:ea typeface="Roboto Light"/>
                <a:cs typeface="Roboto Light"/>
                <a:sym typeface="Roboto Light"/>
              </a:endParaRPr>
            </a:p>
          </p:txBody>
        </p:sp>
        <p:sp>
          <p:nvSpPr>
            <p:cNvPr id="217" name="Google Shape;217;p23"/>
            <p:cNvSpPr txBox="1"/>
            <p:nvPr/>
          </p:nvSpPr>
          <p:spPr>
            <a:xfrm>
              <a:off x="2285740" y="2109685"/>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800" b="1">
                <a:solidFill>
                  <a:schemeClr val="lt1"/>
                </a:solidFill>
                <a:latin typeface="Roboto"/>
                <a:ea typeface="Roboto"/>
                <a:cs typeface="Roboto"/>
                <a:sym typeface="Roboto"/>
              </a:endParaRPr>
            </a:p>
          </p:txBody>
        </p:sp>
      </p:grpSp>
      <p:grpSp>
        <p:nvGrpSpPr>
          <p:cNvPr id="218" name="Google Shape;218;p23"/>
          <p:cNvGrpSpPr/>
          <p:nvPr/>
        </p:nvGrpSpPr>
        <p:grpSpPr>
          <a:xfrm>
            <a:off x="3178034" y="1948510"/>
            <a:ext cx="1359902" cy="1897974"/>
            <a:chOff x="3178034" y="1948510"/>
            <a:chExt cx="1359902" cy="1897974"/>
          </a:xfrm>
        </p:grpSpPr>
        <p:sp>
          <p:nvSpPr>
            <p:cNvPr id="219" name="Google Shape;219;p23"/>
            <p:cNvSpPr/>
            <p:nvPr/>
          </p:nvSpPr>
          <p:spPr>
            <a:xfrm>
              <a:off x="3560827" y="1948510"/>
              <a:ext cx="594300" cy="594300"/>
            </a:xfrm>
            <a:prstGeom prst="ellipse">
              <a:avLst/>
            </a:prstGeom>
            <a:no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3"/>
            <p:cNvSpPr txBox="1"/>
            <p:nvPr/>
          </p:nvSpPr>
          <p:spPr>
            <a:xfrm>
              <a:off x="3178034" y="2652285"/>
              <a:ext cx="13599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a:solidFill>
                    <a:schemeClr val="lt1"/>
                  </a:solidFill>
                  <a:latin typeface="Roboto Light"/>
                  <a:ea typeface="Roboto Light"/>
                  <a:cs typeface="Roboto Light"/>
                  <a:sym typeface="Roboto Light"/>
                </a:rPr>
                <a:t>Create module selection</a:t>
              </a:r>
              <a:endParaRPr sz="1000" b="1">
                <a:solidFill>
                  <a:srgbClr val="858585"/>
                </a:solidFill>
                <a:latin typeface="Roboto"/>
                <a:ea typeface="Roboto"/>
                <a:cs typeface="Roboto"/>
                <a:sym typeface="Roboto"/>
              </a:endParaRPr>
            </a:p>
          </p:txBody>
        </p:sp>
        <p:sp>
          <p:nvSpPr>
            <p:cNvPr id="221" name="Google Shape;221;p23"/>
            <p:cNvSpPr txBox="1"/>
            <p:nvPr/>
          </p:nvSpPr>
          <p:spPr>
            <a:xfrm>
              <a:off x="3178036" y="3109084"/>
              <a:ext cx="13599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800">
                  <a:solidFill>
                    <a:schemeClr val="lt1"/>
                  </a:solidFill>
                  <a:latin typeface="Roboto Light"/>
                  <a:ea typeface="Roboto Light"/>
                  <a:cs typeface="Roboto Light"/>
                  <a:sym typeface="Roboto Light"/>
                </a:rPr>
                <a:t>Client either creates own module selection or together in a workshop with Orange Management.</a:t>
              </a:r>
              <a:endParaRPr sz="800">
                <a:solidFill>
                  <a:schemeClr val="lt1"/>
                </a:solidFill>
                <a:latin typeface="Roboto Light"/>
                <a:ea typeface="Roboto Light"/>
                <a:cs typeface="Roboto Light"/>
                <a:sym typeface="Roboto Light"/>
              </a:endParaRPr>
            </a:p>
            <a:p>
              <a:pPr marL="0" lvl="0" indent="0" algn="ctr" rtl="0">
                <a:lnSpc>
                  <a:spcPct val="115000"/>
                </a:lnSpc>
                <a:spcBef>
                  <a:spcPts val="1600"/>
                </a:spcBef>
                <a:spcAft>
                  <a:spcPts val="1600"/>
                </a:spcAft>
                <a:buNone/>
              </a:pPr>
              <a:r>
                <a:rPr lang="en" sz="800">
                  <a:solidFill>
                    <a:srgbClr val="858585"/>
                  </a:solidFill>
                  <a:latin typeface="Roboto"/>
                  <a:ea typeface="Roboto"/>
                  <a:cs typeface="Roboto"/>
                  <a:sym typeface="Roboto"/>
                </a:rPr>
                <a:t> </a:t>
              </a:r>
              <a:endParaRPr sz="800">
                <a:solidFill>
                  <a:srgbClr val="858585"/>
                </a:solidFill>
                <a:latin typeface="Roboto"/>
                <a:ea typeface="Roboto"/>
                <a:cs typeface="Roboto"/>
                <a:sym typeface="Roboto"/>
              </a:endParaRPr>
            </a:p>
          </p:txBody>
        </p:sp>
        <p:sp>
          <p:nvSpPr>
            <p:cNvPr id="222" name="Google Shape;222;p23"/>
            <p:cNvSpPr txBox="1"/>
            <p:nvPr/>
          </p:nvSpPr>
          <p:spPr>
            <a:xfrm>
              <a:off x="3639577" y="2109685"/>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800" b="1">
                <a:solidFill>
                  <a:schemeClr val="lt1"/>
                </a:solidFill>
                <a:latin typeface="Roboto"/>
                <a:ea typeface="Roboto"/>
                <a:cs typeface="Roboto"/>
                <a:sym typeface="Roboto"/>
              </a:endParaRPr>
            </a:p>
          </p:txBody>
        </p:sp>
      </p:grpSp>
      <p:grpSp>
        <p:nvGrpSpPr>
          <p:cNvPr id="223" name="Google Shape;223;p23"/>
          <p:cNvGrpSpPr/>
          <p:nvPr/>
        </p:nvGrpSpPr>
        <p:grpSpPr>
          <a:xfrm>
            <a:off x="4557650" y="1948510"/>
            <a:ext cx="1310403" cy="1897975"/>
            <a:chOff x="4557650" y="1948510"/>
            <a:chExt cx="1310403" cy="1897975"/>
          </a:xfrm>
        </p:grpSpPr>
        <p:sp>
          <p:nvSpPr>
            <p:cNvPr id="224" name="Google Shape;224;p23"/>
            <p:cNvSpPr/>
            <p:nvPr/>
          </p:nvSpPr>
          <p:spPr>
            <a:xfrm>
              <a:off x="4915703" y="1948510"/>
              <a:ext cx="594300" cy="594300"/>
            </a:xfrm>
            <a:prstGeom prst="ellipse">
              <a:avLst/>
            </a:prstGeom>
            <a:no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3"/>
            <p:cNvSpPr txBox="1"/>
            <p:nvPr/>
          </p:nvSpPr>
          <p:spPr>
            <a:xfrm>
              <a:off x="4557650" y="2652285"/>
              <a:ext cx="13104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a:solidFill>
                    <a:schemeClr val="lt1"/>
                  </a:solidFill>
                  <a:latin typeface="Roboto Light"/>
                  <a:ea typeface="Roboto Light"/>
                  <a:cs typeface="Roboto Light"/>
                  <a:sym typeface="Roboto Light"/>
                </a:rPr>
                <a:t>Create offer</a:t>
              </a:r>
              <a:endParaRPr sz="1000">
                <a:solidFill>
                  <a:schemeClr val="lt1"/>
                </a:solidFill>
                <a:latin typeface="Roboto Light"/>
                <a:ea typeface="Roboto Light"/>
                <a:cs typeface="Roboto Light"/>
                <a:sym typeface="Roboto Light"/>
              </a:endParaRPr>
            </a:p>
            <a:p>
              <a:pPr marL="0" lvl="0" indent="0" algn="ctr" rtl="0">
                <a:lnSpc>
                  <a:spcPct val="115000"/>
                </a:lnSpc>
                <a:spcBef>
                  <a:spcPts val="0"/>
                </a:spcBef>
                <a:spcAft>
                  <a:spcPts val="0"/>
                </a:spcAft>
                <a:buNone/>
              </a:pPr>
              <a:endParaRPr sz="1000">
                <a:solidFill>
                  <a:schemeClr val="lt1"/>
                </a:solidFill>
                <a:latin typeface="Roboto Light"/>
                <a:ea typeface="Roboto Light"/>
                <a:cs typeface="Roboto Light"/>
                <a:sym typeface="Roboto Light"/>
              </a:endParaRPr>
            </a:p>
          </p:txBody>
        </p:sp>
        <p:sp>
          <p:nvSpPr>
            <p:cNvPr id="226" name="Google Shape;226;p23"/>
            <p:cNvSpPr txBox="1"/>
            <p:nvPr/>
          </p:nvSpPr>
          <p:spPr>
            <a:xfrm>
              <a:off x="4557653" y="3109085"/>
              <a:ext cx="13104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a:solidFill>
                    <a:schemeClr val="lt1"/>
                  </a:solidFill>
                  <a:latin typeface="Roboto Light"/>
                  <a:ea typeface="Roboto Light"/>
                  <a:cs typeface="Roboto Light"/>
                  <a:sym typeface="Roboto Light"/>
                </a:rPr>
                <a:t>Orange Management creates an offer.</a:t>
              </a:r>
              <a:endParaRPr sz="800">
                <a:solidFill>
                  <a:srgbClr val="858585"/>
                </a:solidFill>
                <a:latin typeface="Roboto"/>
                <a:ea typeface="Roboto"/>
                <a:cs typeface="Roboto"/>
                <a:sym typeface="Roboto"/>
              </a:endParaRPr>
            </a:p>
          </p:txBody>
        </p:sp>
        <p:sp>
          <p:nvSpPr>
            <p:cNvPr id="227" name="Google Shape;227;p23"/>
            <p:cNvSpPr txBox="1"/>
            <p:nvPr/>
          </p:nvSpPr>
          <p:spPr>
            <a:xfrm>
              <a:off x="4994453" y="2109685"/>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800" b="1">
                <a:solidFill>
                  <a:schemeClr val="lt1"/>
                </a:solidFill>
                <a:latin typeface="Roboto"/>
                <a:ea typeface="Roboto"/>
                <a:cs typeface="Roboto"/>
                <a:sym typeface="Roboto"/>
              </a:endParaRPr>
            </a:p>
          </p:txBody>
        </p:sp>
      </p:grpSp>
      <p:grpSp>
        <p:nvGrpSpPr>
          <p:cNvPr id="228" name="Google Shape;228;p23"/>
          <p:cNvGrpSpPr/>
          <p:nvPr/>
        </p:nvGrpSpPr>
        <p:grpSpPr>
          <a:xfrm>
            <a:off x="5887800" y="1948510"/>
            <a:ext cx="1359905" cy="1897975"/>
            <a:chOff x="5887800" y="1948510"/>
            <a:chExt cx="1359905" cy="1897975"/>
          </a:xfrm>
        </p:grpSpPr>
        <p:sp>
          <p:nvSpPr>
            <p:cNvPr id="229" name="Google Shape;229;p23"/>
            <p:cNvSpPr/>
            <p:nvPr/>
          </p:nvSpPr>
          <p:spPr>
            <a:xfrm>
              <a:off x="6270606" y="1948510"/>
              <a:ext cx="594300" cy="594300"/>
            </a:xfrm>
            <a:prstGeom prst="ellipse">
              <a:avLst/>
            </a:prstGeom>
            <a:no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txBox="1"/>
            <p:nvPr/>
          </p:nvSpPr>
          <p:spPr>
            <a:xfrm>
              <a:off x="5887800" y="2652285"/>
              <a:ext cx="13599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Clr>
                  <a:schemeClr val="dk1"/>
                </a:buClr>
                <a:buSzPts val="1100"/>
                <a:buFont typeface="Arial"/>
                <a:buNone/>
              </a:pPr>
              <a:r>
                <a:rPr lang="en" sz="1000">
                  <a:solidFill>
                    <a:schemeClr val="lt1"/>
                  </a:solidFill>
                  <a:latin typeface="Roboto Light"/>
                  <a:ea typeface="Roboto Light"/>
                  <a:cs typeface="Roboto Light"/>
                  <a:sym typeface="Roboto Light"/>
                </a:rPr>
                <a:t>Setup</a:t>
              </a:r>
              <a:endParaRPr sz="1000">
                <a:solidFill>
                  <a:schemeClr val="lt1"/>
                </a:solidFill>
                <a:latin typeface="Roboto Light"/>
                <a:ea typeface="Roboto Light"/>
                <a:cs typeface="Roboto Light"/>
                <a:sym typeface="Roboto Light"/>
              </a:endParaRPr>
            </a:p>
            <a:p>
              <a:pPr marL="0" lvl="0" indent="0" algn="ctr" rtl="0">
                <a:lnSpc>
                  <a:spcPct val="115000"/>
                </a:lnSpc>
                <a:spcBef>
                  <a:spcPts val="0"/>
                </a:spcBef>
                <a:spcAft>
                  <a:spcPts val="0"/>
                </a:spcAft>
                <a:buNone/>
              </a:pPr>
              <a:endParaRPr sz="1000" b="1">
                <a:solidFill>
                  <a:srgbClr val="858585"/>
                </a:solidFill>
                <a:latin typeface="Roboto"/>
                <a:ea typeface="Roboto"/>
                <a:cs typeface="Roboto"/>
                <a:sym typeface="Roboto"/>
              </a:endParaRPr>
            </a:p>
          </p:txBody>
        </p:sp>
        <p:sp>
          <p:nvSpPr>
            <p:cNvPr id="231" name="Google Shape;231;p23"/>
            <p:cNvSpPr txBox="1"/>
            <p:nvPr/>
          </p:nvSpPr>
          <p:spPr>
            <a:xfrm>
              <a:off x="5887806" y="3109085"/>
              <a:ext cx="13599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800">
                  <a:solidFill>
                    <a:schemeClr val="lt1"/>
                  </a:solidFill>
                  <a:latin typeface="Roboto Light"/>
                  <a:ea typeface="Roboto Light"/>
                  <a:cs typeface="Roboto Light"/>
                  <a:sym typeface="Roboto Light"/>
                </a:rPr>
                <a:t>Setup application (either alone or together with Orange Management).</a:t>
              </a:r>
              <a:endParaRPr sz="800">
                <a:solidFill>
                  <a:srgbClr val="858585"/>
                </a:solidFill>
                <a:latin typeface="Roboto"/>
                <a:ea typeface="Roboto"/>
                <a:cs typeface="Roboto"/>
                <a:sym typeface="Roboto"/>
              </a:endParaRPr>
            </a:p>
            <a:p>
              <a:pPr marL="0" lvl="0" indent="0" algn="ctr" rtl="0">
                <a:lnSpc>
                  <a:spcPct val="115000"/>
                </a:lnSpc>
                <a:spcBef>
                  <a:spcPts val="1600"/>
                </a:spcBef>
                <a:spcAft>
                  <a:spcPts val="1600"/>
                </a:spcAft>
                <a:buNone/>
              </a:pPr>
              <a:endParaRPr sz="800">
                <a:solidFill>
                  <a:srgbClr val="858585"/>
                </a:solidFill>
                <a:latin typeface="Roboto"/>
                <a:ea typeface="Roboto"/>
                <a:cs typeface="Roboto"/>
                <a:sym typeface="Roboto"/>
              </a:endParaRPr>
            </a:p>
          </p:txBody>
        </p:sp>
        <p:sp>
          <p:nvSpPr>
            <p:cNvPr id="232" name="Google Shape;232;p23"/>
            <p:cNvSpPr txBox="1"/>
            <p:nvPr/>
          </p:nvSpPr>
          <p:spPr>
            <a:xfrm>
              <a:off x="6349356" y="2109685"/>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800" b="1">
                <a:solidFill>
                  <a:schemeClr val="lt1"/>
                </a:solidFill>
                <a:latin typeface="Roboto"/>
                <a:ea typeface="Roboto"/>
                <a:cs typeface="Roboto"/>
                <a:sym typeface="Roboto"/>
              </a:endParaRPr>
            </a:p>
          </p:txBody>
        </p:sp>
      </p:grpSp>
      <p:grpSp>
        <p:nvGrpSpPr>
          <p:cNvPr id="233" name="Google Shape;233;p23"/>
          <p:cNvGrpSpPr/>
          <p:nvPr/>
        </p:nvGrpSpPr>
        <p:grpSpPr>
          <a:xfrm>
            <a:off x="7264213" y="1948510"/>
            <a:ext cx="1359905" cy="1897975"/>
            <a:chOff x="7264213" y="1948510"/>
            <a:chExt cx="1359905" cy="1897975"/>
          </a:xfrm>
        </p:grpSpPr>
        <p:sp>
          <p:nvSpPr>
            <p:cNvPr id="234" name="Google Shape;234;p23"/>
            <p:cNvSpPr/>
            <p:nvPr/>
          </p:nvSpPr>
          <p:spPr>
            <a:xfrm>
              <a:off x="7647018" y="1948510"/>
              <a:ext cx="594300" cy="594300"/>
            </a:xfrm>
            <a:prstGeom prst="ellipse">
              <a:avLst/>
            </a:prstGeom>
            <a:no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3"/>
            <p:cNvSpPr txBox="1"/>
            <p:nvPr/>
          </p:nvSpPr>
          <p:spPr>
            <a:xfrm>
              <a:off x="7264213" y="2652285"/>
              <a:ext cx="13599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a:solidFill>
                    <a:schemeClr val="lt1"/>
                  </a:solidFill>
                  <a:latin typeface="Roboto Light"/>
                  <a:ea typeface="Roboto Light"/>
                  <a:cs typeface="Roboto Light"/>
                  <a:sym typeface="Roboto Light"/>
                </a:rPr>
                <a:t>Follow up</a:t>
              </a:r>
              <a:endParaRPr sz="1000">
                <a:solidFill>
                  <a:schemeClr val="lt1"/>
                </a:solidFill>
                <a:latin typeface="Roboto Light"/>
                <a:ea typeface="Roboto Light"/>
                <a:cs typeface="Roboto Light"/>
                <a:sym typeface="Roboto Light"/>
              </a:endParaRPr>
            </a:p>
            <a:p>
              <a:pPr marL="0" lvl="0" indent="0" algn="ctr" rtl="0">
                <a:lnSpc>
                  <a:spcPct val="115000"/>
                </a:lnSpc>
                <a:spcBef>
                  <a:spcPts val="0"/>
                </a:spcBef>
                <a:spcAft>
                  <a:spcPts val="0"/>
                </a:spcAft>
                <a:buClr>
                  <a:schemeClr val="dk1"/>
                </a:buClr>
                <a:buSzPts val="1100"/>
                <a:buFont typeface="Arial"/>
                <a:buNone/>
              </a:pPr>
              <a:endParaRPr sz="1000">
                <a:solidFill>
                  <a:schemeClr val="lt1"/>
                </a:solidFill>
                <a:latin typeface="Roboto Light"/>
                <a:ea typeface="Roboto Light"/>
                <a:cs typeface="Roboto Light"/>
                <a:sym typeface="Roboto Light"/>
              </a:endParaRPr>
            </a:p>
          </p:txBody>
        </p:sp>
        <p:sp>
          <p:nvSpPr>
            <p:cNvPr id="236" name="Google Shape;236;p23"/>
            <p:cNvSpPr txBox="1"/>
            <p:nvPr/>
          </p:nvSpPr>
          <p:spPr>
            <a:xfrm>
              <a:off x="7264218" y="3109085"/>
              <a:ext cx="13599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800">
                  <a:solidFill>
                    <a:schemeClr val="lt1"/>
                  </a:solidFill>
                  <a:latin typeface="Roboto Light"/>
                  <a:ea typeface="Roboto Light"/>
                  <a:cs typeface="Roboto Light"/>
                  <a:sym typeface="Roboto Light"/>
                </a:rPr>
                <a:t>Optional: Software training, data migration, customization, ...</a:t>
              </a:r>
              <a:endParaRPr sz="800">
                <a:solidFill>
                  <a:srgbClr val="858585"/>
                </a:solidFill>
                <a:latin typeface="Roboto"/>
                <a:ea typeface="Roboto"/>
                <a:cs typeface="Roboto"/>
                <a:sym typeface="Roboto"/>
              </a:endParaRPr>
            </a:p>
            <a:p>
              <a:pPr marL="0" lvl="0" indent="0" algn="ctr" rtl="0">
                <a:lnSpc>
                  <a:spcPct val="115000"/>
                </a:lnSpc>
                <a:spcBef>
                  <a:spcPts val="1600"/>
                </a:spcBef>
                <a:spcAft>
                  <a:spcPts val="1600"/>
                </a:spcAft>
                <a:buNone/>
              </a:pPr>
              <a:endParaRPr sz="800">
                <a:solidFill>
                  <a:srgbClr val="858585"/>
                </a:solidFill>
                <a:latin typeface="Roboto"/>
                <a:ea typeface="Roboto"/>
                <a:cs typeface="Roboto"/>
                <a:sym typeface="Roboto"/>
              </a:endParaRPr>
            </a:p>
          </p:txBody>
        </p:sp>
        <p:sp>
          <p:nvSpPr>
            <p:cNvPr id="237" name="Google Shape;237;p23"/>
            <p:cNvSpPr txBox="1"/>
            <p:nvPr/>
          </p:nvSpPr>
          <p:spPr>
            <a:xfrm>
              <a:off x="7725768" y="2109685"/>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800" b="1">
                <a:solidFill>
                  <a:srgbClr val="858585"/>
                </a:solidFill>
                <a:latin typeface="Roboto"/>
                <a:ea typeface="Roboto"/>
                <a:cs typeface="Roboto"/>
                <a:sym typeface="Roboto"/>
              </a:endParaRPr>
            </a:p>
          </p:txBody>
        </p:sp>
      </p:grpSp>
      <p:sp>
        <p:nvSpPr>
          <p:cNvPr id="238" name="Google Shape;238;p23"/>
          <p:cNvSpPr/>
          <p:nvPr/>
        </p:nvSpPr>
        <p:spPr>
          <a:xfrm>
            <a:off x="3004357" y="2251735"/>
            <a:ext cx="353400" cy="36900"/>
          </a:xfrm>
          <a:prstGeom prst="roundRect">
            <a:avLst>
              <a:gd name="adj" fmla="val 50000"/>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3"/>
          <p:cNvSpPr/>
          <p:nvPr/>
        </p:nvSpPr>
        <p:spPr>
          <a:xfrm>
            <a:off x="4358720" y="2251735"/>
            <a:ext cx="353400" cy="36900"/>
          </a:xfrm>
          <a:prstGeom prst="roundRect">
            <a:avLst>
              <a:gd name="adj" fmla="val 50000"/>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5713595" y="2251735"/>
            <a:ext cx="353400" cy="36900"/>
          </a:xfrm>
          <a:prstGeom prst="roundRect">
            <a:avLst>
              <a:gd name="adj" fmla="val 50000"/>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7079257" y="2251735"/>
            <a:ext cx="353400" cy="36900"/>
          </a:xfrm>
          <a:prstGeom prst="roundRect">
            <a:avLst>
              <a:gd name="adj" fmla="val 50000"/>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4"/>
          <p:cNvSpPr txBox="1">
            <a:spLocks noGrp="1"/>
          </p:cNvSpPr>
          <p:nvPr>
            <p:ph type="title"/>
          </p:nvPr>
        </p:nvSpPr>
        <p:spPr>
          <a:xfrm>
            <a:off x="265500" y="724075"/>
            <a:ext cx="4045200" cy="3695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latin typeface="Roboto"/>
                <a:ea typeface="Roboto"/>
                <a:cs typeface="Roboto"/>
                <a:sym typeface="Roboto"/>
              </a:rPr>
              <a:t>Thank you very much!</a:t>
            </a:r>
            <a:endParaRPr>
              <a:latin typeface="Roboto"/>
              <a:ea typeface="Roboto"/>
              <a:cs typeface="Roboto"/>
              <a:sym typeface="Roboto"/>
            </a:endParaRPr>
          </a:p>
        </p:txBody>
      </p:sp>
      <p:sp>
        <p:nvSpPr>
          <p:cNvPr id="247" name="Google Shape;247;p24"/>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Clr>
                <a:schemeClr val="dk1"/>
              </a:buClr>
              <a:buSzPts val="1100"/>
              <a:buFont typeface="Arial"/>
              <a:buNone/>
            </a:pPr>
            <a:r>
              <a:rPr lang="en" sz="4200">
                <a:solidFill>
                  <a:srgbClr val="5E5E5E"/>
                </a:solidFill>
                <a:latin typeface="Roboto"/>
                <a:ea typeface="Roboto"/>
                <a:cs typeface="Roboto"/>
                <a:sym typeface="Roboto"/>
              </a:rPr>
              <a:t>Q&amp;A</a:t>
            </a:r>
            <a:endParaRPr sz="4200">
              <a:solidFill>
                <a:srgbClr val="5E5E5E"/>
              </a:solidFill>
              <a:latin typeface="Roboto"/>
              <a:ea typeface="Roboto"/>
              <a:cs typeface="Roboto"/>
              <a:sym typeface="Roboto"/>
            </a:endParaRPr>
          </a:p>
        </p:txBody>
      </p:sp>
      <p:sp>
        <p:nvSpPr>
          <p:cNvPr id="248" name="Google Shape;248;p24"/>
          <p:cNvSpPr txBox="1"/>
          <p:nvPr/>
        </p:nvSpPr>
        <p:spPr>
          <a:xfrm>
            <a:off x="265500" y="4419175"/>
            <a:ext cx="36042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solidFill>
                  <a:schemeClr val="lt1"/>
                </a:solidFill>
                <a:latin typeface="Roboto Light"/>
                <a:ea typeface="Roboto Light"/>
                <a:cs typeface="Roboto Light"/>
                <a:sym typeface="Roboto Light"/>
              </a:rPr>
              <a:t>orange-management.org</a:t>
            </a:r>
            <a:endParaRPr sz="800">
              <a:solidFill>
                <a:schemeClr val="lt1"/>
              </a:solidFill>
              <a:latin typeface="Roboto Light"/>
              <a:ea typeface="Roboto Light"/>
              <a:cs typeface="Roboto Light"/>
              <a:sym typeface="Roboto Light"/>
            </a:endParaRPr>
          </a:p>
          <a:p>
            <a:pPr marL="0" lvl="0" indent="0" algn="l" rtl="0">
              <a:spcBef>
                <a:spcPts val="0"/>
              </a:spcBef>
              <a:spcAft>
                <a:spcPts val="0"/>
              </a:spcAft>
              <a:buNone/>
            </a:pPr>
            <a:r>
              <a:rPr lang="en" sz="800">
                <a:solidFill>
                  <a:schemeClr val="lt1"/>
                </a:solidFill>
                <a:latin typeface="Roboto Light"/>
                <a:ea typeface="Roboto Light"/>
                <a:cs typeface="Roboto Light"/>
                <a:sym typeface="Roboto Light"/>
              </a:rPr>
              <a:t>d.eichhorn@orange-management.email</a:t>
            </a:r>
            <a:endParaRPr sz="800">
              <a:solidFill>
                <a:schemeClr val="lt1"/>
              </a:solidFill>
              <a:latin typeface="Roboto Light"/>
              <a:ea typeface="Roboto Light"/>
              <a:cs typeface="Roboto Light"/>
              <a:sym typeface="Roboto Light"/>
            </a:endParaRPr>
          </a:p>
          <a:p>
            <a:pPr marL="0" lvl="0" indent="0" algn="l" rtl="0">
              <a:spcBef>
                <a:spcPts val="0"/>
              </a:spcBef>
              <a:spcAft>
                <a:spcPts val="0"/>
              </a:spcAft>
              <a:buNone/>
            </a:pPr>
            <a:r>
              <a:rPr lang="en" sz="800">
                <a:solidFill>
                  <a:schemeClr val="lt1"/>
                </a:solidFill>
                <a:latin typeface="Roboto Light"/>
                <a:ea typeface="Roboto Light"/>
                <a:cs typeface="Roboto Light"/>
                <a:sym typeface="Roboto Light"/>
              </a:rPr>
              <a:t>+49 123 / 4567890</a:t>
            </a:r>
            <a:endParaRPr sz="800">
              <a:solidFill>
                <a:schemeClr val="lt1"/>
              </a:solidFill>
              <a:latin typeface="Roboto Light"/>
              <a:ea typeface="Roboto Light"/>
              <a:cs typeface="Roboto Light"/>
              <a:sym typeface="Roboto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265500" y="724075"/>
            <a:ext cx="4045200" cy="1482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latin typeface="Roboto"/>
                <a:ea typeface="Roboto"/>
                <a:cs typeface="Roboto"/>
                <a:sym typeface="Roboto"/>
              </a:rPr>
              <a:t>Table of Contents</a:t>
            </a:r>
            <a:endParaRPr>
              <a:latin typeface="Roboto"/>
              <a:ea typeface="Roboto"/>
              <a:cs typeface="Roboto"/>
              <a:sym typeface="Roboto"/>
            </a:endParaRPr>
          </a:p>
        </p:txBody>
      </p:sp>
      <p:sp>
        <p:nvSpPr>
          <p:cNvPr id="67" name="Google Shape;67;p14"/>
          <p:cNvSpPr txBox="1">
            <a:spLocks noGrp="1"/>
          </p:cNvSpPr>
          <p:nvPr>
            <p:ph type="body" idx="2"/>
          </p:nvPr>
        </p:nvSpPr>
        <p:spPr>
          <a:xfrm>
            <a:off x="4939500" y="724075"/>
            <a:ext cx="3837000" cy="3695100"/>
          </a:xfrm>
          <a:prstGeom prst="rect">
            <a:avLst/>
          </a:prstGeom>
        </p:spPr>
        <p:txBody>
          <a:bodyPr spcFirstLastPara="1" wrap="square" lIns="91425" tIns="91425" rIns="91425" bIns="91425" anchor="t" anchorCtr="0">
            <a:normAutofit/>
          </a:bodyPr>
          <a:lstStyle/>
          <a:p>
            <a:pPr marL="0" lvl="0" indent="0" algn="l" rtl="0">
              <a:lnSpc>
                <a:spcPct val="75000"/>
              </a:lnSpc>
              <a:spcBef>
                <a:spcPts val="0"/>
              </a:spcBef>
              <a:spcAft>
                <a:spcPts val="0"/>
              </a:spcAft>
              <a:buNone/>
            </a:pPr>
            <a:r>
              <a:rPr lang="en" sz="1600">
                <a:latin typeface="Roboto Light"/>
                <a:ea typeface="Roboto Light"/>
                <a:cs typeface="Roboto Light"/>
                <a:sym typeface="Roboto Light"/>
              </a:rPr>
              <a:t>Introduction</a:t>
            </a:r>
            <a:endParaRPr sz="1600">
              <a:latin typeface="Roboto Light"/>
              <a:ea typeface="Roboto Light"/>
              <a:cs typeface="Roboto Light"/>
              <a:sym typeface="Roboto Light"/>
            </a:endParaRPr>
          </a:p>
          <a:p>
            <a:pPr marL="0" lvl="0" indent="0" algn="l" rtl="0">
              <a:lnSpc>
                <a:spcPct val="75000"/>
              </a:lnSpc>
              <a:spcBef>
                <a:spcPts val="1200"/>
              </a:spcBef>
              <a:spcAft>
                <a:spcPts val="0"/>
              </a:spcAft>
              <a:buNone/>
            </a:pPr>
            <a:r>
              <a:rPr lang="en" sz="1600">
                <a:latin typeface="Roboto Light"/>
                <a:ea typeface="Roboto Light"/>
                <a:cs typeface="Roboto Light"/>
                <a:sym typeface="Roboto Light"/>
              </a:rPr>
              <a:t>Key value proposition</a:t>
            </a:r>
            <a:endParaRPr sz="1600">
              <a:latin typeface="Roboto Light"/>
              <a:ea typeface="Roboto Light"/>
              <a:cs typeface="Roboto Light"/>
              <a:sym typeface="Roboto Light"/>
            </a:endParaRPr>
          </a:p>
          <a:p>
            <a:pPr marL="0" lvl="0" indent="0" algn="l" rtl="0">
              <a:lnSpc>
                <a:spcPct val="75000"/>
              </a:lnSpc>
              <a:spcBef>
                <a:spcPts val="1200"/>
              </a:spcBef>
              <a:spcAft>
                <a:spcPts val="0"/>
              </a:spcAft>
              <a:buNone/>
            </a:pPr>
            <a:r>
              <a:rPr lang="en" sz="1600">
                <a:latin typeface="Roboto Light"/>
                <a:ea typeface="Roboto Light"/>
                <a:cs typeface="Roboto Light"/>
                <a:sym typeface="Roboto Light"/>
              </a:rPr>
              <a:t>Key business products</a:t>
            </a:r>
            <a:endParaRPr sz="1600">
              <a:latin typeface="Roboto Light"/>
              <a:ea typeface="Roboto Light"/>
              <a:cs typeface="Roboto Light"/>
              <a:sym typeface="Roboto Light"/>
            </a:endParaRPr>
          </a:p>
          <a:p>
            <a:pPr marL="0" lvl="0" indent="0" algn="l" rtl="0">
              <a:lnSpc>
                <a:spcPct val="75000"/>
              </a:lnSpc>
              <a:spcBef>
                <a:spcPts val="1200"/>
              </a:spcBef>
              <a:spcAft>
                <a:spcPts val="0"/>
              </a:spcAft>
              <a:buNone/>
            </a:pPr>
            <a:r>
              <a:rPr lang="en" sz="1600">
                <a:latin typeface="Roboto Light"/>
                <a:ea typeface="Roboto Light"/>
                <a:cs typeface="Roboto Light"/>
                <a:sym typeface="Roboto Light"/>
              </a:rPr>
              <a:t>Key services</a:t>
            </a:r>
            <a:endParaRPr sz="1600">
              <a:latin typeface="Roboto Light"/>
              <a:ea typeface="Roboto Light"/>
              <a:cs typeface="Roboto Light"/>
              <a:sym typeface="Roboto Light"/>
            </a:endParaRPr>
          </a:p>
          <a:p>
            <a:pPr marL="0" lvl="0" indent="0" algn="l" rtl="0">
              <a:lnSpc>
                <a:spcPct val="75000"/>
              </a:lnSpc>
              <a:spcBef>
                <a:spcPts val="1200"/>
              </a:spcBef>
              <a:spcAft>
                <a:spcPts val="0"/>
              </a:spcAft>
              <a:buNone/>
            </a:pPr>
            <a:r>
              <a:rPr lang="en" sz="1600">
                <a:latin typeface="Roboto Light"/>
                <a:ea typeface="Roboto Light"/>
                <a:cs typeface="Roboto Light"/>
                <a:sym typeface="Roboto Light"/>
              </a:rPr>
              <a:t>Live demo</a:t>
            </a:r>
            <a:endParaRPr sz="1600">
              <a:latin typeface="Roboto Light"/>
              <a:ea typeface="Roboto Light"/>
              <a:cs typeface="Roboto Light"/>
              <a:sym typeface="Roboto Light"/>
            </a:endParaRPr>
          </a:p>
          <a:p>
            <a:pPr marL="0" lvl="0" indent="0" algn="l" rtl="0">
              <a:lnSpc>
                <a:spcPct val="75000"/>
              </a:lnSpc>
              <a:spcBef>
                <a:spcPts val="1200"/>
              </a:spcBef>
              <a:spcAft>
                <a:spcPts val="0"/>
              </a:spcAft>
              <a:buNone/>
            </a:pPr>
            <a:r>
              <a:rPr lang="en" sz="1600">
                <a:latin typeface="Roboto Light"/>
                <a:ea typeface="Roboto Light"/>
                <a:cs typeface="Roboto Light"/>
                <a:sym typeface="Roboto Light"/>
              </a:rPr>
              <a:t>Pricing</a:t>
            </a:r>
            <a:endParaRPr sz="1600">
              <a:latin typeface="Roboto Light"/>
              <a:ea typeface="Roboto Light"/>
              <a:cs typeface="Roboto Light"/>
              <a:sym typeface="Roboto Light"/>
            </a:endParaRPr>
          </a:p>
          <a:p>
            <a:pPr marL="0" lvl="0" indent="0" algn="l" rtl="0">
              <a:lnSpc>
                <a:spcPct val="75000"/>
              </a:lnSpc>
              <a:spcBef>
                <a:spcPts val="1200"/>
              </a:spcBef>
              <a:spcAft>
                <a:spcPts val="0"/>
              </a:spcAft>
              <a:buNone/>
            </a:pPr>
            <a:r>
              <a:rPr lang="en" sz="1600">
                <a:latin typeface="Roboto Light"/>
                <a:ea typeface="Roboto Light"/>
                <a:cs typeface="Roboto Light"/>
                <a:sym typeface="Roboto Light"/>
              </a:rPr>
              <a:t>Next steps</a:t>
            </a:r>
            <a:endParaRPr sz="1600">
              <a:latin typeface="Roboto Light"/>
              <a:ea typeface="Roboto Light"/>
              <a:cs typeface="Roboto Light"/>
              <a:sym typeface="Roboto Light"/>
            </a:endParaRPr>
          </a:p>
          <a:p>
            <a:pPr marL="0" lvl="0" indent="0" algn="l" rtl="0">
              <a:lnSpc>
                <a:spcPct val="50000"/>
              </a:lnSpc>
              <a:spcBef>
                <a:spcPts val="1200"/>
              </a:spcBef>
              <a:spcAft>
                <a:spcPts val="1200"/>
              </a:spcAft>
              <a:buNone/>
            </a:pPr>
            <a:r>
              <a:rPr lang="en" sz="1600">
                <a:latin typeface="Roboto Light"/>
                <a:ea typeface="Roboto Light"/>
                <a:cs typeface="Roboto Light"/>
                <a:sym typeface="Roboto Light"/>
              </a:rPr>
              <a:t>Q&amp;A</a:t>
            </a:r>
            <a:endParaRPr sz="1700">
              <a:latin typeface="Roboto Light"/>
              <a:ea typeface="Roboto Light"/>
              <a:cs typeface="Roboto Light"/>
              <a:sym typeface="Roboto Light"/>
            </a:endParaRPr>
          </a:p>
        </p:txBody>
      </p:sp>
      <p:pic>
        <p:nvPicPr>
          <p:cNvPr id="68" name="Google Shape;68;p14"/>
          <p:cNvPicPr preferRelativeResize="0"/>
          <p:nvPr/>
        </p:nvPicPr>
        <p:blipFill>
          <a:blip r:embed="rId3">
            <a:alphaModFix/>
          </a:blip>
          <a:stretch>
            <a:fillRect/>
          </a:stretch>
        </p:blipFill>
        <p:spPr>
          <a:xfrm>
            <a:off x="1140225" y="2658075"/>
            <a:ext cx="2365850" cy="17610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911188" y="1548150"/>
            <a:ext cx="5115900" cy="1023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What is Jingga?</a:t>
            </a:r>
            <a:endParaRPr dirty="0"/>
          </a:p>
        </p:txBody>
      </p:sp>
      <p:sp>
        <p:nvSpPr>
          <p:cNvPr id="74" name="Google Shape;74;p15"/>
          <p:cNvSpPr txBox="1">
            <a:spLocks noGrp="1"/>
          </p:cNvSpPr>
          <p:nvPr>
            <p:ph type="body" idx="1"/>
          </p:nvPr>
        </p:nvSpPr>
        <p:spPr>
          <a:xfrm>
            <a:off x="911188" y="2571750"/>
            <a:ext cx="4793400" cy="1023600"/>
          </a:xfrm>
          <a:prstGeom prst="rect">
            <a:avLst/>
          </a:prstGeom>
        </p:spPr>
        <p:txBody>
          <a:bodyPr spcFirstLastPara="1" wrap="square" lIns="91425" tIns="91425" rIns="91425" bIns="91425" anchor="ctr" anchorCtr="0">
            <a:normAutofit lnSpcReduction="10000"/>
          </a:bodyPr>
          <a:lstStyle/>
          <a:p>
            <a:pPr marL="0" lvl="0" indent="0" algn="l" rtl="0">
              <a:spcBef>
                <a:spcPts val="0"/>
              </a:spcBef>
              <a:spcAft>
                <a:spcPts val="1200"/>
              </a:spcAft>
              <a:buNone/>
            </a:pPr>
            <a:r>
              <a:rPr lang="en" sz="1400" dirty="0"/>
              <a:t>Jingga is a collection of tools &amp; workflows to map your business processes and support you in your everyday business operations.</a:t>
            </a:r>
            <a:endParaRPr sz="1400" dirty="0"/>
          </a:p>
        </p:txBody>
      </p:sp>
      <p:pic>
        <p:nvPicPr>
          <p:cNvPr id="75" name="Google Shape;75;p15"/>
          <p:cNvPicPr preferRelativeResize="0"/>
          <p:nvPr/>
        </p:nvPicPr>
        <p:blipFill>
          <a:blip r:embed="rId3">
            <a:alphaModFix/>
          </a:blip>
          <a:stretch>
            <a:fillRect/>
          </a:stretch>
        </p:blipFill>
        <p:spPr>
          <a:xfrm>
            <a:off x="6027089" y="2031025"/>
            <a:ext cx="2205725" cy="1417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grpSp>
        <p:nvGrpSpPr>
          <p:cNvPr id="80" name="Google Shape;80;p16"/>
          <p:cNvGrpSpPr/>
          <p:nvPr/>
        </p:nvGrpSpPr>
        <p:grpSpPr>
          <a:xfrm>
            <a:off x="1469388" y="2323310"/>
            <a:ext cx="5076025" cy="643482"/>
            <a:chOff x="2283025" y="2322568"/>
            <a:chExt cx="5076025" cy="643482"/>
          </a:xfrm>
        </p:grpSpPr>
        <p:sp>
          <p:nvSpPr>
            <p:cNvPr id="81" name="Google Shape;81;p16"/>
            <p:cNvSpPr/>
            <p:nvPr/>
          </p:nvSpPr>
          <p:spPr>
            <a:xfrm flipH="1">
              <a:off x="2283025" y="2322575"/>
              <a:ext cx="1844400" cy="642600"/>
            </a:xfrm>
            <a:prstGeom prst="rect">
              <a:avLst/>
            </a:prstGeom>
            <a:solidFill>
              <a:srgbClr val="369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6"/>
            <p:cNvSpPr/>
            <p:nvPr/>
          </p:nvSpPr>
          <p:spPr>
            <a:xfrm rot="-5400000">
              <a:off x="3501574" y="1934671"/>
              <a:ext cx="643356" cy="1419149"/>
            </a:xfrm>
            <a:prstGeom prst="flowChartOffpageConnector">
              <a:avLst/>
            </a:prstGeom>
            <a:solidFill>
              <a:srgbClr val="369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000">
                  <a:solidFill>
                    <a:srgbClr val="FFFFFF"/>
                  </a:solidFill>
                  <a:latin typeface="Roboto Light"/>
                  <a:ea typeface="Roboto Light"/>
                  <a:cs typeface="Roboto Light"/>
                  <a:sym typeface="Roboto Light"/>
                </a:rPr>
                <a:t>End-user benefits</a:t>
              </a:r>
              <a:endParaRPr sz="1000">
                <a:solidFill>
                  <a:srgbClr val="FFFFFF"/>
                </a:solidFill>
                <a:latin typeface="Roboto Light"/>
                <a:ea typeface="Roboto Light"/>
                <a:cs typeface="Roboto Light"/>
                <a:sym typeface="Roboto Light"/>
              </a:endParaRPr>
            </a:p>
          </p:txBody>
        </p:sp>
        <p:sp>
          <p:nvSpPr>
            <p:cNvPr id="84" name="Google Shape;84;p16"/>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lvl="0" indent="-279400" algn="l" rtl="0">
                <a:lnSpc>
                  <a:spcPct val="115000"/>
                </a:lnSpc>
                <a:spcBef>
                  <a:spcPts val="0"/>
                </a:spcBef>
                <a:spcAft>
                  <a:spcPts val="0"/>
                </a:spcAft>
                <a:buClr>
                  <a:schemeClr val="lt1"/>
                </a:buClr>
                <a:buSzPts val="800"/>
                <a:buFont typeface="Roboto"/>
                <a:buChar char="●"/>
              </a:pPr>
              <a:r>
                <a:rPr lang="en" sz="800">
                  <a:solidFill>
                    <a:schemeClr val="lt1"/>
                  </a:solidFill>
                  <a:latin typeface="Roboto"/>
                  <a:ea typeface="Roboto"/>
                  <a:cs typeface="Roboto"/>
                  <a:sym typeface="Roboto"/>
                </a:rPr>
                <a:t>Simple &amp; intuitive</a:t>
              </a:r>
              <a:endParaRPr sz="800">
                <a:solidFill>
                  <a:schemeClr val="lt1"/>
                </a:solidFill>
                <a:latin typeface="Roboto"/>
                <a:ea typeface="Roboto"/>
                <a:cs typeface="Roboto"/>
                <a:sym typeface="Roboto"/>
              </a:endParaRPr>
            </a:p>
            <a:p>
              <a:pPr marL="457200" lvl="0" indent="-279400" algn="l" rtl="0">
                <a:lnSpc>
                  <a:spcPct val="115000"/>
                </a:lnSpc>
                <a:spcBef>
                  <a:spcPts val="0"/>
                </a:spcBef>
                <a:spcAft>
                  <a:spcPts val="0"/>
                </a:spcAft>
                <a:buClr>
                  <a:schemeClr val="lt1"/>
                </a:buClr>
                <a:buSzPts val="800"/>
                <a:buFont typeface="Roboto"/>
                <a:buChar char="●"/>
              </a:pPr>
              <a:r>
                <a:rPr lang="en" sz="800">
                  <a:solidFill>
                    <a:schemeClr val="lt1"/>
                  </a:solidFill>
                  <a:latin typeface="Roboto"/>
                  <a:ea typeface="Roboto"/>
                  <a:cs typeface="Roboto"/>
                  <a:sym typeface="Roboto"/>
                </a:rPr>
                <a:t>Saves time</a:t>
              </a:r>
              <a:endParaRPr sz="800">
                <a:solidFill>
                  <a:schemeClr val="lt1"/>
                </a:solidFill>
                <a:latin typeface="Roboto"/>
                <a:ea typeface="Roboto"/>
                <a:cs typeface="Roboto"/>
                <a:sym typeface="Roboto"/>
              </a:endParaRPr>
            </a:p>
            <a:p>
              <a:pPr marL="457200" lvl="0" indent="-279400" algn="l" rtl="0">
                <a:lnSpc>
                  <a:spcPct val="115000"/>
                </a:lnSpc>
                <a:spcBef>
                  <a:spcPts val="0"/>
                </a:spcBef>
                <a:spcAft>
                  <a:spcPts val="0"/>
                </a:spcAft>
                <a:buClr>
                  <a:schemeClr val="lt1"/>
                </a:buClr>
                <a:buSzPts val="800"/>
                <a:buFont typeface="Roboto"/>
                <a:buChar char="●"/>
              </a:pPr>
              <a:r>
                <a:rPr lang="en" sz="800">
                  <a:solidFill>
                    <a:schemeClr val="lt1"/>
                  </a:solidFill>
                  <a:latin typeface="Roboto"/>
                  <a:ea typeface="Roboto"/>
                  <a:cs typeface="Roboto"/>
                  <a:sym typeface="Roboto"/>
                </a:rPr>
                <a:t>Automates and streamlines processes </a:t>
              </a:r>
              <a:endParaRPr sz="800">
                <a:solidFill>
                  <a:schemeClr val="lt1"/>
                </a:solidFill>
                <a:latin typeface="Roboto"/>
                <a:ea typeface="Roboto"/>
                <a:cs typeface="Roboto"/>
                <a:sym typeface="Roboto"/>
              </a:endParaRPr>
            </a:p>
          </p:txBody>
        </p:sp>
      </p:grpSp>
      <p:grpSp>
        <p:nvGrpSpPr>
          <p:cNvPr id="85" name="Google Shape;85;p16"/>
          <p:cNvGrpSpPr/>
          <p:nvPr/>
        </p:nvGrpSpPr>
        <p:grpSpPr>
          <a:xfrm>
            <a:off x="1469388" y="1648710"/>
            <a:ext cx="5076025" cy="643482"/>
            <a:chOff x="2283025" y="2322568"/>
            <a:chExt cx="5076025" cy="643482"/>
          </a:xfrm>
        </p:grpSpPr>
        <p:sp>
          <p:nvSpPr>
            <p:cNvPr id="86" name="Google Shape;86;p16"/>
            <p:cNvSpPr/>
            <p:nvPr/>
          </p:nvSpPr>
          <p:spPr>
            <a:xfrm flipH="1">
              <a:off x="2283025" y="2322575"/>
              <a:ext cx="1844400" cy="642600"/>
            </a:xfrm>
            <a:prstGeom prst="rect">
              <a:avLst/>
            </a:prstGeom>
            <a:solidFill>
              <a:srgbClr val="369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6"/>
            <p:cNvSpPr/>
            <p:nvPr/>
          </p:nvSpPr>
          <p:spPr>
            <a:xfrm rot="-5400000">
              <a:off x="3501574" y="1934671"/>
              <a:ext cx="643356" cy="1419149"/>
            </a:xfrm>
            <a:prstGeom prst="flowChartOffpageConnector">
              <a:avLst/>
            </a:prstGeom>
            <a:solidFill>
              <a:srgbClr val="369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6"/>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000">
                  <a:solidFill>
                    <a:srgbClr val="FFFFFF"/>
                  </a:solidFill>
                  <a:latin typeface="Roboto Light"/>
                  <a:ea typeface="Roboto Light"/>
                  <a:cs typeface="Roboto Light"/>
                  <a:sym typeface="Roboto Light"/>
                </a:rPr>
                <a:t>Multiple platforms and OS</a:t>
              </a:r>
              <a:endParaRPr sz="1000">
                <a:solidFill>
                  <a:srgbClr val="FFFFFF"/>
                </a:solidFill>
                <a:latin typeface="Roboto Light"/>
                <a:ea typeface="Roboto Light"/>
                <a:cs typeface="Roboto Light"/>
                <a:sym typeface="Roboto Light"/>
              </a:endParaRPr>
            </a:p>
          </p:txBody>
        </p:sp>
        <p:sp>
          <p:nvSpPr>
            <p:cNvPr id="89" name="Google Shape;89;p16"/>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lvl="0" indent="-279400" algn="l" rtl="0">
                <a:lnSpc>
                  <a:spcPct val="115000"/>
                </a:lnSpc>
                <a:spcBef>
                  <a:spcPts val="0"/>
                </a:spcBef>
                <a:spcAft>
                  <a:spcPts val="0"/>
                </a:spcAft>
                <a:buClr>
                  <a:schemeClr val="lt1"/>
                </a:buClr>
                <a:buSzPts val="800"/>
                <a:buFont typeface="Roboto"/>
                <a:buChar char="●"/>
              </a:pPr>
              <a:r>
                <a:rPr lang="en" sz="800">
                  <a:solidFill>
                    <a:schemeClr val="lt1"/>
                  </a:solidFill>
                  <a:latin typeface="Roboto"/>
                  <a:ea typeface="Roboto"/>
                  <a:cs typeface="Roboto"/>
                  <a:sym typeface="Roboto"/>
                </a:rPr>
                <a:t>PC / Mac / Linux</a:t>
              </a:r>
              <a:endParaRPr sz="800">
                <a:solidFill>
                  <a:schemeClr val="lt1"/>
                </a:solidFill>
                <a:latin typeface="Roboto"/>
                <a:ea typeface="Roboto"/>
                <a:cs typeface="Roboto"/>
                <a:sym typeface="Roboto"/>
              </a:endParaRPr>
            </a:p>
            <a:p>
              <a:pPr marL="457200" lvl="0" indent="-279400" algn="l" rtl="0">
                <a:lnSpc>
                  <a:spcPct val="115000"/>
                </a:lnSpc>
                <a:spcBef>
                  <a:spcPts val="0"/>
                </a:spcBef>
                <a:spcAft>
                  <a:spcPts val="0"/>
                </a:spcAft>
                <a:buClr>
                  <a:schemeClr val="lt1"/>
                </a:buClr>
                <a:buSzPts val="800"/>
                <a:buFont typeface="Roboto"/>
                <a:buChar char="●"/>
              </a:pPr>
              <a:r>
                <a:rPr lang="en" sz="800">
                  <a:solidFill>
                    <a:schemeClr val="lt1"/>
                  </a:solidFill>
                  <a:latin typeface="Roboto"/>
                  <a:ea typeface="Roboto"/>
                  <a:cs typeface="Roboto"/>
                  <a:sym typeface="Roboto"/>
                </a:rPr>
                <a:t>Desktop / Laptop / Tablet / Smartphone</a:t>
              </a:r>
              <a:endParaRPr sz="800">
                <a:solidFill>
                  <a:schemeClr val="lt1"/>
                </a:solidFill>
                <a:latin typeface="Roboto"/>
                <a:ea typeface="Roboto"/>
                <a:cs typeface="Roboto"/>
                <a:sym typeface="Roboto"/>
              </a:endParaRPr>
            </a:p>
            <a:p>
              <a:pPr marL="457200" lvl="0" indent="-279400" algn="l" rtl="0">
                <a:lnSpc>
                  <a:spcPct val="115000"/>
                </a:lnSpc>
                <a:spcBef>
                  <a:spcPts val="0"/>
                </a:spcBef>
                <a:spcAft>
                  <a:spcPts val="0"/>
                </a:spcAft>
                <a:buClr>
                  <a:schemeClr val="lt1"/>
                </a:buClr>
                <a:buSzPts val="800"/>
                <a:buFont typeface="Roboto"/>
                <a:buChar char="●"/>
              </a:pPr>
              <a:r>
                <a:rPr lang="en" sz="800">
                  <a:solidFill>
                    <a:schemeClr val="lt1"/>
                  </a:solidFill>
                  <a:latin typeface="Roboto"/>
                  <a:ea typeface="Roboto"/>
                  <a:cs typeface="Roboto"/>
                  <a:sym typeface="Roboto"/>
                </a:rPr>
                <a:t>Hosted in the cloud or your local servers</a:t>
              </a:r>
              <a:endParaRPr sz="800">
                <a:solidFill>
                  <a:schemeClr val="lt1"/>
                </a:solidFill>
                <a:latin typeface="Roboto"/>
                <a:ea typeface="Roboto"/>
                <a:cs typeface="Roboto"/>
                <a:sym typeface="Roboto"/>
              </a:endParaRPr>
            </a:p>
          </p:txBody>
        </p:sp>
      </p:grpSp>
      <p:grpSp>
        <p:nvGrpSpPr>
          <p:cNvPr id="90" name="Google Shape;90;p16"/>
          <p:cNvGrpSpPr/>
          <p:nvPr/>
        </p:nvGrpSpPr>
        <p:grpSpPr>
          <a:xfrm>
            <a:off x="1469388" y="2997894"/>
            <a:ext cx="5076025" cy="643482"/>
            <a:chOff x="2283025" y="2322568"/>
            <a:chExt cx="5076025" cy="643482"/>
          </a:xfrm>
        </p:grpSpPr>
        <p:sp>
          <p:nvSpPr>
            <p:cNvPr id="91" name="Google Shape;91;p16"/>
            <p:cNvSpPr/>
            <p:nvPr/>
          </p:nvSpPr>
          <p:spPr>
            <a:xfrm flipH="1">
              <a:off x="2283025" y="2322575"/>
              <a:ext cx="1844400" cy="642600"/>
            </a:xfrm>
            <a:prstGeom prst="rect">
              <a:avLst/>
            </a:prstGeom>
            <a:solidFill>
              <a:srgbClr val="369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p:nvPr/>
          </p:nvSpPr>
          <p:spPr>
            <a:xfrm rot="-5400000">
              <a:off x="3501574" y="1934671"/>
              <a:ext cx="643356" cy="1419149"/>
            </a:xfrm>
            <a:prstGeom prst="flowChartOffpageConnector">
              <a:avLst/>
            </a:prstGeom>
            <a:solidFill>
              <a:srgbClr val="369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000">
                  <a:solidFill>
                    <a:srgbClr val="FFFFFF"/>
                  </a:solidFill>
                  <a:latin typeface="Roboto Light"/>
                  <a:ea typeface="Roboto Light"/>
                  <a:cs typeface="Roboto Light"/>
                  <a:sym typeface="Roboto Light"/>
                </a:rPr>
                <a:t>Company benefits</a:t>
              </a:r>
              <a:endParaRPr sz="1000">
                <a:solidFill>
                  <a:srgbClr val="FFFFFF"/>
                </a:solidFill>
                <a:latin typeface="Roboto Light"/>
                <a:ea typeface="Roboto Light"/>
                <a:cs typeface="Roboto Light"/>
                <a:sym typeface="Roboto Light"/>
              </a:endParaRPr>
            </a:p>
          </p:txBody>
        </p:sp>
        <p:sp>
          <p:nvSpPr>
            <p:cNvPr id="94" name="Google Shape;94;p16"/>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lvl="0" indent="-279400" algn="l" rtl="0">
                <a:lnSpc>
                  <a:spcPct val="115000"/>
                </a:lnSpc>
                <a:spcBef>
                  <a:spcPts val="0"/>
                </a:spcBef>
                <a:spcAft>
                  <a:spcPts val="0"/>
                </a:spcAft>
                <a:buClr>
                  <a:schemeClr val="lt1"/>
                </a:buClr>
                <a:buSzPts val="800"/>
                <a:buFont typeface="Roboto"/>
                <a:buChar char="●"/>
              </a:pPr>
              <a:r>
                <a:rPr lang="en" sz="800">
                  <a:solidFill>
                    <a:schemeClr val="lt1"/>
                  </a:solidFill>
                  <a:latin typeface="Roboto"/>
                  <a:ea typeface="Roboto"/>
                  <a:cs typeface="Roboto"/>
                  <a:sym typeface="Roboto"/>
                </a:rPr>
                <a:t>Improves quality and reduces risks</a:t>
              </a:r>
              <a:endParaRPr sz="800">
                <a:solidFill>
                  <a:schemeClr val="lt1"/>
                </a:solidFill>
                <a:latin typeface="Roboto"/>
                <a:ea typeface="Roboto"/>
                <a:cs typeface="Roboto"/>
                <a:sym typeface="Roboto"/>
              </a:endParaRPr>
            </a:p>
            <a:p>
              <a:pPr marL="457200" lvl="0" indent="-279400" algn="l" rtl="0">
                <a:lnSpc>
                  <a:spcPct val="115000"/>
                </a:lnSpc>
                <a:spcBef>
                  <a:spcPts val="0"/>
                </a:spcBef>
                <a:spcAft>
                  <a:spcPts val="0"/>
                </a:spcAft>
                <a:buClr>
                  <a:schemeClr val="lt1"/>
                </a:buClr>
                <a:buSzPts val="800"/>
                <a:buFont typeface="Roboto"/>
                <a:buChar char="●"/>
              </a:pPr>
              <a:r>
                <a:rPr lang="en" sz="800">
                  <a:solidFill>
                    <a:schemeClr val="lt1"/>
                  </a:solidFill>
                  <a:latin typeface="Roboto"/>
                  <a:ea typeface="Roboto"/>
                  <a:cs typeface="Roboto"/>
                  <a:sym typeface="Roboto"/>
                </a:rPr>
                <a:t>Improves productivity</a:t>
              </a:r>
              <a:endParaRPr sz="800">
                <a:solidFill>
                  <a:schemeClr val="lt1"/>
                </a:solidFill>
                <a:latin typeface="Roboto"/>
                <a:ea typeface="Roboto"/>
                <a:cs typeface="Roboto"/>
                <a:sym typeface="Roboto"/>
              </a:endParaRPr>
            </a:p>
            <a:p>
              <a:pPr marL="457200" lvl="0" indent="-279400" algn="l" rtl="0">
                <a:lnSpc>
                  <a:spcPct val="115000"/>
                </a:lnSpc>
                <a:spcBef>
                  <a:spcPts val="0"/>
                </a:spcBef>
                <a:spcAft>
                  <a:spcPts val="0"/>
                </a:spcAft>
                <a:buClr>
                  <a:schemeClr val="lt1"/>
                </a:buClr>
                <a:buSzPts val="800"/>
                <a:buFont typeface="Roboto"/>
                <a:buChar char="●"/>
              </a:pPr>
              <a:r>
                <a:rPr lang="en" sz="800">
                  <a:solidFill>
                    <a:schemeClr val="lt1"/>
                  </a:solidFill>
                  <a:latin typeface="Roboto"/>
                  <a:ea typeface="Roboto"/>
                  <a:cs typeface="Roboto"/>
                  <a:sym typeface="Roboto"/>
                </a:rPr>
                <a:t>Modular</a:t>
              </a:r>
              <a:endParaRPr sz="800">
                <a:solidFill>
                  <a:schemeClr val="lt1"/>
                </a:solidFill>
                <a:latin typeface="Roboto"/>
                <a:ea typeface="Roboto"/>
                <a:cs typeface="Roboto"/>
                <a:sym typeface="Roboto"/>
              </a:endParaRPr>
            </a:p>
            <a:p>
              <a:pPr marL="457200" lvl="0" indent="-279400" algn="l" rtl="0">
                <a:lnSpc>
                  <a:spcPct val="115000"/>
                </a:lnSpc>
                <a:spcBef>
                  <a:spcPts val="0"/>
                </a:spcBef>
                <a:spcAft>
                  <a:spcPts val="0"/>
                </a:spcAft>
                <a:buClr>
                  <a:schemeClr val="lt1"/>
                </a:buClr>
                <a:buSzPts val="800"/>
                <a:buFont typeface="Roboto"/>
                <a:buChar char="●"/>
              </a:pPr>
              <a:r>
                <a:rPr lang="en" sz="800">
                  <a:solidFill>
                    <a:schemeClr val="lt1"/>
                  </a:solidFill>
                  <a:latin typeface="Roboto"/>
                  <a:ea typeface="Roboto"/>
                  <a:cs typeface="Roboto"/>
                  <a:sym typeface="Roboto"/>
                </a:rPr>
                <a:t>Fair pricing (with price guarantee)</a:t>
              </a:r>
              <a:endParaRPr sz="800">
                <a:solidFill>
                  <a:schemeClr val="lt1"/>
                </a:solidFill>
                <a:latin typeface="Roboto"/>
                <a:ea typeface="Roboto"/>
                <a:cs typeface="Roboto"/>
                <a:sym typeface="Roboto"/>
              </a:endParaRPr>
            </a:p>
          </p:txBody>
        </p:sp>
      </p:grpSp>
      <p:grpSp>
        <p:nvGrpSpPr>
          <p:cNvPr id="95" name="Google Shape;95;p16"/>
          <p:cNvGrpSpPr/>
          <p:nvPr/>
        </p:nvGrpSpPr>
        <p:grpSpPr>
          <a:xfrm>
            <a:off x="1469388" y="3672487"/>
            <a:ext cx="5076025" cy="643482"/>
            <a:chOff x="2283025" y="2322568"/>
            <a:chExt cx="5076025" cy="643482"/>
          </a:xfrm>
        </p:grpSpPr>
        <p:sp>
          <p:nvSpPr>
            <p:cNvPr id="96" name="Google Shape;96;p16"/>
            <p:cNvSpPr/>
            <p:nvPr/>
          </p:nvSpPr>
          <p:spPr>
            <a:xfrm flipH="1">
              <a:off x="2283025" y="2322575"/>
              <a:ext cx="1844400" cy="642600"/>
            </a:xfrm>
            <a:prstGeom prst="rect">
              <a:avLst/>
            </a:prstGeom>
            <a:solidFill>
              <a:srgbClr val="369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6"/>
            <p:cNvSpPr/>
            <p:nvPr/>
          </p:nvSpPr>
          <p:spPr>
            <a:xfrm rot="-5400000">
              <a:off x="3501574" y="1934671"/>
              <a:ext cx="643356" cy="1419149"/>
            </a:xfrm>
            <a:prstGeom prst="flowChartOffpageConnector">
              <a:avLst/>
            </a:prstGeom>
            <a:solidFill>
              <a:srgbClr val="369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000">
                  <a:solidFill>
                    <a:srgbClr val="FFFFFF"/>
                  </a:solidFill>
                  <a:latin typeface="Roboto Light"/>
                  <a:ea typeface="Roboto Light"/>
                  <a:cs typeface="Roboto Light"/>
                  <a:sym typeface="Roboto Light"/>
                </a:rPr>
                <a:t>Security</a:t>
              </a:r>
              <a:endParaRPr sz="1000">
                <a:solidFill>
                  <a:srgbClr val="FFFFFF"/>
                </a:solidFill>
                <a:latin typeface="Roboto Light"/>
                <a:ea typeface="Roboto Light"/>
                <a:cs typeface="Roboto Light"/>
                <a:sym typeface="Roboto Light"/>
              </a:endParaRPr>
            </a:p>
          </p:txBody>
        </p:sp>
        <p:sp>
          <p:nvSpPr>
            <p:cNvPr id="99" name="Google Shape;99;p16"/>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lvl="0" indent="-279400" algn="l" rtl="0">
                <a:lnSpc>
                  <a:spcPct val="115000"/>
                </a:lnSpc>
                <a:spcBef>
                  <a:spcPts val="0"/>
                </a:spcBef>
                <a:spcAft>
                  <a:spcPts val="0"/>
                </a:spcAft>
                <a:buClr>
                  <a:schemeClr val="lt1"/>
                </a:buClr>
                <a:buSzPts val="800"/>
                <a:buFont typeface="Roboto"/>
                <a:buChar char="●"/>
              </a:pPr>
              <a:r>
                <a:rPr lang="en" sz="800">
                  <a:solidFill>
                    <a:schemeClr val="lt1"/>
                  </a:solidFill>
                  <a:latin typeface="Roboto"/>
                  <a:ea typeface="Roboto"/>
                  <a:cs typeface="Roboto"/>
                  <a:sym typeface="Roboto"/>
                </a:rPr>
                <a:t>Audit logs</a:t>
              </a:r>
              <a:endParaRPr sz="800">
                <a:solidFill>
                  <a:schemeClr val="lt1"/>
                </a:solidFill>
                <a:latin typeface="Roboto"/>
                <a:ea typeface="Roboto"/>
                <a:cs typeface="Roboto"/>
                <a:sym typeface="Roboto"/>
              </a:endParaRPr>
            </a:p>
            <a:p>
              <a:pPr marL="457200" lvl="0" indent="-279400" algn="l" rtl="0">
                <a:lnSpc>
                  <a:spcPct val="115000"/>
                </a:lnSpc>
                <a:spcBef>
                  <a:spcPts val="0"/>
                </a:spcBef>
                <a:spcAft>
                  <a:spcPts val="0"/>
                </a:spcAft>
                <a:buClr>
                  <a:schemeClr val="lt1"/>
                </a:buClr>
                <a:buSzPts val="800"/>
                <a:buFont typeface="Roboto"/>
                <a:buChar char="●"/>
              </a:pPr>
              <a:r>
                <a:rPr lang="en" sz="800">
                  <a:solidFill>
                    <a:schemeClr val="lt1"/>
                  </a:solidFill>
                  <a:latin typeface="Roboto"/>
                  <a:ea typeface="Roboto"/>
                  <a:cs typeface="Roboto"/>
                  <a:sym typeface="Roboto"/>
                </a:rPr>
                <a:t>Data encryption</a:t>
              </a:r>
              <a:endParaRPr sz="800">
                <a:solidFill>
                  <a:schemeClr val="lt1"/>
                </a:solidFill>
                <a:latin typeface="Roboto"/>
                <a:ea typeface="Roboto"/>
                <a:cs typeface="Roboto"/>
                <a:sym typeface="Roboto"/>
              </a:endParaRPr>
            </a:p>
            <a:p>
              <a:pPr marL="457200" lvl="0" indent="-279400" algn="l" rtl="0">
                <a:lnSpc>
                  <a:spcPct val="115000"/>
                </a:lnSpc>
                <a:spcBef>
                  <a:spcPts val="0"/>
                </a:spcBef>
                <a:spcAft>
                  <a:spcPts val="0"/>
                </a:spcAft>
                <a:buClr>
                  <a:schemeClr val="lt1"/>
                </a:buClr>
                <a:buSzPts val="800"/>
                <a:buFont typeface="Roboto"/>
                <a:buChar char="●"/>
              </a:pPr>
              <a:r>
                <a:rPr lang="en" sz="800">
                  <a:solidFill>
                    <a:schemeClr val="lt1"/>
                  </a:solidFill>
                  <a:latin typeface="Roboto"/>
                  <a:ea typeface="Roboto"/>
                  <a:cs typeface="Roboto"/>
                  <a:sym typeface="Roboto"/>
                </a:rPr>
                <a:t>Blockchain data integrity</a:t>
              </a:r>
              <a:endParaRPr sz="800">
                <a:solidFill>
                  <a:schemeClr val="lt1"/>
                </a:solidFill>
                <a:latin typeface="Roboto"/>
                <a:ea typeface="Roboto"/>
                <a:cs typeface="Roboto"/>
                <a:sym typeface="Roboto"/>
              </a:endParaRPr>
            </a:p>
            <a:p>
              <a:pPr marL="457200" lvl="0" indent="-279400" algn="l" rtl="0">
                <a:lnSpc>
                  <a:spcPct val="115000"/>
                </a:lnSpc>
                <a:spcBef>
                  <a:spcPts val="0"/>
                </a:spcBef>
                <a:spcAft>
                  <a:spcPts val="0"/>
                </a:spcAft>
                <a:buClr>
                  <a:schemeClr val="lt1"/>
                </a:buClr>
                <a:buSzPts val="800"/>
                <a:buFont typeface="Roboto"/>
                <a:buChar char="●"/>
              </a:pPr>
              <a:r>
                <a:rPr lang="en" sz="800">
                  <a:solidFill>
                    <a:schemeClr val="lt1"/>
                  </a:solidFill>
                  <a:latin typeface="Roboto"/>
                  <a:ea typeface="Roboto"/>
                  <a:cs typeface="Roboto"/>
                  <a:sym typeface="Roboto"/>
                </a:rPr>
                <a:t>Application integrity validation</a:t>
              </a:r>
              <a:endParaRPr sz="800">
                <a:solidFill>
                  <a:schemeClr val="lt1"/>
                </a:solidFill>
                <a:latin typeface="Roboto"/>
                <a:ea typeface="Roboto"/>
                <a:cs typeface="Roboto"/>
                <a:sym typeface="Roboto"/>
              </a:endParaRPr>
            </a:p>
          </p:txBody>
        </p:sp>
      </p:grpSp>
      <p:sp>
        <p:nvSpPr>
          <p:cNvPr id="100" name="Google Shape;100;p16"/>
          <p:cNvSpPr txBox="1">
            <a:spLocks noGrp="1"/>
          </p:cNvSpPr>
          <p:nvPr>
            <p:ph type="title"/>
          </p:nvPr>
        </p:nvSpPr>
        <p:spPr>
          <a:xfrm>
            <a:off x="1357200" y="577163"/>
            <a:ext cx="6429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value proposition</a:t>
            </a:r>
            <a:endParaRPr/>
          </a:p>
        </p:txBody>
      </p:sp>
      <p:pic>
        <p:nvPicPr>
          <p:cNvPr id="101" name="Google Shape;101;p16"/>
          <p:cNvPicPr preferRelativeResize="0"/>
          <p:nvPr/>
        </p:nvPicPr>
        <p:blipFill>
          <a:blip r:embed="rId3">
            <a:alphaModFix/>
          </a:blip>
          <a:stretch>
            <a:fillRect/>
          </a:stretch>
        </p:blipFill>
        <p:spPr>
          <a:xfrm>
            <a:off x="6838063" y="3118450"/>
            <a:ext cx="2140171" cy="1872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grpSp>
        <p:nvGrpSpPr>
          <p:cNvPr id="106" name="Google Shape;106;p17"/>
          <p:cNvGrpSpPr/>
          <p:nvPr/>
        </p:nvGrpSpPr>
        <p:grpSpPr>
          <a:xfrm>
            <a:off x="2205045" y="1099529"/>
            <a:ext cx="3751409" cy="3672799"/>
            <a:chOff x="2305007" y="863429"/>
            <a:chExt cx="3751409" cy="3672799"/>
          </a:xfrm>
        </p:grpSpPr>
        <p:sp>
          <p:nvSpPr>
            <p:cNvPr id="107" name="Google Shape;107;p17"/>
            <p:cNvSpPr/>
            <p:nvPr/>
          </p:nvSpPr>
          <p:spPr>
            <a:xfrm>
              <a:off x="4296819" y="3950028"/>
              <a:ext cx="586200" cy="586200"/>
            </a:xfrm>
            <a:prstGeom prst="ellipse">
              <a:avLst/>
            </a:prstGeom>
            <a:solidFill>
              <a:srgbClr val="A1C3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Roboto Light"/>
                  <a:ea typeface="Roboto Light"/>
                  <a:cs typeface="Roboto Light"/>
                  <a:sym typeface="Roboto Light"/>
                </a:rPr>
                <a:t>QM</a:t>
              </a:r>
              <a:endParaRPr sz="1000">
                <a:latin typeface="Roboto Light"/>
                <a:ea typeface="Roboto Light"/>
                <a:cs typeface="Roboto Light"/>
                <a:sym typeface="Roboto Light"/>
              </a:endParaRPr>
            </a:p>
          </p:txBody>
        </p:sp>
        <p:sp>
          <p:nvSpPr>
            <p:cNvPr id="108" name="Google Shape;108;p17"/>
            <p:cNvSpPr/>
            <p:nvPr/>
          </p:nvSpPr>
          <p:spPr>
            <a:xfrm>
              <a:off x="2305007" y="1419640"/>
              <a:ext cx="656100" cy="656100"/>
            </a:xfrm>
            <a:prstGeom prst="ellipse">
              <a:avLst/>
            </a:prstGeom>
            <a:solidFill>
              <a:srgbClr val="A1C3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Roboto Light"/>
                  <a:ea typeface="Roboto Light"/>
                  <a:cs typeface="Roboto Light"/>
                  <a:sym typeface="Roboto Light"/>
                </a:rPr>
                <a:t>Office Tools</a:t>
              </a:r>
              <a:endParaRPr sz="800">
                <a:latin typeface="Roboto Light"/>
                <a:ea typeface="Roboto Light"/>
                <a:cs typeface="Roboto Light"/>
                <a:sym typeface="Roboto Light"/>
              </a:endParaRPr>
            </a:p>
          </p:txBody>
        </p:sp>
        <p:sp>
          <p:nvSpPr>
            <p:cNvPr id="109" name="Google Shape;109;p17"/>
            <p:cNvSpPr/>
            <p:nvPr/>
          </p:nvSpPr>
          <p:spPr>
            <a:xfrm>
              <a:off x="2887641" y="2346984"/>
              <a:ext cx="1199400" cy="1199400"/>
            </a:xfrm>
            <a:prstGeom prst="ellipse">
              <a:avLst/>
            </a:prstGeom>
            <a:solidFill>
              <a:srgbClr val="A1C3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Roboto Light"/>
                  <a:ea typeface="Roboto Light"/>
                  <a:cs typeface="Roboto Light"/>
                  <a:sym typeface="Roboto Light"/>
                </a:rPr>
                <a:t>Production</a:t>
              </a:r>
              <a:endParaRPr sz="1000">
                <a:solidFill>
                  <a:schemeClr val="dk1"/>
                </a:solidFill>
                <a:latin typeface="Roboto Light"/>
                <a:ea typeface="Roboto Light"/>
                <a:cs typeface="Roboto Light"/>
                <a:sym typeface="Roboto Light"/>
              </a:endParaRPr>
            </a:p>
          </p:txBody>
        </p:sp>
        <p:sp>
          <p:nvSpPr>
            <p:cNvPr id="110" name="Google Shape;110;p17"/>
            <p:cNvSpPr/>
            <p:nvPr/>
          </p:nvSpPr>
          <p:spPr>
            <a:xfrm>
              <a:off x="4374916" y="913763"/>
              <a:ext cx="1681500" cy="1681500"/>
            </a:xfrm>
            <a:prstGeom prst="ellipse">
              <a:avLst/>
            </a:prstGeom>
            <a:solidFill>
              <a:srgbClr val="A1C3F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Light"/>
                  <a:ea typeface="Roboto Light"/>
                  <a:cs typeface="Roboto Light"/>
                  <a:sym typeface="Roboto Light"/>
                </a:rPr>
                <a:t>CMS</a:t>
              </a:r>
              <a:endParaRPr>
                <a:latin typeface="Roboto Light"/>
                <a:ea typeface="Roboto Light"/>
                <a:cs typeface="Roboto Light"/>
                <a:sym typeface="Roboto Light"/>
              </a:endParaRPr>
            </a:p>
          </p:txBody>
        </p:sp>
        <p:sp>
          <p:nvSpPr>
            <p:cNvPr id="111" name="Google Shape;111;p17"/>
            <p:cNvSpPr/>
            <p:nvPr/>
          </p:nvSpPr>
          <p:spPr>
            <a:xfrm>
              <a:off x="2661829" y="2208216"/>
              <a:ext cx="629100" cy="629100"/>
            </a:xfrm>
            <a:prstGeom prst="ellipse">
              <a:avLst/>
            </a:prstGeom>
            <a:solidFill>
              <a:srgbClr val="307B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Roboto Light"/>
                  <a:ea typeface="Roboto Light"/>
                  <a:cs typeface="Roboto Light"/>
                  <a:sym typeface="Roboto Light"/>
                </a:rPr>
                <a:t>Shop</a:t>
              </a:r>
              <a:endParaRPr sz="900">
                <a:latin typeface="Roboto Light"/>
                <a:ea typeface="Roboto Light"/>
                <a:cs typeface="Roboto Light"/>
                <a:sym typeface="Roboto Light"/>
              </a:endParaRPr>
            </a:p>
          </p:txBody>
        </p:sp>
        <p:sp>
          <p:nvSpPr>
            <p:cNvPr id="112" name="Google Shape;112;p17"/>
            <p:cNvSpPr/>
            <p:nvPr/>
          </p:nvSpPr>
          <p:spPr>
            <a:xfrm>
              <a:off x="3026916" y="863429"/>
              <a:ext cx="1114500" cy="1114500"/>
            </a:xfrm>
            <a:prstGeom prst="ellipse">
              <a:avLst/>
            </a:prstGeom>
            <a:solidFill>
              <a:srgbClr val="A1C3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Roboto Light"/>
                  <a:ea typeface="Roboto Light"/>
                  <a:cs typeface="Roboto Light"/>
                  <a:sym typeface="Roboto Light"/>
                </a:rPr>
                <a:t>Project Management</a:t>
              </a:r>
              <a:endParaRPr sz="800">
                <a:latin typeface="Roboto Light"/>
                <a:ea typeface="Roboto Light"/>
                <a:cs typeface="Roboto Light"/>
                <a:sym typeface="Roboto Light"/>
              </a:endParaRPr>
            </a:p>
          </p:txBody>
        </p:sp>
      </p:grpSp>
      <p:grpSp>
        <p:nvGrpSpPr>
          <p:cNvPr id="113" name="Google Shape;113;p17"/>
          <p:cNvGrpSpPr/>
          <p:nvPr/>
        </p:nvGrpSpPr>
        <p:grpSpPr>
          <a:xfrm>
            <a:off x="4347231" y="2051866"/>
            <a:ext cx="2440200" cy="2440200"/>
            <a:chOff x="4447194" y="1815766"/>
            <a:chExt cx="2440200" cy="2440200"/>
          </a:xfrm>
        </p:grpSpPr>
        <p:sp>
          <p:nvSpPr>
            <p:cNvPr id="114" name="Google Shape;114;p17"/>
            <p:cNvSpPr/>
            <p:nvPr/>
          </p:nvSpPr>
          <p:spPr>
            <a:xfrm>
              <a:off x="4447194" y="1815766"/>
              <a:ext cx="2440200" cy="2440200"/>
            </a:xfrm>
            <a:prstGeom prst="ellipse">
              <a:avLst/>
            </a:prstGeom>
            <a:solidFill>
              <a:srgbClr val="307B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7"/>
            <p:cNvSpPr txBox="1"/>
            <p:nvPr/>
          </p:nvSpPr>
          <p:spPr>
            <a:xfrm>
              <a:off x="4735950" y="2504275"/>
              <a:ext cx="1862700" cy="1163400"/>
            </a:xfrm>
            <a:prstGeom prst="rect">
              <a:avLst/>
            </a:prstGeom>
            <a:solidFill>
              <a:srgbClr val="307B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Light"/>
                  <a:ea typeface="Roboto Light"/>
                  <a:cs typeface="Roboto Light"/>
                  <a:sym typeface="Roboto Light"/>
                </a:rPr>
                <a:t>ERP</a:t>
              </a:r>
              <a:endParaRPr sz="1200">
                <a:solidFill>
                  <a:schemeClr val="dk1"/>
                </a:solidFill>
                <a:latin typeface="Roboto Light"/>
                <a:ea typeface="Roboto Light"/>
                <a:cs typeface="Roboto Light"/>
                <a:sym typeface="Roboto Light"/>
              </a:endParaRPr>
            </a:p>
          </p:txBody>
        </p:sp>
      </p:grpSp>
      <p:grpSp>
        <p:nvGrpSpPr>
          <p:cNvPr id="116" name="Google Shape;116;p17"/>
          <p:cNvGrpSpPr/>
          <p:nvPr/>
        </p:nvGrpSpPr>
        <p:grpSpPr>
          <a:xfrm>
            <a:off x="3466974" y="1610153"/>
            <a:ext cx="1423800" cy="1423800"/>
            <a:chOff x="3490737" y="1374053"/>
            <a:chExt cx="1423800" cy="1423800"/>
          </a:xfrm>
        </p:grpSpPr>
        <p:sp>
          <p:nvSpPr>
            <p:cNvPr id="117" name="Google Shape;117;p17"/>
            <p:cNvSpPr/>
            <p:nvPr/>
          </p:nvSpPr>
          <p:spPr>
            <a:xfrm>
              <a:off x="3490737" y="1374053"/>
              <a:ext cx="1423800" cy="1423800"/>
            </a:xfrm>
            <a:prstGeom prst="ellipse">
              <a:avLst/>
            </a:prstGeom>
            <a:solidFill>
              <a:srgbClr val="4A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7"/>
            <p:cNvSpPr txBox="1"/>
            <p:nvPr/>
          </p:nvSpPr>
          <p:spPr>
            <a:xfrm>
              <a:off x="3718754" y="1613603"/>
              <a:ext cx="967800" cy="944700"/>
            </a:xfrm>
            <a:prstGeom prst="rect">
              <a:avLst/>
            </a:prstGeom>
            <a:solidFill>
              <a:srgbClr val="4AABF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Roboto Light"/>
                  <a:ea typeface="Roboto Light"/>
                  <a:cs typeface="Roboto Light"/>
                  <a:sym typeface="Roboto Light"/>
                </a:rPr>
                <a:t>CRM</a:t>
              </a:r>
              <a:endParaRPr sz="1000">
                <a:solidFill>
                  <a:schemeClr val="dk1"/>
                </a:solidFill>
                <a:latin typeface="Roboto Light"/>
                <a:ea typeface="Roboto Light"/>
                <a:cs typeface="Roboto Light"/>
                <a:sym typeface="Roboto Light"/>
              </a:endParaRPr>
            </a:p>
          </p:txBody>
        </p:sp>
      </p:grpSp>
      <p:grpSp>
        <p:nvGrpSpPr>
          <p:cNvPr id="119" name="Google Shape;119;p17"/>
          <p:cNvGrpSpPr/>
          <p:nvPr/>
        </p:nvGrpSpPr>
        <p:grpSpPr>
          <a:xfrm>
            <a:off x="3125791" y="3174389"/>
            <a:ext cx="1498800" cy="1498800"/>
            <a:chOff x="644203" y="3718814"/>
            <a:chExt cx="1498800" cy="1498800"/>
          </a:xfrm>
        </p:grpSpPr>
        <p:sp>
          <p:nvSpPr>
            <p:cNvPr id="120" name="Google Shape;120;p17"/>
            <p:cNvSpPr/>
            <p:nvPr/>
          </p:nvSpPr>
          <p:spPr>
            <a:xfrm>
              <a:off x="644203" y="3718814"/>
              <a:ext cx="1498800" cy="1498800"/>
            </a:xfrm>
            <a:prstGeom prst="ellipse">
              <a:avLst/>
            </a:prstGeom>
            <a:solidFill>
              <a:srgbClr val="4A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txBox="1"/>
            <p:nvPr/>
          </p:nvSpPr>
          <p:spPr>
            <a:xfrm>
              <a:off x="856976" y="3995875"/>
              <a:ext cx="1073400" cy="944700"/>
            </a:xfrm>
            <a:prstGeom prst="rect">
              <a:avLst/>
            </a:prstGeom>
            <a:solidFill>
              <a:srgbClr val="4AABF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Roboto Light"/>
                  <a:ea typeface="Roboto Light"/>
                  <a:cs typeface="Roboto Light"/>
                  <a:sym typeface="Roboto Light"/>
                </a:rPr>
                <a:t>Analysis</a:t>
              </a:r>
              <a:endParaRPr sz="1000">
                <a:solidFill>
                  <a:schemeClr val="dk1"/>
                </a:solidFill>
                <a:latin typeface="Roboto Light"/>
                <a:ea typeface="Roboto Light"/>
                <a:cs typeface="Roboto Light"/>
                <a:sym typeface="Roboto Light"/>
              </a:endParaRPr>
            </a:p>
          </p:txBody>
        </p:sp>
      </p:grpSp>
      <p:grpSp>
        <p:nvGrpSpPr>
          <p:cNvPr id="122" name="Google Shape;122;p17"/>
          <p:cNvGrpSpPr/>
          <p:nvPr/>
        </p:nvGrpSpPr>
        <p:grpSpPr>
          <a:xfrm>
            <a:off x="5787621" y="1426593"/>
            <a:ext cx="1030262" cy="1030262"/>
            <a:chOff x="3490737" y="1374053"/>
            <a:chExt cx="1423800" cy="1423800"/>
          </a:xfrm>
        </p:grpSpPr>
        <p:sp>
          <p:nvSpPr>
            <p:cNvPr id="123" name="Google Shape;123;p17"/>
            <p:cNvSpPr/>
            <p:nvPr/>
          </p:nvSpPr>
          <p:spPr>
            <a:xfrm>
              <a:off x="3490737" y="1374053"/>
              <a:ext cx="1423800" cy="1423800"/>
            </a:xfrm>
            <a:prstGeom prst="ellipse">
              <a:avLst/>
            </a:prstGeom>
            <a:solidFill>
              <a:srgbClr val="4AA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7"/>
            <p:cNvSpPr txBox="1"/>
            <p:nvPr/>
          </p:nvSpPr>
          <p:spPr>
            <a:xfrm>
              <a:off x="3718754" y="1613603"/>
              <a:ext cx="967800" cy="944700"/>
            </a:xfrm>
            <a:prstGeom prst="rect">
              <a:avLst/>
            </a:prstGeom>
            <a:solidFill>
              <a:srgbClr val="4AABF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Roboto Light"/>
                  <a:ea typeface="Roboto Light"/>
                  <a:cs typeface="Roboto Light"/>
                  <a:sym typeface="Roboto Light"/>
                </a:rPr>
                <a:t>Finance</a:t>
              </a:r>
              <a:endParaRPr sz="1000">
                <a:solidFill>
                  <a:schemeClr val="dk1"/>
                </a:solidFill>
                <a:latin typeface="Roboto Light"/>
                <a:ea typeface="Roboto Light"/>
                <a:cs typeface="Roboto Light"/>
                <a:sym typeface="Roboto Light"/>
              </a:endParaRPr>
            </a:p>
          </p:txBody>
        </p:sp>
      </p:grpSp>
      <p:sp>
        <p:nvSpPr>
          <p:cNvPr id="125" name="Google Shape;125;p17"/>
          <p:cNvSpPr txBox="1">
            <a:spLocks noGrp="1"/>
          </p:cNvSpPr>
          <p:nvPr>
            <p:ph type="title"/>
          </p:nvPr>
        </p:nvSpPr>
        <p:spPr>
          <a:xfrm>
            <a:off x="1357200" y="577163"/>
            <a:ext cx="6429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business products</a:t>
            </a:r>
            <a:endParaRPr/>
          </a:p>
        </p:txBody>
      </p:sp>
      <p:pic>
        <p:nvPicPr>
          <p:cNvPr id="126" name="Google Shape;126;p17"/>
          <p:cNvPicPr preferRelativeResize="0"/>
          <p:nvPr/>
        </p:nvPicPr>
        <p:blipFill>
          <a:blip r:embed="rId3">
            <a:alphaModFix/>
          </a:blip>
          <a:stretch>
            <a:fillRect/>
          </a:stretch>
        </p:blipFill>
        <p:spPr>
          <a:xfrm>
            <a:off x="7252050" y="2818926"/>
            <a:ext cx="1711500" cy="2140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1357200" y="577163"/>
            <a:ext cx="6429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services</a:t>
            </a:r>
            <a:endParaRPr/>
          </a:p>
        </p:txBody>
      </p:sp>
      <p:sp>
        <p:nvSpPr>
          <p:cNvPr id="132" name="Google Shape;132;p18"/>
          <p:cNvSpPr/>
          <p:nvPr/>
        </p:nvSpPr>
        <p:spPr>
          <a:xfrm>
            <a:off x="5448600" y="2961400"/>
            <a:ext cx="1931700" cy="1259700"/>
          </a:xfrm>
          <a:prstGeom prst="rect">
            <a:avLst/>
          </a:prstGeom>
          <a:solidFill>
            <a:srgbClr val="3697D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Light"/>
                <a:ea typeface="Roboto Light"/>
                <a:cs typeface="Roboto Light"/>
                <a:sym typeface="Roboto Light"/>
              </a:rPr>
              <a:t>Hosting</a:t>
            </a:r>
            <a:endParaRPr>
              <a:solidFill>
                <a:schemeClr val="lt1"/>
              </a:solidFill>
              <a:latin typeface="Roboto Light"/>
              <a:ea typeface="Roboto Light"/>
              <a:cs typeface="Roboto Light"/>
              <a:sym typeface="Roboto Light"/>
            </a:endParaRPr>
          </a:p>
          <a:p>
            <a:pPr marL="0" lvl="0" indent="0" algn="l" rtl="0">
              <a:spcBef>
                <a:spcPts val="0"/>
              </a:spcBef>
              <a:spcAft>
                <a:spcPts val="0"/>
              </a:spcAft>
              <a:buNone/>
            </a:pPr>
            <a:endParaRPr>
              <a:solidFill>
                <a:schemeClr val="lt1"/>
              </a:solidFill>
              <a:latin typeface="Roboto Light"/>
              <a:ea typeface="Roboto Light"/>
              <a:cs typeface="Roboto Light"/>
              <a:sym typeface="Roboto Light"/>
            </a:endParaRPr>
          </a:p>
          <a:p>
            <a:pPr marL="0" lvl="0" indent="0" algn="l" rtl="0">
              <a:spcBef>
                <a:spcPts val="0"/>
              </a:spcBef>
              <a:spcAft>
                <a:spcPts val="0"/>
              </a:spcAft>
              <a:buNone/>
            </a:pPr>
            <a:r>
              <a:rPr lang="en" sz="1000">
                <a:solidFill>
                  <a:schemeClr val="lt1"/>
                </a:solidFill>
                <a:latin typeface="Roboto Light"/>
                <a:ea typeface="Roboto Light"/>
                <a:cs typeface="Roboto Light"/>
                <a:sym typeface="Roboto Light"/>
              </a:rPr>
              <a:t>We can host the app on our servers if you prefer this option over using your own servers.</a:t>
            </a:r>
            <a:endParaRPr sz="1000">
              <a:solidFill>
                <a:schemeClr val="lt1"/>
              </a:solidFill>
              <a:latin typeface="Roboto Light"/>
              <a:ea typeface="Roboto Light"/>
              <a:cs typeface="Roboto Light"/>
              <a:sym typeface="Roboto Light"/>
            </a:endParaRPr>
          </a:p>
        </p:txBody>
      </p:sp>
      <p:sp>
        <p:nvSpPr>
          <p:cNvPr id="133" name="Google Shape;133;p18"/>
          <p:cNvSpPr/>
          <p:nvPr/>
        </p:nvSpPr>
        <p:spPr>
          <a:xfrm>
            <a:off x="3459000" y="1648700"/>
            <a:ext cx="1931700" cy="1259700"/>
          </a:xfrm>
          <a:prstGeom prst="rect">
            <a:avLst/>
          </a:prstGeom>
          <a:solidFill>
            <a:srgbClr val="3697D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Roboto Light"/>
                <a:ea typeface="Roboto Light"/>
                <a:cs typeface="Roboto Light"/>
                <a:sym typeface="Roboto Light"/>
              </a:rPr>
              <a:t>Setup</a:t>
            </a:r>
            <a:endParaRPr dirty="0">
              <a:solidFill>
                <a:schemeClr val="lt1"/>
              </a:solidFill>
              <a:latin typeface="Roboto Light"/>
              <a:ea typeface="Roboto Light"/>
              <a:cs typeface="Roboto Light"/>
              <a:sym typeface="Roboto Light"/>
            </a:endParaRPr>
          </a:p>
          <a:p>
            <a:pPr marL="0" lvl="0" indent="0" algn="ctr" rtl="0">
              <a:spcBef>
                <a:spcPts val="0"/>
              </a:spcBef>
              <a:spcAft>
                <a:spcPts val="0"/>
              </a:spcAft>
              <a:buNone/>
            </a:pPr>
            <a:endParaRPr dirty="0">
              <a:solidFill>
                <a:schemeClr val="lt1"/>
              </a:solidFill>
              <a:latin typeface="Roboto Light"/>
              <a:ea typeface="Roboto Light"/>
              <a:cs typeface="Roboto Light"/>
              <a:sym typeface="Roboto Light"/>
            </a:endParaRPr>
          </a:p>
          <a:p>
            <a:pPr marL="0" lvl="0" indent="0" algn="l" rtl="0">
              <a:spcBef>
                <a:spcPts val="0"/>
              </a:spcBef>
              <a:spcAft>
                <a:spcPts val="0"/>
              </a:spcAft>
              <a:buNone/>
            </a:pPr>
            <a:r>
              <a:rPr lang="en" sz="1000" dirty="0">
                <a:solidFill>
                  <a:schemeClr val="lt1"/>
                </a:solidFill>
                <a:latin typeface="Roboto Light"/>
                <a:ea typeface="Roboto Light"/>
                <a:cs typeface="Roboto Light"/>
                <a:sym typeface="Roboto Light"/>
              </a:rPr>
              <a:t>Installation of the application and the purchased modules. Price for setup</a:t>
            </a:r>
            <a:endParaRPr sz="1000" dirty="0">
              <a:solidFill>
                <a:schemeClr val="lt1"/>
              </a:solidFill>
              <a:latin typeface="Roboto Light"/>
              <a:ea typeface="Roboto Light"/>
              <a:cs typeface="Roboto Light"/>
              <a:sym typeface="Roboto Light"/>
            </a:endParaRPr>
          </a:p>
        </p:txBody>
      </p:sp>
      <p:sp>
        <p:nvSpPr>
          <p:cNvPr id="134" name="Google Shape;134;p18"/>
          <p:cNvSpPr/>
          <p:nvPr/>
        </p:nvSpPr>
        <p:spPr>
          <a:xfrm>
            <a:off x="3459000" y="2961412"/>
            <a:ext cx="1931700" cy="1259700"/>
          </a:xfrm>
          <a:prstGeom prst="rect">
            <a:avLst/>
          </a:prstGeom>
          <a:solidFill>
            <a:srgbClr val="3697D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Roboto Light"/>
                <a:ea typeface="Roboto Light"/>
                <a:cs typeface="Roboto Light"/>
                <a:sym typeface="Roboto Light"/>
              </a:rPr>
              <a:t>Customization</a:t>
            </a:r>
            <a:endParaRPr dirty="0">
              <a:solidFill>
                <a:schemeClr val="lt1"/>
              </a:solidFill>
              <a:latin typeface="Roboto Light"/>
              <a:ea typeface="Roboto Light"/>
              <a:cs typeface="Roboto Light"/>
              <a:sym typeface="Roboto Light"/>
            </a:endParaRPr>
          </a:p>
          <a:p>
            <a:pPr marL="0" lvl="0" indent="0" algn="ctr" rtl="0">
              <a:spcBef>
                <a:spcPts val="0"/>
              </a:spcBef>
              <a:spcAft>
                <a:spcPts val="0"/>
              </a:spcAft>
              <a:buNone/>
            </a:pPr>
            <a:endParaRPr dirty="0">
              <a:solidFill>
                <a:schemeClr val="lt1"/>
              </a:solidFill>
              <a:latin typeface="Roboto Light"/>
              <a:ea typeface="Roboto Light"/>
              <a:cs typeface="Roboto Light"/>
              <a:sym typeface="Roboto Light"/>
            </a:endParaRPr>
          </a:p>
          <a:p>
            <a:pPr marL="0" lvl="0" indent="0" algn="l" rtl="0">
              <a:spcBef>
                <a:spcPts val="0"/>
              </a:spcBef>
              <a:spcAft>
                <a:spcPts val="0"/>
              </a:spcAft>
              <a:buNone/>
            </a:pPr>
            <a:r>
              <a:rPr lang="en" sz="1000" dirty="0">
                <a:solidFill>
                  <a:schemeClr val="lt1"/>
                </a:solidFill>
                <a:latin typeface="Roboto Light"/>
                <a:ea typeface="Roboto Light"/>
                <a:cs typeface="Roboto Light"/>
                <a:sym typeface="Roboto Light"/>
              </a:rPr>
              <a:t>Custom layout &amp; functionality. Timeline and costs depend on the requirements.</a:t>
            </a:r>
            <a:endParaRPr sz="1000" dirty="0">
              <a:solidFill>
                <a:schemeClr val="lt1"/>
              </a:solidFill>
              <a:latin typeface="Roboto Light"/>
              <a:ea typeface="Roboto Light"/>
              <a:cs typeface="Roboto Light"/>
              <a:sym typeface="Roboto Light"/>
            </a:endParaRPr>
          </a:p>
        </p:txBody>
      </p:sp>
      <p:sp>
        <p:nvSpPr>
          <p:cNvPr id="135" name="Google Shape;135;p18"/>
          <p:cNvSpPr/>
          <p:nvPr/>
        </p:nvSpPr>
        <p:spPr>
          <a:xfrm>
            <a:off x="1469400" y="2961412"/>
            <a:ext cx="1931700" cy="1259700"/>
          </a:xfrm>
          <a:prstGeom prst="rect">
            <a:avLst/>
          </a:prstGeom>
          <a:solidFill>
            <a:srgbClr val="3697D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Light"/>
                <a:ea typeface="Roboto Light"/>
                <a:cs typeface="Roboto Light"/>
                <a:sym typeface="Roboto Light"/>
              </a:rPr>
              <a:t>Support, Maintenance &amp; Updates</a:t>
            </a:r>
            <a:endParaRPr>
              <a:solidFill>
                <a:schemeClr val="lt1"/>
              </a:solidFill>
              <a:latin typeface="Roboto Light"/>
              <a:ea typeface="Roboto Light"/>
              <a:cs typeface="Roboto Light"/>
              <a:sym typeface="Roboto Light"/>
            </a:endParaRPr>
          </a:p>
          <a:p>
            <a:pPr marL="0" lvl="0" indent="0" algn="ctr" rtl="0">
              <a:spcBef>
                <a:spcPts val="0"/>
              </a:spcBef>
              <a:spcAft>
                <a:spcPts val="0"/>
              </a:spcAft>
              <a:buNone/>
            </a:pPr>
            <a:endParaRPr>
              <a:solidFill>
                <a:schemeClr val="lt1"/>
              </a:solidFill>
              <a:latin typeface="Roboto Light"/>
              <a:ea typeface="Roboto Light"/>
              <a:cs typeface="Roboto Light"/>
              <a:sym typeface="Roboto Light"/>
            </a:endParaRPr>
          </a:p>
          <a:p>
            <a:pPr marL="0" lvl="0" indent="0" algn="l" rtl="0">
              <a:spcBef>
                <a:spcPts val="0"/>
              </a:spcBef>
              <a:spcAft>
                <a:spcPts val="0"/>
              </a:spcAft>
              <a:buNone/>
            </a:pPr>
            <a:r>
              <a:rPr lang="en" sz="1000">
                <a:solidFill>
                  <a:schemeClr val="lt1"/>
                </a:solidFill>
                <a:latin typeface="Roboto Light"/>
                <a:ea typeface="Roboto Light"/>
                <a:cs typeface="Roboto Light"/>
                <a:sym typeface="Roboto Light"/>
              </a:rPr>
              <a:t>Periodical maintenance and support &amp; updates.</a:t>
            </a:r>
            <a:endParaRPr sz="1000">
              <a:solidFill>
                <a:schemeClr val="lt1"/>
              </a:solidFill>
              <a:latin typeface="Roboto Light"/>
              <a:ea typeface="Roboto Light"/>
              <a:cs typeface="Roboto Light"/>
              <a:sym typeface="Roboto Light"/>
            </a:endParaRPr>
          </a:p>
          <a:p>
            <a:pPr marL="0" lvl="0" indent="0" algn="l" rtl="0">
              <a:spcBef>
                <a:spcPts val="0"/>
              </a:spcBef>
              <a:spcAft>
                <a:spcPts val="0"/>
              </a:spcAft>
              <a:buNone/>
            </a:pPr>
            <a:endParaRPr sz="1000">
              <a:solidFill>
                <a:schemeClr val="lt1"/>
              </a:solidFill>
              <a:latin typeface="Roboto Light"/>
              <a:ea typeface="Roboto Light"/>
              <a:cs typeface="Roboto Light"/>
              <a:sym typeface="Roboto Light"/>
            </a:endParaRPr>
          </a:p>
        </p:txBody>
      </p:sp>
      <p:sp>
        <p:nvSpPr>
          <p:cNvPr id="136" name="Google Shape;136;p18"/>
          <p:cNvSpPr/>
          <p:nvPr/>
        </p:nvSpPr>
        <p:spPr>
          <a:xfrm>
            <a:off x="1469400" y="1648712"/>
            <a:ext cx="1931700" cy="1259700"/>
          </a:xfrm>
          <a:prstGeom prst="rect">
            <a:avLst/>
          </a:prstGeom>
          <a:solidFill>
            <a:srgbClr val="3697D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Roboto Light"/>
                <a:ea typeface="Roboto Light"/>
                <a:cs typeface="Roboto Light"/>
                <a:sym typeface="Roboto Light"/>
              </a:rPr>
              <a:t>Module Consulting</a:t>
            </a:r>
            <a:endParaRPr dirty="0">
              <a:solidFill>
                <a:schemeClr val="lt1"/>
              </a:solidFill>
              <a:latin typeface="Roboto Light"/>
              <a:ea typeface="Roboto Light"/>
              <a:cs typeface="Roboto Light"/>
              <a:sym typeface="Roboto Light"/>
            </a:endParaRPr>
          </a:p>
          <a:p>
            <a:pPr marL="0" lvl="0" indent="0" algn="ctr" rtl="0">
              <a:spcBef>
                <a:spcPts val="0"/>
              </a:spcBef>
              <a:spcAft>
                <a:spcPts val="0"/>
              </a:spcAft>
              <a:buNone/>
            </a:pPr>
            <a:endParaRPr dirty="0">
              <a:solidFill>
                <a:schemeClr val="lt1"/>
              </a:solidFill>
              <a:latin typeface="Roboto Light"/>
              <a:ea typeface="Roboto Light"/>
              <a:cs typeface="Roboto Light"/>
              <a:sym typeface="Roboto Light"/>
            </a:endParaRPr>
          </a:p>
          <a:p>
            <a:pPr marL="0" lvl="0" indent="0" algn="l" rtl="0">
              <a:spcBef>
                <a:spcPts val="0"/>
              </a:spcBef>
              <a:spcAft>
                <a:spcPts val="0"/>
              </a:spcAft>
              <a:buNone/>
            </a:pPr>
            <a:r>
              <a:rPr lang="en" sz="1000" dirty="0">
                <a:solidFill>
                  <a:schemeClr val="lt1"/>
                </a:solidFill>
                <a:latin typeface="Roboto Light"/>
                <a:ea typeface="Roboto Light"/>
                <a:cs typeface="Roboto Light"/>
                <a:sym typeface="Roboto Light"/>
              </a:rPr>
              <a:t>We create you an offer based on your requirement specification.</a:t>
            </a:r>
            <a:endParaRPr sz="1000" dirty="0">
              <a:solidFill>
                <a:schemeClr val="lt1"/>
              </a:solidFill>
              <a:latin typeface="Roboto Light"/>
              <a:ea typeface="Roboto Light"/>
              <a:cs typeface="Roboto Light"/>
              <a:sym typeface="Roboto Light"/>
            </a:endParaRPr>
          </a:p>
        </p:txBody>
      </p:sp>
      <p:sp>
        <p:nvSpPr>
          <p:cNvPr id="137" name="Google Shape;137;p18"/>
          <p:cNvSpPr/>
          <p:nvPr/>
        </p:nvSpPr>
        <p:spPr>
          <a:xfrm>
            <a:off x="5448600" y="1648700"/>
            <a:ext cx="1931700" cy="1259700"/>
          </a:xfrm>
          <a:prstGeom prst="rect">
            <a:avLst/>
          </a:prstGeom>
          <a:solidFill>
            <a:srgbClr val="3697D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Roboto Light"/>
                <a:ea typeface="Roboto Light"/>
                <a:cs typeface="Roboto Light"/>
                <a:sym typeface="Roboto Light"/>
              </a:rPr>
              <a:t>Data Migration</a:t>
            </a:r>
            <a:endParaRPr dirty="0">
              <a:solidFill>
                <a:schemeClr val="lt1"/>
              </a:solidFill>
              <a:latin typeface="Roboto Light"/>
              <a:ea typeface="Roboto Light"/>
              <a:cs typeface="Roboto Light"/>
              <a:sym typeface="Roboto Light"/>
            </a:endParaRPr>
          </a:p>
          <a:p>
            <a:pPr marL="0" lvl="0" indent="0" algn="ctr" rtl="0">
              <a:spcBef>
                <a:spcPts val="0"/>
              </a:spcBef>
              <a:spcAft>
                <a:spcPts val="0"/>
              </a:spcAft>
              <a:buNone/>
            </a:pPr>
            <a:endParaRPr dirty="0">
              <a:solidFill>
                <a:schemeClr val="lt1"/>
              </a:solidFill>
              <a:latin typeface="Roboto Light"/>
              <a:ea typeface="Roboto Light"/>
              <a:cs typeface="Roboto Light"/>
              <a:sym typeface="Roboto Light"/>
            </a:endParaRPr>
          </a:p>
          <a:p>
            <a:pPr marL="0" lvl="0" indent="0" algn="l" rtl="0">
              <a:spcBef>
                <a:spcPts val="0"/>
              </a:spcBef>
              <a:spcAft>
                <a:spcPts val="0"/>
              </a:spcAft>
              <a:buNone/>
            </a:pPr>
            <a:r>
              <a:rPr lang="en" sz="1000" dirty="0">
                <a:solidFill>
                  <a:schemeClr val="lt1"/>
                </a:solidFill>
                <a:latin typeface="Roboto Light"/>
                <a:ea typeface="Roboto Light"/>
                <a:cs typeface="Roboto Light"/>
                <a:sym typeface="Roboto Light"/>
              </a:rPr>
              <a:t>Data migration. Timeline and costs depend on the data source.</a:t>
            </a:r>
            <a:endParaRPr sz="1000" dirty="0">
              <a:solidFill>
                <a:schemeClr val="lt1"/>
              </a:solidFill>
              <a:latin typeface="Roboto Light"/>
              <a:ea typeface="Roboto Light"/>
              <a:cs typeface="Roboto Light"/>
              <a:sym typeface="Robo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title"/>
          </p:nvPr>
        </p:nvSpPr>
        <p:spPr>
          <a:xfrm>
            <a:off x="311700" y="1053675"/>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latin typeface="Roboto Light"/>
                <a:ea typeface="Roboto Light"/>
                <a:cs typeface="Roboto Light"/>
                <a:sym typeface="Roboto Light"/>
              </a:rPr>
              <a:t>Live demo</a:t>
            </a:r>
            <a:endParaRPr>
              <a:latin typeface="Roboto Light"/>
              <a:ea typeface="Roboto Light"/>
              <a:cs typeface="Roboto Light"/>
              <a:sym typeface="Roboto Light"/>
            </a:endParaRPr>
          </a:p>
        </p:txBody>
      </p:sp>
      <p:pic>
        <p:nvPicPr>
          <p:cNvPr id="143" name="Google Shape;143;p19"/>
          <p:cNvPicPr preferRelativeResize="0"/>
          <p:nvPr/>
        </p:nvPicPr>
        <p:blipFill>
          <a:blip r:embed="rId3">
            <a:alphaModFix/>
          </a:blip>
          <a:stretch>
            <a:fillRect/>
          </a:stretch>
        </p:blipFill>
        <p:spPr>
          <a:xfrm>
            <a:off x="2966925" y="2200275"/>
            <a:ext cx="3210155" cy="1846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265500" y="1928375"/>
            <a:ext cx="4045200" cy="7872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Option 1</a:t>
            </a:r>
            <a:endParaRPr/>
          </a:p>
        </p:txBody>
      </p:sp>
      <p:sp>
        <p:nvSpPr>
          <p:cNvPr id="149" name="Google Shape;149;p20"/>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chemeClr val="lt1"/>
                </a:solidFill>
              </a:rPr>
              <a:t>Pick a predefined module collection</a:t>
            </a:r>
            <a:endParaRPr>
              <a:solidFill>
                <a:schemeClr val="lt1"/>
              </a:solidFill>
            </a:endParaRPr>
          </a:p>
        </p:txBody>
      </p:sp>
      <p:sp>
        <p:nvSpPr>
          <p:cNvPr id="150" name="Google Shape;150;p20"/>
          <p:cNvSpPr txBox="1">
            <a:spLocks noGrp="1"/>
          </p:cNvSpPr>
          <p:nvPr>
            <p:ph type="subTitle" idx="1"/>
          </p:nvPr>
        </p:nvSpPr>
        <p:spPr>
          <a:xfrm>
            <a:off x="4695375" y="2803075"/>
            <a:ext cx="4045200" cy="1235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Choose the modules based on your own needs</a:t>
            </a:r>
            <a:endParaRPr/>
          </a:p>
        </p:txBody>
      </p:sp>
      <p:sp>
        <p:nvSpPr>
          <p:cNvPr id="151" name="Google Shape;151;p20"/>
          <p:cNvSpPr txBox="1">
            <a:spLocks noGrp="1"/>
          </p:cNvSpPr>
          <p:nvPr>
            <p:ph type="title"/>
          </p:nvPr>
        </p:nvSpPr>
        <p:spPr>
          <a:xfrm>
            <a:off x="4695375" y="1928375"/>
            <a:ext cx="4045200" cy="7872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solidFill>
                  <a:schemeClr val="dk2"/>
                </a:solidFill>
              </a:rPr>
              <a:t>Option 2</a:t>
            </a:r>
            <a:endParaRPr>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title"/>
          </p:nvPr>
        </p:nvSpPr>
        <p:spPr>
          <a:xfrm>
            <a:off x="1357200" y="577163"/>
            <a:ext cx="6429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Pricing based on licenses</a:t>
            </a:r>
            <a:endParaRPr/>
          </a:p>
        </p:txBody>
      </p:sp>
      <p:sp>
        <p:nvSpPr>
          <p:cNvPr id="157" name="Google Shape;157;p21"/>
          <p:cNvSpPr/>
          <p:nvPr/>
        </p:nvSpPr>
        <p:spPr>
          <a:xfrm>
            <a:off x="1433400" y="1188825"/>
            <a:ext cx="1931700" cy="1503900"/>
          </a:xfrm>
          <a:prstGeom prst="rect">
            <a:avLst/>
          </a:prstGeom>
          <a:solidFill>
            <a:schemeClr val="lt1"/>
          </a:solidFill>
          <a:ln w="28575" cap="flat" cmpd="sng">
            <a:solidFill>
              <a:srgbClr val="3697D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b="1" dirty="0">
                <a:solidFill>
                  <a:srgbClr val="3697DB"/>
                </a:solidFill>
                <a:latin typeface="Roboto"/>
                <a:ea typeface="Roboto"/>
                <a:cs typeface="Roboto"/>
                <a:sym typeface="Roboto"/>
              </a:rPr>
              <a:t>Tier 1 - No Discount</a:t>
            </a:r>
            <a:endParaRPr b="1" dirty="0">
              <a:solidFill>
                <a:srgbClr val="3697DB"/>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2500" b="1" dirty="0">
                <a:solidFill>
                  <a:srgbClr val="3697DB"/>
                </a:solidFill>
                <a:latin typeface="Roboto"/>
                <a:ea typeface="Roboto"/>
                <a:cs typeface="Roboto"/>
                <a:sym typeface="Roboto"/>
              </a:rPr>
              <a:t>0.0 %</a:t>
            </a:r>
            <a:endParaRPr dirty="0">
              <a:solidFill>
                <a:schemeClr val="dk1"/>
              </a:solidFill>
              <a:latin typeface="Roboto Light"/>
              <a:ea typeface="Roboto Light"/>
              <a:cs typeface="Roboto Light"/>
              <a:sym typeface="Roboto Light"/>
            </a:endParaRPr>
          </a:p>
          <a:p>
            <a:pPr marL="0" lvl="0" indent="0" algn="ctr" rtl="0">
              <a:spcBef>
                <a:spcPts val="0"/>
              </a:spcBef>
              <a:spcAft>
                <a:spcPts val="0"/>
              </a:spcAft>
              <a:buNone/>
            </a:pPr>
            <a:endParaRPr dirty="0">
              <a:solidFill>
                <a:schemeClr val="dk1"/>
              </a:solidFill>
              <a:latin typeface="Roboto Light"/>
              <a:ea typeface="Roboto Light"/>
              <a:cs typeface="Roboto Light"/>
              <a:sym typeface="Roboto Light"/>
            </a:endParaRPr>
          </a:p>
          <a:p>
            <a:pPr marL="0" lvl="0" indent="0" algn="l" rtl="0">
              <a:spcBef>
                <a:spcPts val="0"/>
              </a:spcBef>
              <a:spcAft>
                <a:spcPts val="0"/>
              </a:spcAft>
              <a:buNone/>
            </a:pPr>
            <a:r>
              <a:rPr lang="en" sz="900" dirty="0">
                <a:solidFill>
                  <a:srgbClr val="3697DB"/>
                </a:solidFill>
                <a:latin typeface="Roboto Medium"/>
                <a:ea typeface="Roboto Medium"/>
                <a:cs typeface="Roboto Medium"/>
                <a:sym typeface="Roboto Medium"/>
              </a:rPr>
              <a:t>Per month, per user </a:t>
            </a:r>
            <a:endParaRPr sz="900" dirty="0">
              <a:solidFill>
                <a:srgbClr val="3697DB"/>
              </a:solidFill>
              <a:latin typeface="Roboto Medium"/>
              <a:ea typeface="Roboto Medium"/>
              <a:cs typeface="Roboto Medium"/>
              <a:sym typeface="Roboto Medium"/>
            </a:endParaRPr>
          </a:p>
          <a:p>
            <a:pPr marL="0" lvl="0" indent="0" algn="l" rtl="0">
              <a:spcBef>
                <a:spcPts val="0"/>
              </a:spcBef>
              <a:spcAft>
                <a:spcPts val="0"/>
              </a:spcAft>
              <a:buNone/>
            </a:pPr>
            <a:r>
              <a:rPr lang="en" sz="900" dirty="0">
                <a:solidFill>
                  <a:srgbClr val="3697DB"/>
                </a:solidFill>
                <a:latin typeface="Roboto Medium"/>
                <a:ea typeface="Roboto Medium"/>
                <a:cs typeface="Roboto Medium"/>
                <a:sym typeface="Roboto Medium"/>
              </a:rPr>
              <a:t>[1 - 10 users]</a:t>
            </a:r>
            <a:endParaRPr sz="700" dirty="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700" dirty="0">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sz="700" dirty="0">
                <a:solidFill>
                  <a:schemeClr val="dk1"/>
                </a:solidFill>
                <a:latin typeface="Roboto"/>
                <a:ea typeface="Roboto"/>
                <a:cs typeface="Roboto"/>
                <a:sym typeface="Roboto"/>
              </a:rPr>
              <a:t>Price guarantee for 12 months.</a:t>
            </a:r>
            <a:endParaRPr sz="1000" dirty="0">
              <a:solidFill>
                <a:schemeClr val="dk1"/>
              </a:solidFill>
              <a:latin typeface="Roboto Light"/>
              <a:ea typeface="Roboto Light"/>
              <a:cs typeface="Roboto Light"/>
              <a:sym typeface="Roboto Light"/>
            </a:endParaRPr>
          </a:p>
        </p:txBody>
      </p:sp>
      <p:sp>
        <p:nvSpPr>
          <p:cNvPr id="158" name="Google Shape;158;p21"/>
          <p:cNvSpPr/>
          <p:nvPr/>
        </p:nvSpPr>
        <p:spPr>
          <a:xfrm>
            <a:off x="3535200" y="1188825"/>
            <a:ext cx="1931700" cy="1503900"/>
          </a:xfrm>
          <a:prstGeom prst="rect">
            <a:avLst/>
          </a:prstGeom>
          <a:solidFill>
            <a:schemeClr val="lt1"/>
          </a:solidFill>
          <a:ln w="28575" cap="flat" cmpd="sng">
            <a:solidFill>
              <a:srgbClr val="3697D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rgbClr val="3697DB"/>
                </a:solidFill>
                <a:latin typeface="Roboto"/>
                <a:ea typeface="Roboto"/>
                <a:cs typeface="Roboto"/>
                <a:sym typeface="Roboto"/>
              </a:rPr>
              <a:t>Tier 2 - Discount</a:t>
            </a:r>
            <a:endParaRPr b="1" dirty="0">
              <a:solidFill>
                <a:srgbClr val="3697DB"/>
              </a:solidFill>
              <a:latin typeface="Roboto"/>
              <a:ea typeface="Roboto"/>
              <a:cs typeface="Roboto"/>
              <a:sym typeface="Roboto"/>
            </a:endParaRPr>
          </a:p>
          <a:p>
            <a:pPr marL="0" lvl="0" indent="0" algn="l" rtl="0">
              <a:spcBef>
                <a:spcPts val="0"/>
              </a:spcBef>
              <a:spcAft>
                <a:spcPts val="0"/>
              </a:spcAft>
              <a:buNone/>
            </a:pPr>
            <a:r>
              <a:rPr lang="en" sz="2500" b="1" dirty="0">
                <a:solidFill>
                  <a:srgbClr val="3697DB"/>
                </a:solidFill>
                <a:latin typeface="Roboto"/>
                <a:ea typeface="Roboto"/>
                <a:cs typeface="Roboto"/>
                <a:sym typeface="Roboto"/>
              </a:rPr>
              <a:t>-2.5 %</a:t>
            </a:r>
            <a:endParaRPr dirty="0">
              <a:solidFill>
                <a:schemeClr val="dk1"/>
              </a:solidFill>
              <a:latin typeface="Roboto Light"/>
              <a:ea typeface="Roboto Light"/>
              <a:cs typeface="Roboto Light"/>
              <a:sym typeface="Roboto Light"/>
            </a:endParaRPr>
          </a:p>
          <a:p>
            <a:pPr marL="0" lvl="0" indent="0" algn="ctr" rtl="0">
              <a:spcBef>
                <a:spcPts val="0"/>
              </a:spcBef>
              <a:spcAft>
                <a:spcPts val="0"/>
              </a:spcAft>
              <a:buNone/>
            </a:pPr>
            <a:endParaRPr dirty="0">
              <a:solidFill>
                <a:schemeClr val="dk1"/>
              </a:solidFill>
              <a:latin typeface="Roboto Light"/>
              <a:ea typeface="Roboto Light"/>
              <a:cs typeface="Roboto Light"/>
              <a:sym typeface="Roboto Light"/>
            </a:endParaRPr>
          </a:p>
          <a:p>
            <a:pPr marL="0" lvl="0" indent="0" algn="l" rtl="0">
              <a:spcBef>
                <a:spcPts val="0"/>
              </a:spcBef>
              <a:spcAft>
                <a:spcPts val="0"/>
              </a:spcAft>
              <a:buNone/>
            </a:pPr>
            <a:r>
              <a:rPr lang="en" sz="900" dirty="0">
                <a:solidFill>
                  <a:srgbClr val="3697DB"/>
                </a:solidFill>
                <a:latin typeface="Roboto Medium"/>
                <a:ea typeface="Roboto Medium"/>
                <a:cs typeface="Roboto Medium"/>
                <a:sym typeface="Roboto Medium"/>
              </a:rPr>
              <a:t>Per month, per user </a:t>
            </a:r>
            <a:endParaRPr sz="900" dirty="0">
              <a:solidFill>
                <a:srgbClr val="3697DB"/>
              </a:solidFill>
              <a:latin typeface="Roboto Medium"/>
              <a:ea typeface="Roboto Medium"/>
              <a:cs typeface="Roboto Medium"/>
              <a:sym typeface="Roboto Medium"/>
            </a:endParaRPr>
          </a:p>
          <a:p>
            <a:pPr marL="0" lvl="0" indent="0" algn="l" rtl="0">
              <a:spcBef>
                <a:spcPts val="0"/>
              </a:spcBef>
              <a:spcAft>
                <a:spcPts val="0"/>
              </a:spcAft>
              <a:buNone/>
            </a:pPr>
            <a:r>
              <a:rPr lang="en" sz="900" dirty="0">
                <a:solidFill>
                  <a:srgbClr val="3697DB"/>
                </a:solidFill>
                <a:latin typeface="Roboto Medium"/>
                <a:ea typeface="Roboto Medium"/>
                <a:cs typeface="Roboto Medium"/>
                <a:sym typeface="Roboto Medium"/>
              </a:rPr>
              <a:t>[11 - 50 users]</a:t>
            </a:r>
            <a:endParaRPr sz="700" dirty="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700" dirty="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700" dirty="0">
                <a:solidFill>
                  <a:schemeClr val="dk1"/>
                </a:solidFill>
                <a:latin typeface="Roboto"/>
                <a:ea typeface="Roboto"/>
                <a:cs typeface="Roboto"/>
                <a:sym typeface="Roboto"/>
              </a:rPr>
              <a:t>Price guarantee for 18 months. </a:t>
            </a:r>
            <a:endParaRPr sz="1000" dirty="0">
              <a:solidFill>
                <a:schemeClr val="dk1"/>
              </a:solidFill>
              <a:latin typeface="Roboto Light"/>
              <a:ea typeface="Roboto Light"/>
              <a:cs typeface="Roboto Light"/>
              <a:sym typeface="Roboto Light"/>
            </a:endParaRPr>
          </a:p>
        </p:txBody>
      </p:sp>
      <p:sp>
        <p:nvSpPr>
          <p:cNvPr id="159" name="Google Shape;159;p21"/>
          <p:cNvSpPr/>
          <p:nvPr/>
        </p:nvSpPr>
        <p:spPr>
          <a:xfrm>
            <a:off x="5637000" y="1188825"/>
            <a:ext cx="1931700" cy="1503900"/>
          </a:xfrm>
          <a:prstGeom prst="rect">
            <a:avLst/>
          </a:prstGeom>
          <a:solidFill>
            <a:schemeClr val="lt1"/>
          </a:solidFill>
          <a:ln w="28575" cap="flat" cmpd="sng">
            <a:solidFill>
              <a:srgbClr val="3697D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rgbClr val="3697DB"/>
                </a:solidFill>
                <a:latin typeface="Roboto"/>
                <a:ea typeface="Roboto"/>
                <a:cs typeface="Roboto"/>
                <a:sym typeface="Roboto"/>
              </a:rPr>
              <a:t>Tier 3 - Discount</a:t>
            </a:r>
            <a:endParaRPr b="1" dirty="0">
              <a:solidFill>
                <a:srgbClr val="3697DB"/>
              </a:solidFill>
              <a:latin typeface="Roboto"/>
              <a:ea typeface="Roboto"/>
              <a:cs typeface="Roboto"/>
              <a:sym typeface="Roboto"/>
            </a:endParaRPr>
          </a:p>
          <a:p>
            <a:pPr marL="0" lvl="0" indent="0" algn="l" rtl="0">
              <a:spcBef>
                <a:spcPts val="0"/>
              </a:spcBef>
              <a:spcAft>
                <a:spcPts val="0"/>
              </a:spcAft>
              <a:buNone/>
            </a:pPr>
            <a:r>
              <a:rPr lang="en" sz="2500" b="1" dirty="0">
                <a:solidFill>
                  <a:srgbClr val="3697DB"/>
                </a:solidFill>
                <a:latin typeface="Roboto"/>
                <a:ea typeface="Roboto"/>
                <a:cs typeface="Roboto"/>
                <a:sym typeface="Roboto"/>
              </a:rPr>
              <a:t>-5.0 %</a:t>
            </a:r>
            <a:endParaRPr dirty="0">
              <a:solidFill>
                <a:schemeClr val="dk1"/>
              </a:solidFill>
              <a:latin typeface="Roboto Light"/>
              <a:ea typeface="Roboto Light"/>
              <a:cs typeface="Roboto Light"/>
              <a:sym typeface="Roboto Light"/>
            </a:endParaRPr>
          </a:p>
          <a:p>
            <a:pPr marL="0" lvl="0" indent="0" algn="ctr" rtl="0">
              <a:spcBef>
                <a:spcPts val="0"/>
              </a:spcBef>
              <a:spcAft>
                <a:spcPts val="0"/>
              </a:spcAft>
              <a:buNone/>
            </a:pPr>
            <a:endParaRPr dirty="0">
              <a:solidFill>
                <a:schemeClr val="dk1"/>
              </a:solidFill>
              <a:latin typeface="Roboto Light"/>
              <a:ea typeface="Roboto Light"/>
              <a:cs typeface="Roboto Light"/>
              <a:sym typeface="Roboto Light"/>
            </a:endParaRPr>
          </a:p>
          <a:p>
            <a:pPr marL="0" lvl="0" indent="0" algn="l" rtl="0">
              <a:spcBef>
                <a:spcPts val="0"/>
              </a:spcBef>
              <a:spcAft>
                <a:spcPts val="0"/>
              </a:spcAft>
              <a:buNone/>
            </a:pPr>
            <a:r>
              <a:rPr lang="en" sz="900" dirty="0">
                <a:solidFill>
                  <a:srgbClr val="3697DB"/>
                </a:solidFill>
                <a:latin typeface="Roboto Medium"/>
                <a:ea typeface="Roboto Medium"/>
                <a:cs typeface="Roboto Medium"/>
                <a:sym typeface="Roboto Medium"/>
              </a:rPr>
              <a:t>Per month, per user </a:t>
            </a:r>
            <a:endParaRPr sz="900" dirty="0">
              <a:solidFill>
                <a:srgbClr val="3697DB"/>
              </a:solidFill>
              <a:latin typeface="Roboto Medium"/>
              <a:ea typeface="Roboto Medium"/>
              <a:cs typeface="Roboto Medium"/>
              <a:sym typeface="Roboto Medium"/>
            </a:endParaRPr>
          </a:p>
          <a:p>
            <a:pPr marL="0" lvl="0" indent="0" algn="l" rtl="0">
              <a:spcBef>
                <a:spcPts val="0"/>
              </a:spcBef>
              <a:spcAft>
                <a:spcPts val="0"/>
              </a:spcAft>
              <a:buNone/>
            </a:pPr>
            <a:r>
              <a:rPr lang="en" sz="900" dirty="0">
                <a:solidFill>
                  <a:srgbClr val="3697DB"/>
                </a:solidFill>
                <a:latin typeface="Roboto Medium"/>
                <a:ea typeface="Roboto Medium"/>
                <a:cs typeface="Roboto Medium"/>
                <a:sym typeface="Roboto Medium"/>
              </a:rPr>
              <a:t>[51 - 250 users]</a:t>
            </a:r>
            <a:endParaRPr sz="700" dirty="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700" dirty="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700" dirty="0">
                <a:solidFill>
                  <a:schemeClr val="dk1"/>
                </a:solidFill>
                <a:latin typeface="Roboto"/>
                <a:ea typeface="Roboto"/>
                <a:cs typeface="Roboto"/>
                <a:sym typeface="Roboto"/>
              </a:rPr>
              <a:t>Price guarantee for 24 months.</a:t>
            </a:r>
            <a:endParaRPr sz="1000" dirty="0">
              <a:solidFill>
                <a:schemeClr val="dk1"/>
              </a:solidFill>
              <a:latin typeface="Roboto Light"/>
              <a:ea typeface="Roboto Light"/>
              <a:cs typeface="Roboto Light"/>
              <a:sym typeface="Roboto Light"/>
            </a:endParaRPr>
          </a:p>
        </p:txBody>
      </p:sp>
      <p:sp>
        <p:nvSpPr>
          <p:cNvPr id="160" name="Google Shape;160;p21"/>
          <p:cNvSpPr/>
          <p:nvPr/>
        </p:nvSpPr>
        <p:spPr>
          <a:xfrm>
            <a:off x="1433400" y="2862925"/>
            <a:ext cx="1931700" cy="1503900"/>
          </a:xfrm>
          <a:prstGeom prst="rect">
            <a:avLst/>
          </a:prstGeom>
          <a:solidFill>
            <a:schemeClr val="lt1"/>
          </a:solidFill>
          <a:ln w="28575" cap="flat" cmpd="sng">
            <a:solidFill>
              <a:srgbClr val="3697D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rgbClr val="3697DB"/>
                </a:solidFill>
                <a:latin typeface="Roboto"/>
                <a:ea typeface="Roboto"/>
                <a:cs typeface="Roboto"/>
                <a:sym typeface="Roboto"/>
              </a:rPr>
              <a:t>Tier 4 - Discount</a:t>
            </a:r>
            <a:endParaRPr b="1" dirty="0">
              <a:solidFill>
                <a:srgbClr val="3697DB"/>
              </a:solidFill>
              <a:latin typeface="Roboto"/>
              <a:ea typeface="Roboto"/>
              <a:cs typeface="Roboto"/>
              <a:sym typeface="Roboto"/>
            </a:endParaRPr>
          </a:p>
          <a:p>
            <a:pPr marL="0" lvl="0" indent="0" algn="l" rtl="0">
              <a:spcBef>
                <a:spcPts val="0"/>
              </a:spcBef>
              <a:spcAft>
                <a:spcPts val="0"/>
              </a:spcAft>
              <a:buNone/>
            </a:pPr>
            <a:r>
              <a:rPr lang="en" sz="2500" b="1" dirty="0">
                <a:solidFill>
                  <a:srgbClr val="3697DB"/>
                </a:solidFill>
                <a:latin typeface="Roboto"/>
                <a:ea typeface="Roboto"/>
                <a:cs typeface="Roboto"/>
                <a:sym typeface="Roboto"/>
              </a:rPr>
              <a:t>-7.5 %</a:t>
            </a:r>
            <a:endParaRPr dirty="0">
              <a:solidFill>
                <a:schemeClr val="dk1"/>
              </a:solidFill>
              <a:latin typeface="Roboto Light"/>
              <a:ea typeface="Roboto Light"/>
              <a:cs typeface="Roboto Light"/>
              <a:sym typeface="Roboto Light"/>
            </a:endParaRPr>
          </a:p>
          <a:p>
            <a:pPr marL="0" lvl="0" indent="0" algn="ctr" rtl="0">
              <a:spcBef>
                <a:spcPts val="0"/>
              </a:spcBef>
              <a:spcAft>
                <a:spcPts val="0"/>
              </a:spcAft>
              <a:buNone/>
            </a:pPr>
            <a:endParaRPr dirty="0">
              <a:solidFill>
                <a:schemeClr val="dk1"/>
              </a:solidFill>
              <a:latin typeface="Roboto Light"/>
              <a:ea typeface="Roboto Light"/>
              <a:cs typeface="Roboto Light"/>
              <a:sym typeface="Roboto Light"/>
            </a:endParaRPr>
          </a:p>
          <a:p>
            <a:pPr marL="0" lvl="0" indent="0" algn="l" rtl="0">
              <a:spcBef>
                <a:spcPts val="0"/>
              </a:spcBef>
              <a:spcAft>
                <a:spcPts val="0"/>
              </a:spcAft>
              <a:buNone/>
            </a:pPr>
            <a:r>
              <a:rPr lang="en" sz="900" dirty="0">
                <a:solidFill>
                  <a:srgbClr val="3697DB"/>
                </a:solidFill>
                <a:latin typeface="Roboto Medium"/>
                <a:ea typeface="Roboto Medium"/>
                <a:cs typeface="Roboto Medium"/>
                <a:sym typeface="Roboto Medium"/>
              </a:rPr>
              <a:t>Per month, per user </a:t>
            </a:r>
            <a:endParaRPr sz="900" dirty="0">
              <a:solidFill>
                <a:srgbClr val="3697DB"/>
              </a:solidFill>
              <a:latin typeface="Roboto Medium"/>
              <a:ea typeface="Roboto Medium"/>
              <a:cs typeface="Roboto Medium"/>
              <a:sym typeface="Roboto Medium"/>
            </a:endParaRPr>
          </a:p>
          <a:p>
            <a:pPr marL="0" lvl="0" indent="0" algn="l" rtl="0">
              <a:spcBef>
                <a:spcPts val="0"/>
              </a:spcBef>
              <a:spcAft>
                <a:spcPts val="0"/>
              </a:spcAft>
              <a:buNone/>
            </a:pPr>
            <a:r>
              <a:rPr lang="en" sz="900" dirty="0">
                <a:solidFill>
                  <a:srgbClr val="3697DB"/>
                </a:solidFill>
                <a:latin typeface="Roboto Medium"/>
                <a:ea typeface="Roboto Medium"/>
                <a:cs typeface="Roboto Medium"/>
                <a:sym typeface="Roboto Medium"/>
              </a:rPr>
              <a:t>[251 - 500 users]</a:t>
            </a:r>
            <a:endParaRPr sz="700" dirty="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700" dirty="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700" dirty="0">
                <a:solidFill>
                  <a:schemeClr val="dk1"/>
                </a:solidFill>
                <a:latin typeface="Roboto"/>
                <a:ea typeface="Roboto"/>
                <a:cs typeface="Roboto"/>
                <a:sym typeface="Roboto"/>
              </a:rPr>
              <a:t>Price guarantee for 36 months.</a:t>
            </a:r>
            <a:endParaRPr sz="1000" dirty="0">
              <a:solidFill>
                <a:schemeClr val="dk1"/>
              </a:solidFill>
              <a:latin typeface="Roboto Light"/>
              <a:ea typeface="Roboto Light"/>
              <a:cs typeface="Roboto Light"/>
              <a:sym typeface="Roboto Light"/>
            </a:endParaRPr>
          </a:p>
        </p:txBody>
      </p:sp>
      <p:sp>
        <p:nvSpPr>
          <p:cNvPr id="161" name="Google Shape;161;p21"/>
          <p:cNvSpPr/>
          <p:nvPr/>
        </p:nvSpPr>
        <p:spPr>
          <a:xfrm>
            <a:off x="3535200" y="2862925"/>
            <a:ext cx="1931700" cy="1503900"/>
          </a:xfrm>
          <a:prstGeom prst="rect">
            <a:avLst/>
          </a:prstGeom>
          <a:solidFill>
            <a:schemeClr val="lt1"/>
          </a:solidFill>
          <a:ln w="28575" cap="flat" cmpd="sng">
            <a:solidFill>
              <a:srgbClr val="3697D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rgbClr val="3697DB"/>
                </a:solidFill>
                <a:latin typeface="Roboto"/>
                <a:ea typeface="Roboto"/>
                <a:cs typeface="Roboto"/>
                <a:sym typeface="Roboto"/>
              </a:rPr>
              <a:t>Tier 5 - Discount</a:t>
            </a:r>
            <a:endParaRPr b="1" dirty="0">
              <a:solidFill>
                <a:srgbClr val="3697DB"/>
              </a:solidFill>
              <a:latin typeface="Roboto"/>
              <a:ea typeface="Roboto"/>
              <a:cs typeface="Roboto"/>
              <a:sym typeface="Roboto"/>
            </a:endParaRPr>
          </a:p>
          <a:p>
            <a:pPr marL="0" lvl="0" indent="0" algn="l" rtl="0">
              <a:spcBef>
                <a:spcPts val="0"/>
              </a:spcBef>
              <a:spcAft>
                <a:spcPts val="0"/>
              </a:spcAft>
              <a:buNone/>
            </a:pPr>
            <a:r>
              <a:rPr lang="en" sz="2500" b="1" dirty="0">
                <a:solidFill>
                  <a:srgbClr val="3697DB"/>
                </a:solidFill>
                <a:latin typeface="Roboto"/>
                <a:ea typeface="Roboto"/>
                <a:cs typeface="Roboto"/>
                <a:sym typeface="Roboto"/>
              </a:rPr>
              <a:t>-10.0 %</a:t>
            </a:r>
            <a:endParaRPr dirty="0">
              <a:solidFill>
                <a:schemeClr val="dk1"/>
              </a:solidFill>
              <a:latin typeface="Roboto Light"/>
              <a:ea typeface="Roboto Light"/>
              <a:cs typeface="Roboto Light"/>
              <a:sym typeface="Roboto Light"/>
            </a:endParaRPr>
          </a:p>
          <a:p>
            <a:pPr marL="0" lvl="0" indent="0" algn="ctr" rtl="0">
              <a:spcBef>
                <a:spcPts val="0"/>
              </a:spcBef>
              <a:spcAft>
                <a:spcPts val="0"/>
              </a:spcAft>
              <a:buNone/>
            </a:pPr>
            <a:endParaRPr dirty="0">
              <a:solidFill>
                <a:schemeClr val="dk1"/>
              </a:solidFill>
              <a:latin typeface="Roboto Light"/>
              <a:ea typeface="Roboto Light"/>
              <a:cs typeface="Roboto Light"/>
              <a:sym typeface="Roboto Light"/>
            </a:endParaRPr>
          </a:p>
          <a:p>
            <a:pPr marL="0" lvl="0" indent="0" algn="l" rtl="0">
              <a:spcBef>
                <a:spcPts val="0"/>
              </a:spcBef>
              <a:spcAft>
                <a:spcPts val="0"/>
              </a:spcAft>
              <a:buNone/>
            </a:pPr>
            <a:r>
              <a:rPr lang="en" sz="900" dirty="0">
                <a:solidFill>
                  <a:srgbClr val="3697DB"/>
                </a:solidFill>
                <a:latin typeface="Roboto Medium"/>
                <a:ea typeface="Roboto Medium"/>
                <a:cs typeface="Roboto Medium"/>
                <a:sym typeface="Roboto Medium"/>
              </a:rPr>
              <a:t>Per month, per user </a:t>
            </a:r>
            <a:endParaRPr sz="900" dirty="0">
              <a:solidFill>
                <a:srgbClr val="3697DB"/>
              </a:solidFill>
              <a:latin typeface="Roboto Medium"/>
              <a:ea typeface="Roboto Medium"/>
              <a:cs typeface="Roboto Medium"/>
              <a:sym typeface="Roboto Medium"/>
            </a:endParaRPr>
          </a:p>
          <a:p>
            <a:pPr marL="0" lvl="0" indent="0" algn="l" rtl="0">
              <a:spcBef>
                <a:spcPts val="0"/>
              </a:spcBef>
              <a:spcAft>
                <a:spcPts val="0"/>
              </a:spcAft>
              <a:buNone/>
            </a:pPr>
            <a:r>
              <a:rPr lang="en" sz="900" dirty="0">
                <a:solidFill>
                  <a:srgbClr val="3697DB"/>
                </a:solidFill>
                <a:latin typeface="Roboto Medium"/>
                <a:ea typeface="Roboto Medium"/>
                <a:cs typeface="Roboto Medium"/>
                <a:sym typeface="Roboto Medium"/>
              </a:rPr>
              <a:t>[501 - 1000 users]</a:t>
            </a:r>
            <a:endParaRPr sz="700" dirty="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700" dirty="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700" dirty="0">
                <a:solidFill>
                  <a:schemeClr val="dk1"/>
                </a:solidFill>
                <a:latin typeface="Roboto"/>
                <a:ea typeface="Roboto"/>
                <a:cs typeface="Roboto"/>
                <a:sym typeface="Roboto"/>
              </a:rPr>
              <a:t>Price guarantee for 48 months.</a:t>
            </a:r>
            <a:endParaRPr sz="1000" dirty="0">
              <a:solidFill>
                <a:schemeClr val="dk1"/>
              </a:solidFill>
              <a:latin typeface="Roboto Light"/>
              <a:ea typeface="Roboto Light"/>
              <a:cs typeface="Roboto Light"/>
              <a:sym typeface="Roboto Light"/>
            </a:endParaRPr>
          </a:p>
        </p:txBody>
      </p:sp>
      <p:sp>
        <p:nvSpPr>
          <p:cNvPr id="162" name="Google Shape;162;p21"/>
          <p:cNvSpPr/>
          <p:nvPr/>
        </p:nvSpPr>
        <p:spPr>
          <a:xfrm>
            <a:off x="5637000" y="2862925"/>
            <a:ext cx="1931700" cy="1503900"/>
          </a:xfrm>
          <a:prstGeom prst="rect">
            <a:avLst/>
          </a:prstGeom>
          <a:solidFill>
            <a:schemeClr val="lt1"/>
          </a:solidFill>
          <a:ln w="28575" cap="flat" cmpd="sng">
            <a:solidFill>
              <a:srgbClr val="3697D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rgbClr val="3697DB"/>
                </a:solidFill>
                <a:latin typeface="Roboto"/>
                <a:ea typeface="Roboto"/>
                <a:cs typeface="Roboto"/>
                <a:sym typeface="Roboto"/>
              </a:rPr>
              <a:t>Tier 6 - Discount</a:t>
            </a:r>
            <a:endParaRPr b="1" dirty="0">
              <a:solidFill>
                <a:srgbClr val="3697DB"/>
              </a:solidFill>
              <a:latin typeface="Roboto"/>
              <a:ea typeface="Roboto"/>
              <a:cs typeface="Roboto"/>
              <a:sym typeface="Roboto"/>
            </a:endParaRPr>
          </a:p>
          <a:p>
            <a:pPr marL="0" lvl="0" indent="0" algn="l" rtl="0">
              <a:spcBef>
                <a:spcPts val="0"/>
              </a:spcBef>
              <a:spcAft>
                <a:spcPts val="0"/>
              </a:spcAft>
              <a:buNone/>
            </a:pPr>
            <a:r>
              <a:rPr lang="en" sz="2500" b="1" dirty="0">
                <a:solidFill>
                  <a:srgbClr val="3697DB"/>
                </a:solidFill>
                <a:latin typeface="Roboto"/>
                <a:ea typeface="Roboto"/>
                <a:cs typeface="Roboto"/>
                <a:sym typeface="Roboto"/>
              </a:rPr>
              <a:t>TBD</a:t>
            </a:r>
            <a:endParaRPr dirty="0">
              <a:solidFill>
                <a:schemeClr val="dk1"/>
              </a:solidFill>
              <a:latin typeface="Roboto Light"/>
              <a:ea typeface="Roboto Light"/>
              <a:cs typeface="Roboto Light"/>
              <a:sym typeface="Roboto Light"/>
            </a:endParaRPr>
          </a:p>
          <a:p>
            <a:pPr marL="0" lvl="0" indent="0" algn="ctr" rtl="0">
              <a:spcBef>
                <a:spcPts val="0"/>
              </a:spcBef>
              <a:spcAft>
                <a:spcPts val="0"/>
              </a:spcAft>
              <a:buNone/>
            </a:pPr>
            <a:endParaRPr dirty="0">
              <a:solidFill>
                <a:schemeClr val="dk1"/>
              </a:solidFill>
              <a:latin typeface="Roboto Light"/>
              <a:ea typeface="Roboto Light"/>
              <a:cs typeface="Roboto Light"/>
              <a:sym typeface="Roboto Light"/>
            </a:endParaRPr>
          </a:p>
          <a:p>
            <a:pPr marL="0" lvl="0" indent="0" algn="l" rtl="0">
              <a:spcBef>
                <a:spcPts val="0"/>
              </a:spcBef>
              <a:spcAft>
                <a:spcPts val="0"/>
              </a:spcAft>
              <a:buNone/>
            </a:pPr>
            <a:r>
              <a:rPr lang="en" sz="900" dirty="0">
                <a:solidFill>
                  <a:srgbClr val="3697DB"/>
                </a:solidFill>
                <a:latin typeface="Roboto Medium"/>
                <a:ea typeface="Roboto Medium"/>
                <a:cs typeface="Roboto Medium"/>
                <a:sym typeface="Roboto Medium"/>
              </a:rPr>
              <a:t>Per month, per user </a:t>
            </a:r>
            <a:endParaRPr sz="900" dirty="0">
              <a:solidFill>
                <a:srgbClr val="3697DB"/>
              </a:solidFill>
              <a:latin typeface="Roboto Medium"/>
              <a:ea typeface="Roboto Medium"/>
              <a:cs typeface="Roboto Medium"/>
              <a:sym typeface="Roboto Medium"/>
            </a:endParaRPr>
          </a:p>
          <a:p>
            <a:pPr marL="0" lvl="0" indent="0" algn="l" rtl="0">
              <a:spcBef>
                <a:spcPts val="0"/>
              </a:spcBef>
              <a:spcAft>
                <a:spcPts val="0"/>
              </a:spcAft>
              <a:buNone/>
            </a:pPr>
            <a:r>
              <a:rPr lang="en" sz="900" dirty="0">
                <a:solidFill>
                  <a:srgbClr val="3697DB"/>
                </a:solidFill>
                <a:latin typeface="Roboto Medium"/>
                <a:ea typeface="Roboto Medium"/>
                <a:cs typeface="Roboto Medium"/>
                <a:sym typeface="Roboto Medium"/>
              </a:rPr>
              <a:t>[1001 - ??? users]</a:t>
            </a:r>
            <a:endParaRPr sz="700" dirty="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700" dirty="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700" dirty="0">
                <a:solidFill>
                  <a:schemeClr val="dk1"/>
                </a:solidFill>
                <a:latin typeface="Roboto"/>
                <a:ea typeface="Roboto"/>
                <a:cs typeface="Roboto"/>
                <a:sym typeface="Roboto"/>
              </a:rPr>
              <a:t>Price guarantee TBD.</a:t>
            </a:r>
            <a:endParaRPr sz="1000" dirty="0">
              <a:solidFill>
                <a:schemeClr val="dk1"/>
              </a:solidFill>
              <a:latin typeface="Roboto Light"/>
              <a:ea typeface="Roboto Light"/>
              <a:cs typeface="Roboto Light"/>
              <a:sym typeface="Roboto Light"/>
            </a:endParaRPr>
          </a:p>
        </p:txBody>
      </p:sp>
      <p:sp>
        <p:nvSpPr>
          <p:cNvPr id="163" name="Google Shape;163;p21"/>
          <p:cNvSpPr txBox="1"/>
          <p:nvPr/>
        </p:nvSpPr>
        <p:spPr>
          <a:xfrm>
            <a:off x="1357200" y="4366825"/>
            <a:ext cx="6258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solidFill>
                  <a:schemeClr val="lt1"/>
                </a:solidFill>
                <a:latin typeface="Roboto Light"/>
                <a:ea typeface="Roboto Light"/>
                <a:cs typeface="Roboto Light"/>
                <a:sym typeface="Roboto Light"/>
              </a:rPr>
              <a:t>* discounts and guarantees depend on maintaining the respective license quantities. For details regarding the discounts check the general terms and conditions</a:t>
            </a:r>
            <a:endParaRPr sz="800">
              <a:solidFill>
                <a:schemeClr val="lt1"/>
              </a:solidFill>
              <a:latin typeface="Roboto Light"/>
              <a:ea typeface="Roboto Light"/>
              <a:cs typeface="Roboto Light"/>
              <a:sym typeface="Roboto Ligh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726</Words>
  <Application>Microsoft Office PowerPoint</Application>
  <PresentationFormat>Bildschirmpräsentation (16:9)</PresentationFormat>
  <Paragraphs>171</Paragraphs>
  <Slides>12</Slides>
  <Notes>12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12</vt:i4>
      </vt:variant>
    </vt:vector>
  </HeadingPairs>
  <TitlesOfParts>
    <vt:vector size="17" baseType="lpstr">
      <vt:lpstr>Roboto Light</vt:lpstr>
      <vt:lpstr>Roboto</vt:lpstr>
      <vt:lpstr>Arial</vt:lpstr>
      <vt:lpstr>Roboto Medium</vt:lpstr>
      <vt:lpstr>Simple Light</vt:lpstr>
      <vt:lpstr>Jingga</vt:lpstr>
      <vt:lpstr>Table of Contents</vt:lpstr>
      <vt:lpstr>What is Jingga?</vt:lpstr>
      <vt:lpstr>Key value proposition</vt:lpstr>
      <vt:lpstr>Key business products</vt:lpstr>
      <vt:lpstr>Key services</vt:lpstr>
      <vt:lpstr>Live demo</vt:lpstr>
      <vt:lpstr>Option 1</vt:lpstr>
      <vt:lpstr>Pricing based on licenses</vt:lpstr>
      <vt:lpstr>Predefined packages</vt:lpstr>
      <vt:lpstr>Next steps</vt:lpstr>
      <vt:lpstr>Thank you very much!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Orange Management</dc:title>
  <cp:lastModifiedBy>Dennis Eichhorn</cp:lastModifiedBy>
  <cp:revision>5</cp:revision>
  <dcterms:modified xsi:type="dcterms:W3CDTF">2023-05-23T23:27:58Z</dcterms:modified>
</cp:coreProperties>
</file>