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6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5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0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09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90880" y="4372200"/>
            <a:ext cx="86827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be-BY" sz="18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524000" y="731520"/>
            <a:ext cx="8533920" cy="3474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9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9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628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0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86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22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76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3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78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16D8CA0-4C06-4467-B6C8-D9ED9CCB7D64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18.05.23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2C85A1E7-EAE5-406D-8769-3520D0F873BB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45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703640" y="116640"/>
            <a:ext cx="8856720" cy="179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algn="ctr"/>
            <a:r>
              <a:rPr lang="ru-RU" sz="5400" b="1" spc="-1" dirty="0">
                <a:solidFill>
                  <a:srgbClr val="00B0F0"/>
                </a:solidFill>
                <a:latin typeface="Trebuchet MS"/>
              </a:rPr>
              <a:t>Сетевые модели</a:t>
            </a:r>
            <a:endParaRPr lang="be-BY" sz="5400" spc="-1" dirty="0">
              <a:solidFill>
                <a:srgbClr val="00B0F0"/>
              </a:solidFill>
              <a:latin typeface="Trebuchet M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524000" y="1909800"/>
            <a:ext cx="9143640" cy="34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">
              <a:spcBef>
                <a:spcPts val="720"/>
              </a:spcBef>
              <a:spcAft>
                <a:spcPts val="300"/>
              </a:spcAft>
            </a:pPr>
            <a:r>
              <a:rPr lang="ru-RU" sz="3600" spc="-1" dirty="0">
                <a:solidFill>
                  <a:srgbClr val="00B0F0"/>
                </a:solidFill>
                <a:latin typeface="Trebuchet MS"/>
              </a:rPr>
              <a:t>Цель: </a:t>
            </a: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освоение навыков решения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задач на основе методов сетевого планирования.</a:t>
            </a:r>
            <a:endParaRPr lang="ru-RU" sz="3600" spc="-1" dirty="0">
              <a:latin typeface="Arial"/>
            </a:endParaRPr>
          </a:p>
          <a:p>
            <a:pPr marL="45720">
              <a:spcBef>
                <a:spcPts val="720"/>
              </a:spcBef>
              <a:spcAft>
                <a:spcPts val="300"/>
              </a:spcAft>
            </a:pPr>
            <a:r>
              <a:rPr lang="ru-RU" sz="3600" spc="-1" dirty="0">
                <a:solidFill>
                  <a:srgbClr val="00B0F0"/>
                </a:solidFill>
                <a:latin typeface="Trebuchet MS"/>
              </a:rPr>
              <a:t>Задачи: </a:t>
            </a:r>
            <a:endParaRPr lang="ru-RU" sz="3600" spc="-1" dirty="0">
              <a:solidFill>
                <a:srgbClr val="00B0F0"/>
              </a:solidFill>
              <a:latin typeface="Arial"/>
            </a:endParaRPr>
          </a:p>
          <a:p>
            <a:pPr marL="228600" indent="-182520">
              <a:spcBef>
                <a:spcPts val="720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Arial"/>
              <a:buChar char="•"/>
            </a:pP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 изучение теоретических основ;</a:t>
            </a:r>
            <a:endParaRPr lang="ru-RU" sz="3600" spc="-1" dirty="0">
              <a:latin typeface="Arial"/>
            </a:endParaRPr>
          </a:p>
          <a:p>
            <a:pPr marL="228600" indent="-182520">
              <a:spcBef>
                <a:spcPts val="720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Arial"/>
              <a:buChar char="•"/>
            </a:pP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 освоение навыков построения сетевого графика.</a:t>
            </a:r>
            <a:endParaRPr lang="ru-RU" sz="3600" spc="-1" dirty="0">
              <a:latin typeface="Arial"/>
            </a:endParaRPr>
          </a:p>
          <a:p>
            <a:pPr marL="45720">
              <a:spcBef>
                <a:spcPts val="720"/>
              </a:spcBef>
              <a:spcAft>
                <a:spcPts val="300"/>
              </a:spcAft>
            </a:pPr>
            <a:endParaRPr lang="ru-RU" sz="36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71070" y="396040"/>
            <a:ext cx="87546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i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i="1" spc="-1" dirty="0">
                <a:solidFill>
                  <a:srgbClr val="00B0F0"/>
                </a:solidFill>
              </a:rPr>
              <a:t> </a:t>
            </a:r>
            <a:r>
              <a:rPr lang="ru-RU" sz="3600" b="1" i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25500" y="1217540"/>
            <a:ext cx="10845800" cy="54923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Различают три вида событий: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исходное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завершающее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промежуточное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. С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исходного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 события начинается выполнение комплекса операций.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Завершающее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событие соответствует достижению конечной цели. 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Сетевые графики с несколькими завершающими событиями называются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многоцелевыми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. К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промежуточным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относятся все прочие события. </a:t>
            </a:r>
            <a:r>
              <a:rPr lang="ru-RU" sz="2700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Предполагается, что события не имеют продолжительности во времени.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Моментом свершения события считается момент окончания выполнения </a:t>
            </a:r>
            <a:r>
              <a:rPr lang="ru-RU" sz="27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всех входящих в это событие операций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До этого момента не может быть начата ни одна из непосредственно следующих за событием операций.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7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47640" y="226022"/>
            <a:ext cx="86530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  <a:highlight>
                  <a:srgbClr val="FFFF00"/>
                </a:highlight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ru-RU" sz="3600" b="1" spc="-1" dirty="0">
                <a:solidFill>
                  <a:srgbClr val="00B0F0"/>
                </a:solidFill>
                <a:highlight>
                  <a:srgbClr val="FFFF00"/>
                </a:highlight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87400" y="1052641"/>
            <a:ext cx="1051560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Различают три вида операций:</a:t>
            </a:r>
            <a:endParaRPr lang="ru-RU" sz="2800" spc="-1" dirty="0">
              <a:latin typeface="Arial"/>
            </a:endParaRPr>
          </a:p>
          <a:p>
            <a:pPr marL="343080" indent="-342720" algn="just">
              <a:buClr>
                <a:srgbClr val="000000"/>
              </a:buClr>
              <a:buFont typeface="StarSymbol"/>
              <a:buAutoNum type="arabicParenR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действительная операция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  (                 )  требует затрат времени и ресурсов (разработка проекта, подвоз материалов, выполнение монтажных работ и т. п.);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StarSymbol"/>
              <a:buAutoNum type="arabicParenR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операция - ожидание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 (                ) требует только затрат времени (затвердение бетона, сушка штукатурки перед началом малярных работ, рост растений и т. д.);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StarSymbol"/>
              <a:buAutoNum type="arabicParenR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фиктивная операция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(               ) - технологическая или ресурсная зависимость в выполнении некоторых операций.</a:t>
            </a:r>
            <a:endParaRPr lang="ru-RU" sz="2800" spc="-1" dirty="0"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6201500" y="1772640"/>
            <a:ext cx="1440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4"/>
          <p:cNvSpPr/>
          <p:nvPr/>
        </p:nvSpPr>
        <p:spPr>
          <a:xfrm>
            <a:off x="5376000" y="3069200"/>
            <a:ext cx="1296000" cy="0"/>
          </a:xfrm>
          <a:prstGeom prst="line">
            <a:avLst/>
          </a:prstGeom>
          <a:ln w="9360">
            <a:solidFill>
              <a:srgbClr val="000000"/>
            </a:solidFill>
            <a:prstDash val="lgDash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5"/>
          <p:cNvSpPr/>
          <p:nvPr/>
        </p:nvSpPr>
        <p:spPr>
          <a:xfrm>
            <a:off x="5230140" y="4331500"/>
            <a:ext cx="1226160" cy="0"/>
          </a:xfrm>
          <a:prstGeom prst="line">
            <a:avLst/>
          </a:prstGeom>
          <a:ln w="9360">
            <a:solidFill>
              <a:srgbClr val="000000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735619" y="433302"/>
            <a:ext cx="87927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282549" y="1441249"/>
            <a:ext cx="9698901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При построении сетевых графиков соблюдается ряд правил: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сети не должно быть событий (кроме  исходного), в которые не входит ни одна дуга;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не должно быть событий (кроме  завершающего), из которых не выходит ни одной дуги;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сеть не должна содержать замкнутых контуров (циклов);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любая пара событий сетевого графика может быть соединена не  более чем одной дугой; 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номер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начального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события любой операции должен быть меньше номера ее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конечного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события. 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29130" y="139924"/>
            <a:ext cx="86784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3600" y="1115001"/>
            <a:ext cx="1031240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Например, для трех одновременно выполняемых операций  </a:t>
            </a:r>
            <a:r>
              <a:rPr lang="en-US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возникает путаница из-за того,  что они имеют одинаковое обозначение  (3,6).   В этом случае вводятся дополнительные события и новые фиктивные операции;</a:t>
            </a:r>
            <a:endParaRPr lang="ru-RU" sz="2800" spc="-1" dirty="0">
              <a:latin typeface="Arial"/>
            </a:endParaRPr>
          </a:p>
        </p:txBody>
      </p:sp>
      <p:pic>
        <p:nvPicPr>
          <p:cNvPr id="123" name="Рисунок 3"/>
          <p:cNvPicPr/>
          <p:nvPr/>
        </p:nvPicPr>
        <p:blipFill>
          <a:blip r:embed="rId2"/>
          <a:stretch/>
        </p:blipFill>
        <p:spPr>
          <a:xfrm>
            <a:off x="1775640" y="3031560"/>
            <a:ext cx="8785440" cy="349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027640" y="162375"/>
            <a:ext cx="84772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graphicFrame>
        <p:nvGraphicFramePr>
          <p:cNvPr id="125" name="Table 2"/>
          <p:cNvGraphicFramePr/>
          <p:nvPr>
            <p:extLst>
              <p:ext uri="{D42A27DB-BD31-4B8C-83A1-F6EECF244321}">
                <p14:modId xmlns:p14="http://schemas.microsoft.com/office/powerpoint/2010/main" val="3458981444"/>
              </p:ext>
            </p:extLst>
          </p:nvPr>
        </p:nvGraphicFramePr>
        <p:xfrm>
          <a:off x="889500" y="1002732"/>
          <a:ext cx="6480360" cy="3268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 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Работа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 dirty="0"/>
                        <a:t>Непосредственно предшествующие 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 dirty="0"/>
                        <a:t>работы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 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Время выполнения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A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---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A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B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---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B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B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A, 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F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F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G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D, E, F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 dirty="0" err="1"/>
                        <a:t>t</a:t>
                      </a:r>
                      <a:r>
                        <a:rPr lang="en-US" sz="1400" strike="noStrike" spc="-1" baseline="-25000" dirty="0" err="1"/>
                        <a:t>G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3215640" y="297180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"/>
          <p:cNvGrpSpPr/>
          <p:nvPr/>
        </p:nvGrpSpPr>
        <p:grpSpPr>
          <a:xfrm>
            <a:off x="6733540" y="3772080"/>
            <a:ext cx="4782600" cy="3085920"/>
            <a:chOff x="1691640" y="3727440"/>
            <a:chExt cx="4782600" cy="3085920"/>
          </a:xfrm>
        </p:grpSpPr>
        <p:sp>
          <p:nvSpPr>
            <p:cNvPr id="128" name="CustomShape 5"/>
            <p:cNvSpPr/>
            <p:nvPr/>
          </p:nvSpPr>
          <p:spPr>
            <a:xfrm>
              <a:off x="1691640" y="3727440"/>
              <a:ext cx="4782600" cy="3085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4451040" y="3841560"/>
              <a:ext cx="342360" cy="3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200" b="1" spc="-1">
                  <a:solidFill>
                    <a:srgbClr val="000000"/>
                  </a:solidFill>
                  <a:latin typeface="Arial"/>
                  <a:ea typeface="Times New Roman"/>
                </a:rPr>
                <a:t>D</a:t>
              </a:r>
              <a:endParaRPr lang="ru-RU" sz="1200" spc="-1">
                <a:latin typeface="Arial"/>
              </a:endParaRPr>
            </a:p>
          </p:txBody>
        </p:sp>
        <p:sp>
          <p:nvSpPr>
            <p:cNvPr id="130" name="CustomShape 7"/>
            <p:cNvSpPr/>
            <p:nvPr/>
          </p:nvSpPr>
          <p:spPr>
            <a:xfrm>
              <a:off x="3291840" y="6470640"/>
              <a:ext cx="342360" cy="342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200" b="1" spc="-1">
                  <a:solidFill>
                    <a:srgbClr val="000000"/>
                  </a:solidFill>
                  <a:latin typeface="Arial"/>
                  <a:ea typeface="Times New Roman"/>
                </a:rPr>
                <a:t>C</a:t>
              </a:r>
              <a:endParaRPr lang="ru-RU" sz="1200" spc="-1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4434840" y="6470640"/>
              <a:ext cx="342360" cy="342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200" b="1" spc="-1">
                  <a:solidFill>
                    <a:srgbClr val="000000"/>
                  </a:solidFill>
                  <a:latin typeface="Arial"/>
                  <a:ea typeface="Times New Roman"/>
                </a:rPr>
                <a:t>F</a:t>
              </a:r>
              <a:endParaRPr lang="ru-RU" sz="1200" spc="-1">
                <a:latin typeface="Arial"/>
              </a:endParaRPr>
            </a:p>
          </p:txBody>
        </p:sp>
        <p:grpSp>
          <p:nvGrpSpPr>
            <p:cNvPr id="132" name="Group 9"/>
            <p:cNvGrpSpPr/>
            <p:nvPr/>
          </p:nvGrpSpPr>
          <p:grpSpPr>
            <a:xfrm>
              <a:off x="2073240" y="4002840"/>
              <a:ext cx="4401000" cy="2467440"/>
              <a:chOff x="2073240" y="4002840"/>
              <a:chExt cx="4401000" cy="2467440"/>
            </a:xfrm>
          </p:grpSpPr>
          <p:sp>
            <p:nvSpPr>
              <p:cNvPr id="133" name="CustomShape 10"/>
              <p:cNvSpPr/>
              <p:nvPr/>
            </p:nvSpPr>
            <p:spPr>
              <a:xfrm>
                <a:off x="3861360" y="40136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4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4" name="CustomShape 11"/>
              <p:cNvSpPr/>
              <p:nvPr/>
            </p:nvSpPr>
            <p:spPr>
              <a:xfrm>
                <a:off x="5010120" y="40028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6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5" name="CustomShape 12"/>
              <p:cNvSpPr/>
              <p:nvPr/>
            </p:nvSpPr>
            <p:spPr>
              <a:xfrm>
                <a:off x="2073240" y="4540680"/>
                <a:ext cx="45612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1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6" name="CustomShape 13"/>
              <p:cNvSpPr/>
              <p:nvPr/>
            </p:nvSpPr>
            <p:spPr>
              <a:xfrm>
                <a:off x="6018120" y="5029560"/>
                <a:ext cx="45612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7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7" name="CustomShape 14"/>
              <p:cNvSpPr/>
              <p:nvPr/>
            </p:nvSpPr>
            <p:spPr>
              <a:xfrm>
                <a:off x="2662560" y="600516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2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8" name="CustomShape 15"/>
              <p:cNvSpPr/>
              <p:nvPr/>
            </p:nvSpPr>
            <p:spPr>
              <a:xfrm>
                <a:off x="3870360" y="60134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3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9" name="CustomShape 16"/>
              <p:cNvSpPr/>
              <p:nvPr/>
            </p:nvSpPr>
            <p:spPr>
              <a:xfrm>
                <a:off x="5006160" y="60134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5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40" name="Line 17"/>
              <p:cNvSpPr/>
              <p:nvPr/>
            </p:nvSpPr>
            <p:spPr>
              <a:xfrm flipV="1">
                <a:off x="2491560" y="4298760"/>
                <a:ext cx="1371600" cy="3427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" name="Line 18"/>
              <p:cNvSpPr/>
              <p:nvPr/>
            </p:nvSpPr>
            <p:spPr>
              <a:xfrm>
                <a:off x="4320360" y="4242240"/>
                <a:ext cx="6858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Line 19"/>
              <p:cNvSpPr/>
              <p:nvPr/>
            </p:nvSpPr>
            <p:spPr>
              <a:xfrm>
                <a:off x="2377080" y="4984560"/>
                <a:ext cx="457200" cy="1028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Line 20"/>
              <p:cNvSpPr/>
              <p:nvPr/>
            </p:nvSpPr>
            <p:spPr>
              <a:xfrm>
                <a:off x="3087720" y="6241680"/>
                <a:ext cx="799920" cy="7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Line 21"/>
              <p:cNvSpPr/>
              <p:nvPr/>
            </p:nvSpPr>
            <p:spPr>
              <a:xfrm>
                <a:off x="4320360" y="6241680"/>
                <a:ext cx="6858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Line 22"/>
              <p:cNvSpPr/>
              <p:nvPr/>
            </p:nvSpPr>
            <p:spPr>
              <a:xfrm flipV="1">
                <a:off x="4205880" y="4412880"/>
                <a:ext cx="914400" cy="16002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Line 23"/>
              <p:cNvSpPr/>
              <p:nvPr/>
            </p:nvSpPr>
            <p:spPr>
              <a:xfrm>
                <a:off x="5421960" y="4396320"/>
                <a:ext cx="685800" cy="6858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Line 24"/>
              <p:cNvSpPr/>
              <p:nvPr/>
            </p:nvSpPr>
            <p:spPr>
              <a:xfrm flipV="1">
                <a:off x="4100040" y="4470840"/>
                <a:ext cx="360" cy="152964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Line 25"/>
              <p:cNvSpPr/>
              <p:nvPr/>
            </p:nvSpPr>
            <p:spPr>
              <a:xfrm flipV="1">
                <a:off x="5234400" y="4469400"/>
                <a:ext cx="720" cy="152964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26"/>
              <p:cNvSpPr/>
              <p:nvPr/>
            </p:nvSpPr>
            <p:spPr>
              <a:xfrm>
                <a:off x="2794680" y="410328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A</a:t>
                </a:r>
                <a:endParaRPr lang="ru-RU" sz="1200" spc="-1">
                  <a:latin typeface="Arial"/>
                </a:endParaRPr>
              </a:p>
            </p:txBody>
          </p:sp>
          <p:sp>
            <p:nvSpPr>
              <p:cNvPr id="150" name="CustomShape 27"/>
              <p:cNvSpPr/>
              <p:nvPr/>
            </p:nvSpPr>
            <p:spPr>
              <a:xfrm>
                <a:off x="2150280" y="54417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B</a:t>
                </a:r>
                <a:endParaRPr lang="ru-RU" sz="1200" spc="-1">
                  <a:latin typeface="Arial"/>
                </a:endParaRPr>
              </a:p>
            </p:txBody>
          </p:sp>
          <p:sp>
            <p:nvSpPr>
              <p:cNvPr id="151" name="CustomShape 28"/>
              <p:cNvSpPr/>
              <p:nvPr/>
            </p:nvSpPr>
            <p:spPr>
              <a:xfrm>
                <a:off x="4320360" y="47559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E</a:t>
                </a:r>
                <a:endParaRPr lang="ru-RU" sz="1200" spc="-1">
                  <a:latin typeface="Arial"/>
                </a:endParaRPr>
              </a:p>
            </p:txBody>
          </p:sp>
          <p:sp>
            <p:nvSpPr>
              <p:cNvPr id="152" name="CustomShape 29"/>
              <p:cNvSpPr/>
              <p:nvPr/>
            </p:nvSpPr>
            <p:spPr>
              <a:xfrm>
                <a:off x="5806080" y="42987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G</a:t>
                </a:r>
                <a:endParaRPr lang="ru-RU" sz="1200" spc="-1">
                  <a:latin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54100" y="72001"/>
            <a:ext cx="101219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Комплекс операций проекта разработки </a:t>
            </a:r>
            <a:r>
              <a:rPr lang="ru-RU" sz="3600" b="1" spc="-1" dirty="0" err="1">
                <a:solidFill>
                  <a:srgbClr val="00B0F0"/>
                </a:solidFill>
              </a:rPr>
              <a:t>web</a:t>
            </a:r>
            <a:r>
              <a:rPr lang="ru-RU" sz="3600" b="1" spc="-1" dirty="0">
                <a:solidFill>
                  <a:srgbClr val="00B0F0"/>
                </a:solidFill>
              </a:rPr>
              <a:t>-приложения WSP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graphicFrame>
        <p:nvGraphicFramePr>
          <p:cNvPr id="154" name="Table 2"/>
          <p:cNvGraphicFramePr/>
          <p:nvPr>
            <p:extLst>
              <p:ext uri="{D42A27DB-BD31-4B8C-83A1-F6EECF244321}">
                <p14:modId xmlns:p14="http://schemas.microsoft.com/office/powerpoint/2010/main" val="520065212"/>
              </p:ext>
            </p:extLst>
          </p:nvPr>
        </p:nvGraphicFramePr>
        <p:xfrm>
          <a:off x="850899" y="1312560"/>
          <a:ext cx="10553700" cy="4930319"/>
        </p:xfrm>
        <a:graphic>
          <a:graphicData uri="http://schemas.openxmlformats.org/drawingml/2006/table">
            <a:tbl>
              <a:tblPr/>
              <a:tblGrid>
                <a:gridCol w="148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Наименование 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Предшествую-щие 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АНАЛИЗ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Системный анализ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Анализ требований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II. 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базы данных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классов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Z2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интерфейсов пользователей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Z15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>
            <p:extLst>
              <p:ext uri="{D42A27DB-BD31-4B8C-83A1-F6EECF244321}">
                <p14:modId xmlns:p14="http://schemas.microsoft.com/office/powerpoint/2010/main" val="2111874545"/>
              </p:ext>
            </p:extLst>
          </p:nvPr>
        </p:nvGraphicFramePr>
        <p:xfrm>
          <a:off x="1041400" y="1442040"/>
          <a:ext cx="10261600" cy="3907109"/>
        </p:xfrm>
        <a:graphic>
          <a:graphicData uri="http://schemas.openxmlformats.org/drawingml/2006/table">
            <a:tbl>
              <a:tblPr/>
              <a:tblGrid>
                <a:gridCol w="134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4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III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КОДИРОВАНИЕ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интерфейсов пользователей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процедур СУБД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классов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IV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ТЕСТИРОВАНИЕ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Функциональное тестирование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Структурное тестирование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"/>
          <p:cNvGraphicFramePr/>
          <p:nvPr>
            <p:extLst>
              <p:ext uri="{D42A27DB-BD31-4B8C-83A1-F6EECF244321}">
                <p14:modId xmlns:p14="http://schemas.microsoft.com/office/powerpoint/2010/main" val="101667289"/>
              </p:ext>
            </p:extLst>
          </p:nvPr>
        </p:nvGraphicFramePr>
        <p:xfrm>
          <a:off x="1143000" y="925440"/>
          <a:ext cx="10058400" cy="4779650"/>
        </p:xfrm>
        <a:graphic>
          <a:graphicData uri="http://schemas.openxmlformats.org/drawingml/2006/table">
            <a:tbl>
              <a:tblPr/>
              <a:tblGrid>
                <a:gridCol w="132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ВНЕДРЕНИЕ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Разработка документации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Обучение пользователей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Испытание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Завершение работ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8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VI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ДОПОЛНИТЕЛЬНЫЕ РАБОТЫ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СУБД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web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-сервера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инструментария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Подготовка полигона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58539" y="-15796"/>
            <a:ext cx="9018559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Нумерация событий комплекса операций </a:t>
            </a:r>
            <a:br>
              <a:rPr dirty="0">
                <a:solidFill>
                  <a:srgbClr val="00B0F0"/>
                </a:solidFill>
              </a:rPr>
            </a:br>
            <a:r>
              <a:rPr lang="ru-RU" sz="3600" b="1" spc="-1" dirty="0">
                <a:solidFill>
                  <a:srgbClr val="00B0F0"/>
                </a:solidFill>
              </a:rPr>
              <a:t>проекта WSP</a:t>
            </a:r>
            <a:endParaRPr lang="ru-RU" sz="3600" b="1" spc="-1" dirty="0">
              <a:solidFill>
                <a:srgbClr val="00B0F0"/>
              </a:solidFill>
              <a:ea typeface="Microsoft YaHei"/>
            </a:endParaRPr>
          </a:p>
        </p:txBody>
      </p:sp>
      <p:graphicFrame>
        <p:nvGraphicFramePr>
          <p:cNvPr id="158" name="Table 2"/>
          <p:cNvGraphicFramePr/>
          <p:nvPr>
            <p:extLst>
              <p:ext uri="{D42A27DB-BD31-4B8C-83A1-F6EECF244321}">
                <p14:modId xmlns:p14="http://schemas.microsoft.com/office/powerpoint/2010/main" val="48329942"/>
              </p:ext>
            </p:extLst>
          </p:nvPr>
        </p:nvGraphicFramePr>
        <p:xfrm>
          <a:off x="744919" y="1092200"/>
          <a:ext cx="10845801" cy="5476549"/>
        </p:xfrm>
        <a:graphic>
          <a:graphicData uri="http://schemas.openxmlformats.org/drawingml/2006/table">
            <a:tbl>
              <a:tblPr/>
              <a:tblGrid>
                <a:gridCol w="203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6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Начальное 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событие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Предшествующие 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Конечное событие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Z2</a:t>
                      </a: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Z17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Z15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Table 1"/>
          <p:cNvGraphicFramePr/>
          <p:nvPr>
            <p:extLst>
              <p:ext uri="{D42A27DB-BD31-4B8C-83A1-F6EECF244321}">
                <p14:modId xmlns:p14="http://schemas.microsoft.com/office/powerpoint/2010/main" val="3358236587"/>
              </p:ext>
            </p:extLst>
          </p:nvPr>
        </p:nvGraphicFramePr>
        <p:xfrm>
          <a:off x="1479240" y="1206497"/>
          <a:ext cx="9557060" cy="4757688"/>
        </p:xfrm>
        <a:graphic>
          <a:graphicData uri="http://schemas.openxmlformats.org/drawingml/2006/table">
            <a:tbl>
              <a:tblPr/>
              <a:tblGrid>
                <a:gridCol w="179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115480" y="1484640"/>
            <a:ext cx="7992360" cy="34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Методы сетевого планирования</a:t>
            </a:r>
            <a:r>
              <a:rPr lang="en-US" sz="3200" b="1" i="1" spc="-1" dirty="0">
                <a:latin typeface="Times New Roman"/>
              </a:rPr>
              <a:t> </a:t>
            </a:r>
            <a:r>
              <a:rPr lang="ru-RU" sz="3200" b="1" i="1" spc="-1" dirty="0">
                <a:latin typeface="Times New Roman"/>
              </a:rPr>
              <a:t> и управления;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Основные понятия</a:t>
            </a:r>
            <a:r>
              <a:rPr lang="en-US" sz="3200" b="1" i="1" spc="-1" dirty="0">
                <a:latin typeface="Times New Roman"/>
              </a:rPr>
              <a:t> </a:t>
            </a:r>
            <a:r>
              <a:rPr lang="ru-RU" sz="3200" b="1" i="1" spc="-1" dirty="0">
                <a:latin typeface="Times New Roman"/>
              </a:rPr>
              <a:t>о сетевых моделях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 Комплекс операций проекта разработки </a:t>
            </a:r>
            <a:r>
              <a:rPr lang="ru-RU" sz="3200" b="1" i="1" spc="-1" dirty="0" err="1">
                <a:latin typeface="Times New Roman"/>
              </a:rPr>
              <a:t>web</a:t>
            </a:r>
            <a:r>
              <a:rPr lang="ru-RU" sz="3200" b="1" i="1" spc="-1" dirty="0">
                <a:latin typeface="Times New Roman"/>
              </a:rPr>
              <a:t>-приложения WSP</a:t>
            </a:r>
            <a:r>
              <a:rPr lang="en-US" sz="3200" b="1" i="1" spc="-1" dirty="0">
                <a:latin typeface="Times New Roman"/>
              </a:rPr>
              <a:t>;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 Нумерация событий комплекса операций проекта WSP;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 Построение сетевого графика.</a:t>
            </a:r>
            <a:endParaRPr lang="ru-RU" sz="3200" spc="-1" dirty="0">
              <a:latin typeface="Arial"/>
            </a:endParaRPr>
          </a:p>
          <a:p>
            <a:pPr marL="45720"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  <a:p>
            <a:pPr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  <a:p>
            <a:pPr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  <a:p>
            <a:pPr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55640" y="316600"/>
            <a:ext cx="6512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400" b="1" spc="-1" dirty="0">
                <a:solidFill>
                  <a:srgbClr val="404040"/>
                </a:solidFill>
                <a:latin typeface="Trebuchet MS"/>
              </a:rPr>
              <a:t>План лекции</a:t>
            </a:r>
            <a:endParaRPr lang="ru-RU" sz="54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82240" y="281740"/>
            <a:ext cx="7598596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e-BY" sz="3600" b="1" spc="-1" dirty="0">
                <a:solidFill>
                  <a:srgbClr val="00B0F0"/>
                </a:solidFill>
              </a:rPr>
              <a:t>ПОСТРОЕНИЕ СЕТЕВОГО ГРАФИКА</a:t>
            </a:r>
            <a:endParaRPr lang="ru-RU" sz="3600" b="1" spc="-1" dirty="0">
              <a:solidFill>
                <a:srgbClr val="00B0F0"/>
              </a:solidFill>
            </a:endParaRPr>
          </a:p>
        </p:txBody>
      </p:sp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1204154" y="1257300"/>
            <a:ext cx="9808600" cy="514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/>
          <p:cNvPicPr/>
          <p:nvPr/>
        </p:nvPicPr>
        <p:blipFill>
          <a:blip r:embed="rId2"/>
          <a:stretch/>
        </p:blipFill>
        <p:spPr>
          <a:xfrm>
            <a:off x="927100" y="1168400"/>
            <a:ext cx="10490200" cy="44408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56700" y="4660900"/>
            <a:ext cx="203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990600" y="1003300"/>
            <a:ext cx="10337800" cy="4762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Рисунок 168"/>
          <p:cNvPicPr/>
          <p:nvPr/>
        </p:nvPicPr>
        <p:blipFill>
          <a:blip r:embed="rId2"/>
          <a:stretch/>
        </p:blipFill>
        <p:spPr>
          <a:xfrm>
            <a:off x="1168580" y="1333520"/>
            <a:ext cx="9791520" cy="40385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Рисунок 169"/>
          <p:cNvPicPr/>
          <p:nvPr/>
        </p:nvPicPr>
        <p:blipFill>
          <a:blip r:embed="rId2"/>
          <a:stretch/>
        </p:blipFill>
        <p:spPr>
          <a:xfrm>
            <a:off x="1066800" y="1168400"/>
            <a:ext cx="1016000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3" descr="ПервыйСГ_new"/>
          <p:cNvPicPr/>
          <p:nvPr/>
        </p:nvPicPr>
        <p:blipFill>
          <a:blip r:embed="rId2"/>
          <a:stretch/>
        </p:blipFill>
        <p:spPr>
          <a:xfrm>
            <a:off x="152400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156840" y="3325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549400" y="2086300"/>
            <a:ext cx="8856720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практике управления сложными системами широко применяются методы сетевого планирования и управления (СПУ).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Основные разновидности этих методов: 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Arial"/>
              <a:buChar char="•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критического пути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Critical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Path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Method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- СРМ)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Arial"/>
              <a:buChar char="•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оценки и обзора программ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Evaluation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Review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Technique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- PERT).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20340" y="3833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89279" y="2208071"/>
            <a:ext cx="9910482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критического пути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(СРМ) применяется тогда, когда операции, входящие в состав комплекса работ, имеют известные строго определенные продолжительности (являются 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детерминированными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).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свою очередь,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оценки и обзора программ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(РЕRТ) применяется при планировании проектов, для которых характерна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неопределенность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в оценке затрат времени, необходимого для выполнения отдельных операций. 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07640" y="1166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99208" y="1543957"/>
            <a:ext cx="10865223" cy="4916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СПУ включает три основных этапа:</a:t>
            </a:r>
            <a:endParaRPr lang="ru-RU" sz="2800" spc="-1" dirty="0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Структурное планирование</a:t>
            </a:r>
            <a:endParaRPr lang="ru-RU" sz="2800" spc="-1" dirty="0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Календарное планирование</a:t>
            </a:r>
            <a:endParaRPr lang="ru-RU" sz="2800" spc="-1" dirty="0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Оперативное управление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Структурное планирование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начинается с разбиения проекта на четко определенные операции. Затем строится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сетевой график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который представляет взаимосвязи работ проекта. Это позволяет детально анализировать все работы и вносить улучшения в структуру проекта еще до начала его реализации.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207640" y="412476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32826" y="1925598"/>
            <a:ext cx="10797988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Календарное планирование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предусматривает построение календарного графика, определяющего моменты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начала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окончания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каждой работы и другие временные характеристики сетевого графика. Это позволяет, в частности, выявлять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критические операции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которым необходимо уделять особое внимание, чтобы закончить проект в директивный срок. Во время календарного планирования определяются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временные характеристики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всех работ с целью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оптимизации сетевой модели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которая улучшает эффективность использования какого-либо ресурса.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07820" y="5484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739640" y="2277000"/>
            <a:ext cx="878472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ходе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оперативного управления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используются сетевой и календарный графики для составления периодических отчетов о ходе выполнения проекта. При этом сетевая модель может подвергаться оперативной корректировке, вследствие чего будет разрабатываться новый календарный план остальной части проекта.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11640" y="472240"/>
            <a:ext cx="85687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65094" y="2016635"/>
            <a:ext cx="10461812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Сетевой моделью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называется модель, отражающая комплекс работ (операций) и событий, связанных с реализацией некоторого проекта в их логической и технологической последовательности и связи. Анализ сетевой модели, представленной в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графической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или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табличной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форме, позволяет выявить взаимосвязи этапов проекта и определить оптимальный порядок выполнения этих этапов, например, для сокращения сроков выполнения всего комплекса работ. 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83640" y="319840"/>
            <a:ext cx="84967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12835" y="1540759"/>
            <a:ext cx="10838330" cy="4830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Сетевая модель обычно представляется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сетевым графиком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определяющим логическую взаимосвязь и взаимообусловленность входящих в него элементарных операций (работ).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Сетевые  графики  представляют  собой ориентированные  графы, дугам или вершинам которых приписаны некоторые числовые значения.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Последовательность дуг или ребер, ведущая от некоторой вершины к другой, образует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путь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Как правило, вершины, называемые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событиями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соответствуют моментам времени начала или окончания одной или нескольких операций, а дуги – операциям.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1315</Words>
  <Application>Microsoft Office PowerPoint</Application>
  <PresentationFormat>Широкоэкранный</PresentationFormat>
  <Paragraphs>266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Bahnschrift</vt:lpstr>
      <vt:lpstr>StarSymbol</vt:lpstr>
      <vt:lpstr>Symbol</vt:lpstr>
      <vt:lpstr>Times New Roman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subject/>
  <dc:creator>Brakovich</dc:creator>
  <dc:description/>
  <cp:lastModifiedBy>Regina Karakozova</cp:lastModifiedBy>
  <cp:revision>94</cp:revision>
  <dcterms:created xsi:type="dcterms:W3CDTF">2010-12-02T13:55:43Z</dcterms:created>
  <dcterms:modified xsi:type="dcterms:W3CDTF">2023-05-18T20:45:48Z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