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332" r:id="rId2"/>
    <p:sldId id="281" r:id="rId3"/>
    <p:sldId id="280" r:id="rId4"/>
    <p:sldId id="300" r:id="rId5"/>
    <p:sldId id="333" r:id="rId6"/>
    <p:sldId id="301" r:id="rId7"/>
    <p:sldId id="302" r:id="rId8"/>
    <p:sldId id="334" r:id="rId9"/>
    <p:sldId id="303" r:id="rId10"/>
    <p:sldId id="285" r:id="rId11"/>
    <p:sldId id="304" r:id="rId12"/>
    <p:sldId id="305" r:id="rId13"/>
    <p:sldId id="288" r:id="rId14"/>
    <p:sldId id="289" r:id="rId15"/>
    <p:sldId id="290" r:id="rId16"/>
    <p:sldId id="256" r:id="rId17"/>
    <p:sldId id="291" r:id="rId18"/>
    <p:sldId id="257" r:id="rId19"/>
    <p:sldId id="292" r:id="rId20"/>
    <p:sldId id="293" r:id="rId21"/>
    <p:sldId id="296" r:id="rId22"/>
    <p:sldId id="258" r:id="rId23"/>
    <p:sldId id="259" r:id="rId24"/>
    <p:sldId id="294" r:id="rId25"/>
    <p:sldId id="299" r:id="rId26"/>
    <p:sldId id="335" r:id="rId27"/>
    <p:sldId id="260" r:id="rId28"/>
    <p:sldId id="298" r:id="rId29"/>
    <p:sldId id="297" r:id="rId30"/>
    <p:sldId id="336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7" r:id="rId40"/>
    <p:sldId id="318" r:id="rId41"/>
    <p:sldId id="319" r:id="rId42"/>
    <p:sldId id="320" r:id="rId43"/>
    <p:sldId id="321" r:id="rId44"/>
    <p:sldId id="323" r:id="rId45"/>
    <p:sldId id="324" r:id="rId46"/>
    <p:sldId id="325" r:id="rId47"/>
    <p:sldId id="337" r:id="rId48"/>
    <p:sldId id="326" r:id="rId49"/>
    <p:sldId id="327" r:id="rId50"/>
    <p:sldId id="328" r:id="rId51"/>
    <p:sldId id="329" r:id="rId52"/>
    <p:sldId id="330" r:id="rId53"/>
    <p:sldId id="331" r:id="rId54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7" autoAdjust="0"/>
    <p:restoredTop sz="96395" autoAdjust="0"/>
  </p:normalViewPr>
  <p:slideViewPr>
    <p:cSldViewPr>
      <p:cViewPr varScale="1">
        <p:scale>
          <a:sx n="45" d="100"/>
          <a:sy n="45" d="100"/>
        </p:scale>
        <p:origin x="13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16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FF73B-0582-48FE-BE4B-AFE2BEE79A90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8B95-13B7-4759-97DE-247DC1C500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4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F8B95-13B7-4759-97DE-247DC1C500B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09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03.06.23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092024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03.06.23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63407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03.06.23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400574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03.06.23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347769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03.06.23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8823358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03.06.23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354545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03.06.23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7046026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03.06.23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9345404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03.06.23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17975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03.06.23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9628011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03.06.23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6713105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03.06.23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7273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9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9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52736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7030A0"/>
                </a:solidFill>
                <a:latin typeface="Bahnschrift" panose="020B0502040204020203" pitchFamily="34" charset="0"/>
              </a:rPr>
              <a:t>Математическое 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21088"/>
            <a:ext cx="9144000" cy="16557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Bahnschrift" panose="020B0502040204020203" pitchFamily="34" charset="0"/>
              </a:rPr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2891218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1"/>
          <a:stretch/>
        </p:blipFill>
        <p:spPr bwMode="auto">
          <a:xfrm>
            <a:off x="-77201" y="-1"/>
            <a:ext cx="5165089" cy="690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Прямоугольник 3"/>
          <p:cNvSpPr>
            <a:spLocks noChangeArrowheads="1"/>
          </p:cNvSpPr>
          <p:nvPr/>
        </p:nvSpPr>
        <p:spPr bwMode="auto">
          <a:xfrm>
            <a:off x="5735960" y="1124744"/>
            <a:ext cx="597666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3600" b="1" dirty="0">
                <a:solidFill>
                  <a:srgbClr val="7030A0"/>
                </a:solidFill>
                <a:latin typeface="+mn-lt"/>
              </a:rPr>
              <a:t>Ричард Эрнст Беллман</a:t>
            </a:r>
            <a:r>
              <a:rPr lang="ru-RU" altLang="ru-RU" sz="3600" dirty="0">
                <a:solidFill>
                  <a:srgbClr val="222222"/>
                </a:solidFill>
                <a:latin typeface="+mn-lt"/>
              </a:rPr>
              <a:t> (</a:t>
            </a:r>
            <a:r>
              <a:rPr lang="ru-RU" altLang="ru-RU" sz="3600" i="1" dirty="0" err="1">
                <a:solidFill>
                  <a:srgbClr val="222222"/>
                </a:solidFill>
                <a:latin typeface="+mn-lt"/>
              </a:rPr>
              <a:t>Richard</a:t>
            </a:r>
            <a:r>
              <a:rPr lang="ru-RU" altLang="ru-RU" sz="3600" i="1" dirty="0">
                <a:solidFill>
                  <a:srgbClr val="222222"/>
                </a:solidFill>
                <a:latin typeface="+mn-lt"/>
              </a:rPr>
              <a:t> </a:t>
            </a:r>
            <a:r>
              <a:rPr lang="ru-RU" altLang="ru-RU" sz="3600" i="1" dirty="0" err="1">
                <a:solidFill>
                  <a:srgbClr val="222222"/>
                </a:solidFill>
                <a:latin typeface="+mn-lt"/>
              </a:rPr>
              <a:t>Ernest</a:t>
            </a:r>
            <a:r>
              <a:rPr lang="ru-RU" altLang="ru-RU" sz="3600" i="1" dirty="0">
                <a:solidFill>
                  <a:srgbClr val="222222"/>
                </a:solidFill>
                <a:latin typeface="+mn-lt"/>
              </a:rPr>
              <a:t> </a:t>
            </a:r>
            <a:r>
              <a:rPr lang="ru-RU" altLang="ru-RU" sz="3600" i="1" dirty="0" err="1">
                <a:solidFill>
                  <a:srgbClr val="222222"/>
                </a:solidFill>
                <a:latin typeface="+mn-lt"/>
              </a:rPr>
              <a:t>Bellman</a:t>
            </a:r>
            <a:r>
              <a:rPr lang="ru-RU" altLang="ru-RU" sz="3600" dirty="0">
                <a:solidFill>
                  <a:srgbClr val="222222"/>
                </a:solidFill>
                <a:latin typeface="+mn-lt"/>
              </a:rPr>
              <a:t>; 1920—1984) — американский математик, один из ведущих специалистов в области математики и вычислительной техники</a:t>
            </a:r>
            <a:endParaRPr lang="ru-RU" alt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2059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1824" y="1463984"/>
            <a:ext cx="17839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06506" y="4748624"/>
            <a:ext cx="1208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39416" y="1052736"/>
            <a:ext cx="10729192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ru-RU" sz="2400" b="1" cap="small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оптимальности Беллмана и алгоритм решения задач динамического программирования</a:t>
            </a: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Принципиально важно, что метод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сводится к простой оптимизации каждого шага управления независимо от других шагов. Выбор шагового управления проводится с учетом будущих последствий принимаемых решений.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положение конкретизируется в принципе оптимальности Беллмана, составляющем основу метода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Каково бы ни было состояние управляемой системы </a:t>
            </a:r>
            <a:r>
              <a:rPr lang="en-US" sz="24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перед очередным шагом, шаговое управление необходимо выбирать так, чтобы выигрыш на данном шаге плюс оптимальный выигрыш на всех последующих шагах был максимальным.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87488" y="80338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880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1824" y="1463984"/>
            <a:ext cx="17839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06506" y="4748624"/>
            <a:ext cx="1208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10226" y="8736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ru-RU" sz="2400" b="1" cap="small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оптимальности Беллмана и алгоритм решения задач динамического программирования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0914" y="2112838"/>
            <a:ext cx="113772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Так как среди всех шагов есть один, который можно планировать без учета его последствий (последний шаг 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), то процесс </a:t>
            </a: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обычно проводится в направлении от конца к началу. </a:t>
            </a:r>
            <a:endParaRPr lang="ru-RU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Последний шаг планируется с учетом различных предположений о том, как закончился предпоследний (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)-й шаг, и для каждого из этих предположений находится условное оптимальное управление на 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-м шаге. </a:t>
            </a: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Процесс продолжается, т.е. проводится оптимизация управления на предпоследнем (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)-м шаге с учетом всех возможных предположений об окончании (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)-го шага и т.д. вплоть до первого шага.</a:t>
            </a:r>
            <a:endParaRPr lang="ru-RU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После определения условно оптимальных управлений на всех шагах определяется оптимальное управление для всего процесса. </a:t>
            </a:r>
            <a:endParaRPr lang="ru-RU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23022" y="208979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547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100109" imgH="6448349" progId="Visio.Drawing.6">
                  <p:embed/>
                </p:oleObj>
              </mc:Choice>
              <mc:Fallback>
                <p:oleObj name="Visio" r:id="rId2" imgW="9100109" imgH="6448349" progId="Visio.Drawing.6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6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1139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1" y="3044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1524001" y="3025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71" name="Rectangle 13"/>
          <p:cNvSpPr>
            <a:spLocks noChangeArrowheads="1"/>
          </p:cNvSpPr>
          <p:nvPr/>
        </p:nvSpPr>
        <p:spPr bwMode="auto">
          <a:xfrm>
            <a:off x="1524001" y="3053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112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74" y="238336"/>
            <a:ext cx="8749452" cy="63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5598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8768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39416" y="1192478"/>
            <a:ext cx="103691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Многие оптимизационные алгоритмы основаны на принципе разбиения основной задачи на подзадачи, каждая из которых повторяет основную, но входные их данные таковы, что область допустимых решений становится меньше. </a:t>
            </a:r>
          </a:p>
          <a:p>
            <a:pPr algn="just"/>
            <a:r>
              <a:rPr lang="ru-RU" sz="2800" b="1" i="1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Рекурсивный алгоритм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– это алгоритм, решающий задачу путем сведения ее к решению одной или нескольких таких же задач, но в сокращенном их варианте.</a:t>
            </a:r>
            <a:endParaRPr lang="ru-RU" sz="2800" dirty="0"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1425" y="5368822"/>
            <a:ext cx="10267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Неразрывно с понятием рекурсивного алгоритма связано понятие </a:t>
            </a:r>
            <a:r>
              <a:rPr lang="ru-RU" sz="2800" b="1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рекурсивной функции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180212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8768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95400" y="1340768"/>
            <a:ext cx="108732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Существует два определения понятия рекурсивной функции . </a:t>
            </a:r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Первое определение рекурсивной функции относится к теории вычислимости и является синонимом понятия вычислимой функции, т. е. функции, для вычисления значения которой можно указать алгоритм.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Второе определение, которое и будет использоваться здесь, происходит из области теории программирования. </a:t>
            </a:r>
          </a:p>
          <a:p>
            <a:pPr indent="323850" algn="just"/>
            <a:endParaRPr lang="en-US" sz="2800" b="1" i="1" dirty="0">
              <a:solidFill>
                <a:srgbClr val="00B050"/>
              </a:solidFill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b="1" i="1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Рекурсивная функция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– это функция, которая вызывает саму себя. </a:t>
            </a:r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48357" y="1412776"/>
            <a:ext cx="107291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Рекурсивный алгоритм может быть записан в виде рекурсивной функции. </a:t>
            </a:r>
          </a:p>
          <a:p>
            <a:pPr algn="just"/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Классическими примерами рекурсивных функций являются функции для вычисления факториала, чисел 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Фибоначчи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наибольшего общего делителя с помощью алгоритма 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Эвклида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algn="just"/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Рекурсивную функцию всегда можно преобразовать в цикл, и, наоборот любой цикл можно представить в виде рекурсивной функции. </a:t>
            </a:r>
            <a:endParaRPr lang="ru-RU" sz="2800" dirty="0">
              <a:latin typeface="Bahnschrift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8768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98133146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47528" y="188640"/>
            <a:ext cx="8352928" cy="3960440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 Рекурсивные функции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//-- вычисление факториала числа 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en-US" sz="2000" b="1" dirty="0"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en-US" sz="2000" b="1" dirty="0" err="1">
                <a:ea typeface="Calibri"/>
                <a:cs typeface="Times New Roman"/>
              </a:rPr>
              <a:t>fac</a:t>
            </a:r>
            <a:r>
              <a:rPr lang="en-US" sz="2000" b="1" dirty="0"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x) </a:t>
            </a:r>
            <a:endParaRPr lang="ru-RU" sz="2000" b="1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{ return (x == 0)?1:x*</a:t>
            </a:r>
            <a:r>
              <a:rPr lang="en-US" sz="2000" b="1" dirty="0" err="1">
                <a:ea typeface="Calibri"/>
                <a:cs typeface="Times New Roman"/>
              </a:rPr>
              <a:t>fac</a:t>
            </a:r>
            <a:r>
              <a:rPr lang="en-US" sz="2000" b="1" dirty="0">
                <a:ea typeface="Calibri"/>
                <a:cs typeface="Times New Roman"/>
              </a:rPr>
              <a:t>(x-1); };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 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//--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вычисление наибольшего общего делителя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 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unsigned</a:t>
            </a:r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int</a:t>
            </a:r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gcd</a:t>
            </a:r>
            <a:r>
              <a:rPr lang="ru-RU" sz="2000" b="1" dirty="0">
                <a:ea typeface="Calibri"/>
                <a:cs typeface="Times New Roman"/>
              </a:rPr>
              <a:t>(</a:t>
            </a:r>
            <a:r>
              <a:rPr lang="ru-RU" sz="2000" b="1" dirty="0" err="1">
                <a:ea typeface="Calibri"/>
                <a:cs typeface="Times New Roman"/>
              </a:rPr>
              <a:t>int</a:t>
            </a:r>
            <a:r>
              <a:rPr lang="ru-RU" sz="2000" b="1" dirty="0">
                <a:ea typeface="Calibri"/>
                <a:cs typeface="Times New Roman"/>
              </a:rPr>
              <a:t> m, </a:t>
            </a:r>
            <a:r>
              <a:rPr lang="ru-RU" sz="2000" b="1" dirty="0" err="1">
                <a:ea typeface="Calibri"/>
                <a:cs typeface="Times New Roman"/>
              </a:rPr>
              <a:t>int</a:t>
            </a:r>
            <a:r>
              <a:rPr lang="ru-RU" sz="2000" b="1" dirty="0">
                <a:ea typeface="Calibri"/>
                <a:cs typeface="Times New Roman"/>
              </a:rPr>
              <a:t> n)  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 Эвклид (III в до н.э.)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     </a:t>
            </a:r>
            <a:r>
              <a:rPr lang="en-US" sz="2000" b="1" dirty="0">
                <a:ea typeface="Calibri"/>
                <a:cs typeface="Times New Roman"/>
              </a:rPr>
              <a:t>{ return (n == 0)?</a:t>
            </a:r>
            <a:r>
              <a:rPr lang="en-US" sz="2000" b="1" dirty="0" err="1">
                <a:ea typeface="Calibri"/>
                <a:cs typeface="Times New Roman"/>
              </a:rPr>
              <a:t>m:gcd</a:t>
            </a:r>
            <a:r>
              <a:rPr lang="en-US" sz="2000" b="1" dirty="0">
                <a:ea typeface="Calibri"/>
                <a:cs typeface="Times New Roman"/>
              </a:rPr>
              <a:t>(n, </a:t>
            </a:r>
            <a:r>
              <a:rPr lang="en-US" sz="2000" b="1" dirty="0" err="1">
                <a:ea typeface="Calibri"/>
                <a:cs typeface="Times New Roman"/>
              </a:rPr>
              <a:t>m%n</a:t>
            </a:r>
            <a:r>
              <a:rPr lang="en-US" sz="2000" b="1" dirty="0">
                <a:ea typeface="Calibri"/>
                <a:cs typeface="Times New Roman"/>
              </a:rPr>
              <a:t>); };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 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 -- вычисление  n-</a:t>
            </a:r>
            <a:r>
              <a:rPr lang="ru-RU" sz="2000" dirty="0" err="1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го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 члена ряда Фибоначчи(1170-1250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) 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fib(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n) </a:t>
            </a:r>
            <a:endParaRPr lang="ru-RU" sz="2000" b="1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{ return (n &lt; 1)?0:((n == 1)?1:fib(n-1)+fib(n-2));};</a:t>
            </a:r>
            <a:endParaRPr lang="be-BY" sz="2000" dirty="0">
              <a:ea typeface="Calibri"/>
              <a:cs typeface="Times New Roman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47528" y="4293096"/>
            <a:ext cx="8352928" cy="2304256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Вычисление факториала числа при помощи цикла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en-US" sz="2000" b="1" dirty="0" err="1">
                <a:ea typeface="Calibri"/>
                <a:cs typeface="Times New Roman"/>
              </a:rPr>
              <a:t>fac</a:t>
            </a:r>
            <a:r>
              <a:rPr lang="en-US" sz="2000" b="1" dirty="0"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x)  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 { 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	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en-US" sz="2000" b="1" dirty="0" err="1">
                <a:ea typeface="Calibri"/>
                <a:cs typeface="Times New Roman"/>
              </a:rPr>
              <a:t>rc</a:t>
            </a:r>
            <a:r>
              <a:rPr lang="en-US" sz="2000" b="1" dirty="0">
                <a:ea typeface="Calibri"/>
                <a:cs typeface="Times New Roman"/>
              </a:rPr>
              <a:t> = 1; 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	 for (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i = 1; i&lt;=x; i++) </a:t>
            </a:r>
            <a:r>
              <a:rPr lang="en-US" sz="2000" b="1" dirty="0" err="1">
                <a:ea typeface="Calibri"/>
                <a:cs typeface="Times New Roman"/>
              </a:rPr>
              <a:t>rc</a:t>
            </a:r>
            <a:r>
              <a:rPr lang="en-US" sz="2000" b="1" dirty="0">
                <a:ea typeface="Calibri"/>
                <a:cs typeface="Times New Roman"/>
              </a:rPr>
              <a:t> *= i;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	 </a:t>
            </a:r>
            <a:r>
              <a:rPr lang="ru-RU" sz="2000" b="1" dirty="0" err="1">
                <a:ea typeface="Calibri"/>
                <a:cs typeface="Times New Roman"/>
              </a:rPr>
              <a:t>return</a:t>
            </a:r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rc</a:t>
            </a:r>
            <a:r>
              <a:rPr lang="ru-RU" sz="2000" b="1" dirty="0">
                <a:ea typeface="Calibri"/>
                <a:cs typeface="Times New Roman"/>
              </a:rPr>
              <a:t>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  };</a:t>
            </a:r>
            <a:endParaRPr lang="be-BY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53078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7427" y="1340768"/>
            <a:ext cx="100091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Рекурсивная запись алгоритма, как правило, не дает выигрыша в скорости его работы. Скорее наоборот, так как вызов любой функции связан с сохранением и восстановлением контекста вызывающей функции, что является затратной по времени операцией. </a:t>
            </a:r>
          </a:p>
          <a:p>
            <a:pPr indent="323850" algn="just"/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Кроме того, для хранения контекста операционной системой резервируется специальная секция памяти, называемая 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системным стеком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26718" y="171843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3703458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415480" y="1556792"/>
            <a:ext cx="9505056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>
                <a:solidFill>
                  <a:srgbClr val="7030A0"/>
                </a:solidFill>
              </a:rPr>
              <a:t>Цель: </a:t>
            </a:r>
            <a:r>
              <a:rPr lang="ru-RU" sz="2800" dirty="0">
                <a:solidFill>
                  <a:schemeClr val="tx1"/>
                </a:solidFill>
              </a:rPr>
              <a:t>освоение навыков решения оптимизационных задач с использованием динамического программирования</a:t>
            </a:r>
          </a:p>
          <a:p>
            <a:pPr marL="4572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2800" dirty="0">
                <a:solidFill>
                  <a:srgbClr val="7030A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изучение теоретических основ динамического программирования;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освоить практическое применение динамического программирования для решения оптимизационных задач.</a:t>
            </a:r>
          </a:p>
          <a:p>
            <a:pPr marL="45720" indent="0">
              <a:buNone/>
            </a:pPr>
            <a:endParaRPr lang="be-BY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98011" y="332657"/>
            <a:ext cx="7536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7030A0"/>
                </a:solidFill>
              </a:rPr>
              <a:t>Динамическое программирование</a:t>
            </a:r>
            <a:endParaRPr lang="be-BY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6417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5440" y="1124744"/>
            <a:ext cx="102251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ea typeface="Times New Roman" panose="02020603050405020304" pitchFamily="18" charset="0"/>
              </a:rPr>
              <a:t>Если цепочка вызовов функций является длинной (иногда говорят о большой </a:t>
            </a:r>
            <a:r>
              <a:rPr lang="ru-RU" sz="2800" b="1" i="1" dirty="0">
                <a:solidFill>
                  <a:srgbClr val="00B050"/>
                </a:solidFill>
                <a:ea typeface="Times New Roman" panose="02020603050405020304" pitchFamily="18" charset="0"/>
              </a:rPr>
              <a:t>глубине рекурсии</a:t>
            </a:r>
            <a:r>
              <a:rPr lang="ru-RU" sz="2800" dirty="0">
                <a:ea typeface="Times New Roman" panose="02020603050405020304" pitchFamily="18" charset="0"/>
              </a:rPr>
              <a:t>), то это может привести к переполнению стека. Например, при вычислении факториала числа 25 глубина рекурсии достигает значения 24.              </a:t>
            </a:r>
          </a:p>
          <a:p>
            <a:pPr indent="323850" algn="just"/>
            <a:endParaRPr lang="ru-RU" sz="2800" dirty="0"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ea typeface="Times New Roman" panose="02020603050405020304" pitchFamily="18" charset="0"/>
              </a:rPr>
              <a:t>Часто рекурсивные функции, применяемые для решения оптимизационных задач, используют более одного рекурсивного вызова, каждый из которых работает приблизительно с половиной входных данных. Такую схему решения называют </a:t>
            </a:r>
            <a:r>
              <a:rPr lang="ru-RU" sz="2800" b="1" i="1" dirty="0">
                <a:solidFill>
                  <a:srgbClr val="00B050"/>
                </a:solidFill>
                <a:ea typeface="Times New Roman" panose="02020603050405020304" pitchFamily="18" charset="0"/>
              </a:rPr>
              <a:t>«разделяй и властвуй»</a:t>
            </a:r>
            <a:r>
              <a:rPr lang="ru-RU" sz="2800" dirty="0"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2671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4714216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263352" y="1052736"/>
            <a:ext cx="117373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800" b="1" dirty="0">
                <a:solidFill>
                  <a:srgbClr val="92D05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задачи о рюкзаке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решения задачи оптимизации, реализующей рекурсивный алгоритм с перекрывающимися подзадачами, в котором каждая такая подзадача решается один раз, а ее результат сохраняется для последующего применения, называется динамическим программированием.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Рассматриваемый здесь метод является частью более общей теории динамического программирования, основы которой разработаны Р. Беллманом. Эта теория исследует процесс пошагового решения задач оптимизации, в котором на каждом шаге из множества допустимых решений выбирается одно, оптимизирующее заданную целевую функцию.</a:t>
            </a:r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363985" y="295536"/>
            <a:ext cx="7536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92D050"/>
                </a:solidFill>
              </a:rPr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19504006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67808" y="116633"/>
            <a:ext cx="4039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Решение задачи о рюкзаке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600285"/>
            <a:ext cx="8924994" cy="595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15027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57349"/>
              </p:ext>
            </p:extLst>
          </p:nvPr>
        </p:nvGraphicFramePr>
        <p:xfrm>
          <a:off x="1703512" y="1537926"/>
          <a:ext cx="5616624" cy="8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184400" imgH="342900" progId="Equation.3">
                  <p:embed/>
                </p:oleObj>
              </mc:Choice>
              <mc:Fallback>
                <p:oleObj name="Формула" r:id="rId2" imgW="21844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537926"/>
                        <a:ext cx="5616624" cy="882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92446"/>
              </p:ext>
            </p:extLst>
          </p:nvPr>
        </p:nvGraphicFramePr>
        <p:xfrm>
          <a:off x="7425426" y="1872208"/>
          <a:ext cx="2951989" cy="119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409088" imgH="571252" progId="Equation.3">
                  <p:embed/>
                </p:oleObj>
              </mc:Choice>
              <mc:Fallback>
                <p:oleObj name="Формула" r:id="rId4" imgW="1409088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426" y="1872208"/>
                        <a:ext cx="2951989" cy="1196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88892"/>
              </p:ext>
            </p:extLst>
          </p:nvPr>
        </p:nvGraphicFramePr>
        <p:xfrm>
          <a:off x="1703513" y="2780928"/>
          <a:ext cx="602466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387600" imgH="342900" progId="Equation.3">
                  <p:embed/>
                </p:oleObj>
              </mc:Choice>
              <mc:Fallback>
                <p:oleObj name="Формула" r:id="rId6" imgW="23876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3" y="2780928"/>
                        <a:ext cx="6024669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35028"/>
              </p:ext>
            </p:extLst>
          </p:nvPr>
        </p:nvGraphicFramePr>
        <p:xfrm>
          <a:off x="6085200" y="3391652"/>
          <a:ext cx="4268024" cy="126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930400" imgH="571500" progId="Equation.3">
                  <p:embed/>
                </p:oleObj>
              </mc:Choice>
              <mc:Fallback>
                <p:oleObj name="Формула" r:id="rId8" imgW="19304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200" y="3391652"/>
                        <a:ext cx="4268024" cy="1261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199265"/>
              </p:ext>
            </p:extLst>
          </p:nvPr>
        </p:nvGraphicFramePr>
        <p:xfrm>
          <a:off x="1706300" y="4653136"/>
          <a:ext cx="614468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438400" imgH="342900" progId="Equation.3">
                  <p:embed/>
                </p:oleObj>
              </mc:Choice>
              <mc:Fallback>
                <p:oleObj name="Формула" r:id="rId10" imgW="2438400" imgH="342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300" y="4653136"/>
                        <a:ext cx="614468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82566"/>
              </p:ext>
            </p:extLst>
          </p:nvPr>
        </p:nvGraphicFramePr>
        <p:xfrm>
          <a:off x="1631504" y="5634454"/>
          <a:ext cx="3744417" cy="104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2057400" imgH="571500" progId="Equation.3">
                  <p:embed/>
                </p:oleObj>
              </mc:Choice>
              <mc:Fallback>
                <p:oleObj name="Формула" r:id="rId12" imgW="20574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5634454"/>
                        <a:ext cx="3744417" cy="1040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21184"/>
              </p:ext>
            </p:extLst>
          </p:nvPr>
        </p:nvGraphicFramePr>
        <p:xfrm>
          <a:off x="6096001" y="5931673"/>
          <a:ext cx="2029083" cy="59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825142" imgH="266584" progId="Equation.3">
                  <p:embed/>
                </p:oleObj>
              </mc:Choice>
              <mc:Fallback>
                <p:oleObj name="Формула" r:id="rId14" imgW="825142" imgH="26658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5931673"/>
                        <a:ext cx="2029083" cy="593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44837"/>
              </p:ext>
            </p:extLst>
          </p:nvPr>
        </p:nvGraphicFramePr>
        <p:xfrm>
          <a:off x="8256241" y="5589240"/>
          <a:ext cx="219813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104421" imgH="545863" progId="Equation.3">
                  <p:embed/>
                </p:oleObj>
              </mc:Choice>
              <mc:Fallback>
                <p:oleObj name="Формула" r:id="rId16" imgW="1104421" imgH="54586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241" y="5589240"/>
                        <a:ext cx="2198139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50982" y="493187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2" name="TextBox 21"/>
          <p:cNvSpPr txBox="1"/>
          <p:nvPr/>
        </p:nvSpPr>
        <p:spPr>
          <a:xfrm>
            <a:off x="7985795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3" name="TextBox 22"/>
          <p:cNvSpPr txBox="1"/>
          <p:nvPr/>
        </p:nvSpPr>
        <p:spPr>
          <a:xfrm>
            <a:off x="5780706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4" name="TextBox 23"/>
          <p:cNvSpPr txBox="1"/>
          <p:nvPr/>
        </p:nvSpPr>
        <p:spPr>
          <a:xfrm>
            <a:off x="5298182" y="60212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 …</a:t>
            </a:r>
            <a:endParaRPr lang="be-BY" dirty="0"/>
          </a:p>
        </p:txBody>
      </p:sp>
      <p:sp>
        <p:nvSpPr>
          <p:cNvPr id="25" name="TextBox 24"/>
          <p:cNvSpPr txBox="1"/>
          <p:nvPr/>
        </p:nvSpPr>
        <p:spPr>
          <a:xfrm>
            <a:off x="10272464" y="364502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6" name="TextBox 25"/>
          <p:cNvSpPr txBox="1"/>
          <p:nvPr/>
        </p:nvSpPr>
        <p:spPr>
          <a:xfrm>
            <a:off x="7716169" y="305966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10304947" y="23395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7320136" y="176352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27448" y="205678"/>
            <a:ext cx="10188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Последовательность рекуррентных соотношений, позволяющая вычислить значение максимальной стоимости рюкзака равна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61828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" name="Прямоугольник 2"/>
          <p:cNvSpPr/>
          <p:nvPr/>
        </p:nvSpPr>
        <p:spPr>
          <a:xfrm>
            <a:off x="1010597" y="2348880"/>
            <a:ext cx="10441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Все вершины дерева, кроме корневой, изображают этапы решения. Вершины помечены двумя числами: первое число – текущая стоимость рюкзака, второе – остаток неиспользованного объема рюкзака. Все этапы образуют три слоя, что определяет глубину рекурсии. Каждой вершине (этапу) соответствует вызов рекурсивной функции.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Вершины соединены дугами, указывающими связь между этапами решения. Каждая дуга имеет метку, обозначающую предположение, при котором решается очередной этап. 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2711624" y="26064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406826"/>
              </p:ext>
            </p:extLst>
          </p:nvPr>
        </p:nvGraphicFramePr>
        <p:xfrm>
          <a:off x="1187802" y="1218677"/>
          <a:ext cx="1104660" cy="56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2" imgW="431613" imgH="215806" progId="Equation.3">
                  <p:embed/>
                </p:oleObj>
              </mc:Choice>
              <mc:Fallback>
                <p:oleObj name="Уравнение" r:id="rId2" imgW="431613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802" y="1218677"/>
                        <a:ext cx="1104660" cy="564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099923"/>
              </p:ext>
            </p:extLst>
          </p:nvPr>
        </p:nvGraphicFramePr>
        <p:xfrm>
          <a:off x="2383911" y="1251400"/>
          <a:ext cx="1410666" cy="499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4" imgW="622030" imgH="215806" progId="Equation.3">
                  <p:embed/>
                </p:oleObj>
              </mc:Choice>
              <mc:Fallback>
                <p:oleObj name="Уравнение" r:id="rId4" imgW="622030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911" y="1251400"/>
                        <a:ext cx="1410666" cy="499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895064"/>
              </p:ext>
            </p:extLst>
          </p:nvPr>
        </p:nvGraphicFramePr>
        <p:xfrm>
          <a:off x="3886026" y="1206806"/>
          <a:ext cx="1412032" cy="58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6" imgW="571252" imgH="241195" progId="Equation.3">
                  <p:embed/>
                </p:oleObj>
              </mc:Choice>
              <mc:Fallback>
                <p:oleObj name="Уравнение" r:id="rId6" imgW="571252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026" y="1206806"/>
                        <a:ext cx="1412032" cy="588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898168"/>
              </p:ext>
            </p:extLst>
          </p:nvPr>
        </p:nvGraphicFramePr>
        <p:xfrm>
          <a:off x="5389507" y="1206806"/>
          <a:ext cx="1482634" cy="58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8" imgW="596900" imgH="241300" progId="Equation.3">
                  <p:embed/>
                </p:oleObj>
              </mc:Choice>
              <mc:Fallback>
                <p:oleObj name="Уравнение" r:id="rId8" imgW="5969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07" y="1206806"/>
                        <a:ext cx="1482634" cy="588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50041"/>
              </p:ext>
            </p:extLst>
          </p:nvPr>
        </p:nvGraphicFramePr>
        <p:xfrm>
          <a:off x="6963590" y="1241423"/>
          <a:ext cx="11477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10" imgW="507960" imgH="228600" progId="Equation.3">
                  <p:embed/>
                </p:oleObj>
              </mc:Choice>
              <mc:Fallback>
                <p:oleObj name="Уравнение" r:id="rId10" imgW="5079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3590" y="1241423"/>
                        <a:ext cx="1147762" cy="519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94362"/>
              </p:ext>
            </p:extLst>
          </p:nvPr>
        </p:nvGraphicFramePr>
        <p:xfrm>
          <a:off x="8202801" y="1251262"/>
          <a:ext cx="1018846" cy="49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12" imgW="482391" imgH="241195" progId="Equation.3">
                  <p:embed/>
                </p:oleObj>
              </mc:Choice>
              <mc:Fallback>
                <p:oleObj name="Уравнение" r:id="rId12" imgW="482391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801" y="1251262"/>
                        <a:ext cx="1018846" cy="499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378280"/>
              </p:ext>
            </p:extLst>
          </p:nvPr>
        </p:nvGraphicFramePr>
        <p:xfrm>
          <a:off x="9313096" y="1249301"/>
          <a:ext cx="1067116" cy="50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14" imgW="508000" imgH="241300" progId="Equation.3">
                  <p:embed/>
                </p:oleObj>
              </mc:Choice>
              <mc:Fallback>
                <p:oleObj name="Уравнение" r:id="rId14" imgW="5080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3096" y="1249301"/>
                        <a:ext cx="1067116" cy="5033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797424"/>
              </p:ext>
            </p:extLst>
          </p:nvPr>
        </p:nvGraphicFramePr>
        <p:xfrm>
          <a:off x="10471662" y="1232305"/>
          <a:ext cx="1010216" cy="537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16" imgW="444307" imgH="241195" progId="Equation.3">
                  <p:embed/>
                </p:oleObj>
              </mc:Choice>
              <mc:Fallback>
                <p:oleObj name="Уравнение" r:id="rId16" imgW="444307" imgH="24119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1662" y="1232305"/>
                        <a:ext cx="1010216" cy="537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47763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9" name="Прямоугольник 28"/>
          <p:cNvSpPr/>
          <p:nvPr/>
        </p:nvSpPr>
        <p:spPr>
          <a:xfrm>
            <a:off x="2711624" y="9042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5360" y="1052736"/>
            <a:ext cx="72728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Для примера, рассмотрим маршрут, образованный дугами с метками 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ctr"/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=2,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=1 и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=1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Первый этап в этом маршруте отмечен меткой 120, 80, означающей, что при размещении в рюкзаке двух предметов с номером 3 стоимость рюкзака станет 2∙20∙3=120 единиц, и при этом в рюкзаке останется 120 -∙20=80 единиц объема. 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Второй этап имеет метку 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570, 30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 Решение на этом этапе осуществляется в предположении, что в рюкзаке два предмета с номером 3 и один предмет с номером 2. Поэтому 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570=120+1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∙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50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∙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9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30=80-1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∙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50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9" t="15593" r="31484" b="-3250"/>
          <a:stretch/>
        </p:blipFill>
        <p:spPr>
          <a:xfrm>
            <a:off x="7824192" y="1039109"/>
            <a:ext cx="4032448" cy="52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2732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9" name="Прямоугольник 28"/>
          <p:cNvSpPr/>
          <p:nvPr/>
        </p:nvSpPr>
        <p:spPr>
          <a:xfrm>
            <a:off x="2711624" y="9042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3352" y="692696"/>
            <a:ext cx="770485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На третьем этапе завершается формирование одного из допустимых решений. Неиспользованный остаток объема в 30 единиц позволяет поместить только один предмет первого типа. В окончательном решении, соответствующем этому маршруту, стоимость предметов, уложенных в рюкзак, равна 570+1∙30∙5=720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Несложно заметить, что разобранный маршрут не соответствует оптимальному решению. Оптимальным будет решение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=(0, 2, 1), а соответствующая ему стоимость – 960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Этапы этого решения обозначены закрашенными овалами.  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Из схемы видно, что в рекурсивном решении, как и в случае с использованием генератора, осуществляется полный перебор допустимых решений. 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9" t="15593" r="31484" b="-3250"/>
          <a:stretch/>
        </p:blipFill>
        <p:spPr>
          <a:xfrm>
            <a:off x="7968208" y="836712"/>
            <a:ext cx="4032448" cy="52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5424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03038"/>
              </p:ext>
            </p:extLst>
          </p:nvPr>
        </p:nvGraphicFramePr>
        <p:xfrm>
          <a:off x="1433785" y="982960"/>
          <a:ext cx="9248775" cy="554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391220" imgH="4937814" progId="Visio.Drawing.11">
                  <p:embed/>
                </p:oleObj>
              </mc:Choice>
              <mc:Fallback>
                <p:oleObj name="Visio" r:id="rId2" imgW="10391220" imgH="49378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785" y="982960"/>
                        <a:ext cx="9248775" cy="5542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711624" y="26064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sp>
        <p:nvSpPr>
          <p:cNvPr id="14" name="Овал 13"/>
          <p:cNvSpPr/>
          <p:nvPr/>
        </p:nvSpPr>
        <p:spPr>
          <a:xfrm>
            <a:off x="6312024" y="4536604"/>
            <a:ext cx="439168" cy="3348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312024" y="5989786"/>
            <a:ext cx="439168" cy="3348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096000" y="3333010"/>
            <a:ext cx="439168" cy="3348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4423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767408" y="476672"/>
            <a:ext cx="1044116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3600" b="1" dirty="0">
                <a:solidFill>
                  <a:srgbClr val="92D05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задачи о рюкзаке</a:t>
            </a:r>
            <a:endParaRPr lang="en-US" sz="3600" b="1" dirty="0">
              <a:solidFill>
                <a:srgbClr val="92D050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ctr"/>
            <a:endParaRPr lang="ru-RU" sz="2800" dirty="0">
              <a:solidFill>
                <a:srgbClr val="92D050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Применение динамического программирования при решении оптимизационных задач обычно предполагает создание специальных таблиц для хранения промежуточных результатов.</a:t>
            </a:r>
          </a:p>
          <a:p>
            <a:pPr algn="just"/>
            <a:endParaRPr lang="ru-RU" sz="2800" dirty="0">
              <a:latin typeface="Bahnschrift" panose="020B0502040204020203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Изображены таблицы, которые используются для решения задачи о рюкзаке методом динамического программирования. Векторы, определяющие размеры(</a:t>
            </a: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</a:rPr>
              <a:t>v</a:t>
            </a:r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) и стоимости (</a:t>
            </a: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</a:rPr>
              <a:t>c</a:t>
            </a:r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) типов предметов, а также величина, характеризующая вместимость рюкзака (</a:t>
            </a: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</a:rPr>
              <a:t>V</a:t>
            </a:r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), заданы в верхней части рисунка.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9322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805918"/>
              </p:ext>
            </p:extLst>
          </p:nvPr>
        </p:nvGraphicFramePr>
        <p:xfrm>
          <a:off x="2063552" y="-28850"/>
          <a:ext cx="8074946" cy="965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84800" imgH="9776694" progId="Visio.Drawing.11">
                  <p:embed/>
                </p:oleObj>
              </mc:Choice>
              <mc:Fallback>
                <p:oleObj name="Visio" r:id="rId2" imgW="7084800" imgH="9776694" progId="Visio.Drawing.11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-28850"/>
                        <a:ext cx="8074946" cy="96530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25443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5640" y="18864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rgbClr val="7030A0"/>
                </a:solidFill>
              </a:rPr>
              <a:t>План лекции</a:t>
            </a:r>
            <a:endParaRPr lang="be-BY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04" y="1556792"/>
            <a:ext cx="97930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Теоретические основы динамического программирования 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Теоретические основы рекурсивных алгоритмов;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о рюкзаке;</a:t>
            </a:r>
            <a:endParaRPr lang="en-US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dirty="0"/>
              <a:t>Задача о вычислении дистанции Левенштейна;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/>
              <a:t>Решение задачи о расстановке скобок при перемножении матриц;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/>
              <a:t>Решение задачи вычисления длины наибольшей общей подпоследовательности</a:t>
            </a:r>
            <a:r>
              <a:rPr lang="en-US" dirty="0"/>
              <a:t>;</a:t>
            </a:r>
          </a:p>
          <a:p>
            <a:pPr marL="4572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3361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9936" y="365125"/>
            <a:ext cx="5833864" cy="594419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Владимир Иосифович Левенштейн</a:t>
            </a:r>
            <a:r>
              <a:rPr lang="ru-RU" dirty="0"/>
              <a:t>  — советский и российский математик, доктор физико-математических наук.</a:t>
            </a:r>
          </a:p>
        </p:txBody>
      </p:sp>
      <p:pic>
        <p:nvPicPr>
          <p:cNvPr id="50178" name="Picture 2" descr="Владимир Иосифович Левенштейн — Циклопедия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659238"/>
            <a:ext cx="3600400" cy="535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1468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39416" y="1306751"/>
            <a:ext cx="104411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>
                <a:solidFill>
                  <a:srgbClr val="FFC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Дистанция Левенштейна </a:t>
            </a:r>
            <a:r>
              <a:rPr lang="ru-RU" sz="2800" b="1" i="1" dirty="0">
                <a:latin typeface="Bahnschrift" panose="020B0502040204020203" pitchFamily="34" charset="0"/>
                <a:cs typeface="Times New Roman" panose="02020603050405020304" pitchFamily="18" charset="0"/>
              </a:rPr>
              <a:t>(расстояние Левенштейна, редакционное расстояние, дистанция редактирования)</a:t>
            </a: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 определяется между двумя строками и равна минимальному количеству операций вставки одного символа, удаления одного символа и замены одного символа на другой, необходимых для превращения одной строки в другую.</a:t>
            </a:r>
            <a:endParaRPr lang="be-BY" sz="28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1" name="Прямоугольник 10"/>
          <p:cNvSpPr/>
          <p:nvPr/>
        </p:nvSpPr>
        <p:spPr>
          <a:xfrm>
            <a:off x="3098957" y="256598"/>
            <a:ext cx="5944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FFC000"/>
                </a:solidFill>
              </a:rPr>
              <a:t>РАС</a:t>
            </a:r>
            <a:r>
              <a:rPr lang="en-US" sz="3200" b="1" dirty="0">
                <a:solidFill>
                  <a:srgbClr val="FFC000"/>
                </a:solidFill>
              </a:rPr>
              <a:t>C</a:t>
            </a:r>
            <a:r>
              <a:rPr lang="ru-RU" sz="3200" b="1" dirty="0">
                <a:solidFill>
                  <a:srgbClr val="FFC000"/>
                </a:solidFill>
              </a:rPr>
              <a:t>ТОЯНИЕ  ЛЕВЕНШТЕЙНА</a:t>
            </a:r>
            <a:endParaRPr lang="be-BY" sz="3200" dirty="0">
              <a:solidFill>
                <a:srgbClr val="FFC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1595" y="4598462"/>
            <a:ext cx="10418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Расстояние Левенштейна активно применяется для исправления ошибок в поисковых системах, в текстовых редакторах, а также в </a:t>
            </a:r>
            <a:r>
              <a:rPr lang="ru-RU" sz="2800" dirty="0" err="1">
                <a:latin typeface="Bahnschrift" panose="020B0502040204020203" pitchFamily="34" charset="0"/>
                <a:ea typeface="Times New Roman" panose="02020603050405020304" pitchFamily="18" charset="0"/>
              </a:rPr>
              <a:t>биоинформатике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592030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32470" y="184666"/>
            <a:ext cx="6558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FFC000"/>
                </a:solidFill>
              </a:rPr>
              <a:t>Вычисление дистанции Левенштейна</a:t>
            </a:r>
            <a:endParaRPr lang="be-BY" sz="2800" dirty="0">
              <a:solidFill>
                <a:srgbClr val="FFC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392" y="759919"/>
            <a:ext cx="10873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Пусть 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Х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– две символьные строки, тогда для вычисления дистанции Левенштейна </a:t>
            </a:r>
            <a:r>
              <a:rPr lang="en-US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(Х,</a:t>
            </a:r>
            <a:r>
              <a:rPr lang="en-US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)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между ними может быть использовано следующее рекуррентное соотношение: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626886"/>
              </p:ext>
            </p:extLst>
          </p:nvPr>
        </p:nvGraphicFramePr>
        <p:xfrm>
          <a:off x="2423591" y="2132856"/>
          <a:ext cx="7575963" cy="451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060360" imgH="1993680" progId="Equation.3">
                  <p:embed/>
                </p:oleObj>
              </mc:Choice>
              <mc:Fallback>
                <p:oleObj name="Формула" r:id="rId2" imgW="3060360" imgH="199368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1" y="2132856"/>
                        <a:ext cx="7575963" cy="4518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935760" y="2564904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1864" y="2564904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35760" y="2996952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943872" y="2996952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8610" y="3429000"/>
            <a:ext cx="511246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428213" y="3429000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288610" y="3861048"/>
            <a:ext cx="511246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456545" y="3861048"/>
            <a:ext cx="511246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916967" y="4795894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386593" y="5226666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103317" y="5676310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74293" y="5687543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103317" y="6125954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174293" y="6144288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245269" y="5712240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519188" y="5712240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608168" y="6150932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918420" y="6150932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10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43" y="2491831"/>
            <a:ext cx="9036497" cy="416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84431" y="554995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100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1425" y="68799"/>
            <a:ext cx="102971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len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количество символов в заданной строке. Например, 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len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привет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заданная строка без последнего символа. Например,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“привет”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)=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приве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last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последний символ заданной строки. Например,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last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привет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=“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4439816" y="2344194"/>
          <a:ext cx="2057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2057400" imgH="292100" progId="Equation.3">
                  <p:embed/>
                </p:oleObj>
              </mc:Choice>
              <mc:Fallback>
                <p:oleObj name="Формула" r:id="rId3" imgW="2057400" imgH="2921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6" y="2344194"/>
                        <a:ext cx="20574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27792" y="227687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endParaRPr lang="be-BY" dirty="0"/>
          </a:p>
        </p:txBody>
      </p:sp>
      <p:sp>
        <p:nvSpPr>
          <p:cNvPr id="2" name="5-конечная звезда 1"/>
          <p:cNvSpPr/>
          <p:nvPr/>
        </p:nvSpPr>
        <p:spPr>
          <a:xfrm>
            <a:off x="479378" y="68799"/>
            <a:ext cx="366355" cy="366355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5-конечная звезда 9"/>
          <p:cNvSpPr/>
          <p:nvPr/>
        </p:nvSpPr>
        <p:spPr>
          <a:xfrm>
            <a:off x="479377" y="856606"/>
            <a:ext cx="366355" cy="366355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5-конечная звезда 10"/>
          <p:cNvSpPr/>
          <p:nvPr/>
        </p:nvSpPr>
        <p:spPr>
          <a:xfrm>
            <a:off x="479376" y="1616864"/>
            <a:ext cx="366355" cy="366355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220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836712"/>
            <a:ext cx="8827934" cy="261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1464" y="1323514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4.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1941464" y="2588300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5.  </a:t>
            </a:r>
            <a:endParaRPr lang="be-BY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163406"/>
              </p:ext>
            </p:extLst>
          </p:nvPr>
        </p:nvGraphicFramePr>
        <p:xfrm>
          <a:off x="8231730" y="2408280"/>
          <a:ext cx="222024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409700" imgH="228600" progId="Equation.3">
                  <p:embed/>
                </p:oleObj>
              </mc:Choice>
              <mc:Fallback>
                <p:oleObj name="Формула" r:id="rId3" imgW="1409700" imgH="2286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1730" y="2408280"/>
                        <a:ext cx="2220247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30115"/>
              </p:ext>
            </p:extLst>
          </p:nvPr>
        </p:nvGraphicFramePr>
        <p:xfrm>
          <a:off x="8328248" y="2779730"/>
          <a:ext cx="2016224" cy="35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1295400" imgH="228600" progId="Equation.3">
                  <p:embed/>
                </p:oleObj>
              </mc:Choice>
              <mc:Fallback>
                <p:oleObj name="Формула" r:id="rId5" imgW="1295400" imgH="2286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2779730"/>
                        <a:ext cx="2016224" cy="355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836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84431" y="1347083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100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984431" y="1575683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100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2883" y="4101378"/>
            <a:ext cx="107291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Шаги вычисления с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по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14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соответствуют рекурсивному погружению, а шаги с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15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по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28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– восходящему вычислению.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Нетрудно убедиться, что для превращения слова «сор» в слово «спорт» достаточно удалить (или вставить) две буквы. </a:t>
            </a:r>
          </a:p>
        </p:txBody>
      </p:sp>
    </p:spTree>
    <p:extLst>
      <p:ext uri="{BB962C8B-B14F-4D97-AF65-F5344CB8AC3E}">
        <p14:creationId xmlns:p14="http://schemas.microsoft.com/office/powerpoint/2010/main" val="203875608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476672"/>
            <a:ext cx="9036349" cy="573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2380" y="907546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6.  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2852380" y="2635738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7.  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2852380" y="4003890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8.  </a:t>
            </a:r>
            <a:endParaRPr lang="be-BY" dirty="0"/>
          </a:p>
        </p:txBody>
      </p:sp>
      <p:sp>
        <p:nvSpPr>
          <p:cNvPr id="29" name="TextBox 28"/>
          <p:cNvSpPr txBox="1"/>
          <p:nvPr/>
        </p:nvSpPr>
        <p:spPr>
          <a:xfrm>
            <a:off x="2834704" y="5372042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9.  </a:t>
            </a:r>
            <a:endParaRPr 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8184232" y="4191256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C00000"/>
                </a:solidFill>
              </a:rPr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272961442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-8828"/>
            <a:ext cx="8965753" cy="682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602" y="467843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10.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3049602" y="219603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11.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3049602" y="385221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12.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3049602" y="558041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13.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94241709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4513"/>
            <a:ext cx="8239416" cy="674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87688" y="43917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14.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3287688" y="159130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15.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3294390" y="196063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16.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3294390" y="233929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17.  </a:t>
            </a:r>
            <a:endParaRPr lang="be-BY" dirty="0"/>
          </a:p>
        </p:txBody>
      </p:sp>
      <p:sp>
        <p:nvSpPr>
          <p:cNvPr id="9" name="TextBox 8"/>
          <p:cNvSpPr txBox="1"/>
          <p:nvPr/>
        </p:nvSpPr>
        <p:spPr>
          <a:xfrm>
            <a:off x="3287688" y="2708623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18.  </a:t>
            </a:r>
            <a:endParaRPr lang="be-BY" dirty="0"/>
          </a:p>
        </p:txBody>
      </p:sp>
      <p:sp>
        <p:nvSpPr>
          <p:cNvPr id="10" name="TextBox 9"/>
          <p:cNvSpPr txBox="1"/>
          <p:nvPr/>
        </p:nvSpPr>
        <p:spPr>
          <a:xfrm>
            <a:off x="3294390" y="307795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19.  </a:t>
            </a:r>
            <a:endParaRPr lang="be-BY" dirty="0"/>
          </a:p>
        </p:txBody>
      </p:sp>
      <p:sp>
        <p:nvSpPr>
          <p:cNvPr id="11" name="TextBox 10"/>
          <p:cNvSpPr txBox="1"/>
          <p:nvPr/>
        </p:nvSpPr>
        <p:spPr>
          <a:xfrm>
            <a:off x="3294390" y="344728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20.  </a:t>
            </a:r>
            <a:endParaRPr lang="be-BY" dirty="0"/>
          </a:p>
        </p:txBody>
      </p:sp>
      <p:sp>
        <p:nvSpPr>
          <p:cNvPr id="12" name="TextBox 11"/>
          <p:cNvSpPr txBox="1"/>
          <p:nvPr/>
        </p:nvSpPr>
        <p:spPr>
          <a:xfrm>
            <a:off x="3294390" y="382154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21.  </a:t>
            </a:r>
            <a:endParaRPr lang="be-BY" dirty="0"/>
          </a:p>
        </p:txBody>
      </p:sp>
      <p:sp>
        <p:nvSpPr>
          <p:cNvPr id="13" name="TextBox 12"/>
          <p:cNvSpPr txBox="1"/>
          <p:nvPr/>
        </p:nvSpPr>
        <p:spPr>
          <a:xfrm>
            <a:off x="3287688" y="419087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22.  </a:t>
            </a:r>
            <a:endParaRPr lang="be-BY" dirty="0"/>
          </a:p>
        </p:txBody>
      </p:sp>
      <p:sp>
        <p:nvSpPr>
          <p:cNvPr id="14" name="TextBox 13"/>
          <p:cNvSpPr txBox="1"/>
          <p:nvPr/>
        </p:nvSpPr>
        <p:spPr>
          <a:xfrm>
            <a:off x="3294390" y="456020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23.  </a:t>
            </a:r>
            <a:endParaRPr lang="be-BY" dirty="0"/>
          </a:p>
        </p:txBody>
      </p:sp>
      <p:sp>
        <p:nvSpPr>
          <p:cNvPr id="15" name="TextBox 14"/>
          <p:cNvSpPr txBox="1"/>
          <p:nvPr/>
        </p:nvSpPr>
        <p:spPr>
          <a:xfrm>
            <a:off x="3294390" y="4929538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24.  </a:t>
            </a:r>
            <a:endParaRPr lang="be-BY" dirty="0"/>
          </a:p>
        </p:txBody>
      </p:sp>
      <p:sp>
        <p:nvSpPr>
          <p:cNvPr id="16" name="TextBox 15"/>
          <p:cNvSpPr txBox="1"/>
          <p:nvPr/>
        </p:nvSpPr>
        <p:spPr>
          <a:xfrm>
            <a:off x="3294390" y="5303793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25.  </a:t>
            </a:r>
            <a:endParaRPr lang="be-BY" dirty="0"/>
          </a:p>
        </p:txBody>
      </p:sp>
      <p:sp>
        <p:nvSpPr>
          <p:cNvPr id="17" name="TextBox 16"/>
          <p:cNvSpPr txBox="1"/>
          <p:nvPr/>
        </p:nvSpPr>
        <p:spPr>
          <a:xfrm>
            <a:off x="3287688" y="567312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26.  </a:t>
            </a:r>
            <a:endParaRPr lang="be-BY" dirty="0"/>
          </a:p>
        </p:txBody>
      </p:sp>
      <p:sp>
        <p:nvSpPr>
          <p:cNvPr id="18" name="TextBox 17"/>
          <p:cNvSpPr txBox="1"/>
          <p:nvPr/>
        </p:nvSpPr>
        <p:spPr>
          <a:xfrm>
            <a:off x="3294390" y="604245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27.  </a:t>
            </a:r>
            <a:endParaRPr lang="be-BY" dirty="0"/>
          </a:p>
        </p:txBody>
      </p:sp>
      <p:sp>
        <p:nvSpPr>
          <p:cNvPr id="19" name="TextBox 18"/>
          <p:cNvSpPr txBox="1"/>
          <p:nvPr/>
        </p:nvSpPr>
        <p:spPr>
          <a:xfrm>
            <a:off x="3294390" y="641178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28.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91010833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34097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</a:t>
            </a:r>
            <a:r>
              <a:rPr lang="en-US" sz="1600" dirty="0" err="1">
                <a:solidFill>
                  <a:srgbClr val="008000"/>
                </a:solidFill>
              </a:rPr>
              <a:t>Levenshtein.h</a:t>
            </a:r>
            <a:r>
              <a:rPr lang="en-US" sz="1600" dirty="0">
                <a:solidFill>
                  <a:srgbClr val="008000"/>
                </a:solidFill>
              </a:rPr>
              <a:t>  </a:t>
            </a:r>
          </a:p>
          <a:p>
            <a:r>
              <a:rPr lang="be-BY" sz="1600" dirty="0">
                <a:solidFill>
                  <a:srgbClr val="008000"/>
                </a:solidFill>
              </a:rPr>
              <a:t>// -- дистанции   Левеншт</a:t>
            </a:r>
            <a:r>
              <a:rPr lang="en-US" sz="1600" dirty="0">
                <a:solidFill>
                  <a:srgbClr val="008000"/>
                </a:solidFill>
              </a:rPr>
              <a:t>e</a:t>
            </a:r>
            <a:r>
              <a:rPr lang="be-BY" sz="1600" dirty="0">
                <a:solidFill>
                  <a:srgbClr val="008000"/>
                </a:solidFill>
              </a:rPr>
              <a:t>йна (рекурсия)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  </a:t>
            </a:r>
          </a:p>
          <a:p>
            <a:r>
              <a:rPr lang="ru-RU" sz="1600" dirty="0">
                <a:solidFill>
                  <a:prstClr val="black"/>
                </a:solidFill>
              </a:rPr>
              <a:t>            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lx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x </a:t>
            </a: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const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x[],   </a:t>
            </a:r>
            <a:r>
              <a:rPr lang="ru-RU" sz="1600" dirty="0">
                <a:solidFill>
                  <a:srgbClr val="008000"/>
                </a:solidFill>
              </a:rPr>
              <a:t>// строка длиной </a:t>
            </a:r>
            <a:r>
              <a:rPr lang="ru-RU" sz="1600" dirty="0" err="1">
                <a:solidFill>
                  <a:srgbClr val="008000"/>
                </a:solidFill>
              </a:rPr>
              <a:t>lx</a:t>
            </a:r>
            <a:endParaRPr lang="ru-RU" sz="1600" dirty="0">
              <a:solidFill>
                <a:srgbClr val="008000"/>
              </a:solidFill>
            </a:endParaRP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ly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y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   </a:t>
            </a:r>
            <a:r>
              <a:rPr lang="es-ES" sz="1600" dirty="0" err="1">
                <a:solidFill>
                  <a:srgbClr val="0000FF"/>
                </a:solidFill>
              </a:rPr>
              <a:t>const</a:t>
            </a:r>
            <a:r>
              <a:rPr lang="es-ES" sz="1600" dirty="0">
                <a:solidFill>
                  <a:prstClr val="black"/>
                </a:solidFill>
              </a:rPr>
              <a:t> </a:t>
            </a:r>
            <a:r>
              <a:rPr lang="es-ES" sz="1600" dirty="0" err="1">
                <a:solidFill>
                  <a:srgbClr val="0000FF"/>
                </a:solidFill>
              </a:rPr>
              <a:t>char</a:t>
            </a:r>
            <a:r>
              <a:rPr lang="es-ES" sz="1600" dirty="0">
                <a:solidFill>
                  <a:prstClr val="black"/>
                </a:solidFill>
              </a:rPr>
              <a:t> y[]    </a:t>
            </a:r>
            <a:r>
              <a:rPr lang="es-ES" sz="1600" dirty="0">
                <a:solidFill>
                  <a:srgbClr val="008000"/>
                </a:solidFill>
              </a:rPr>
              <a:t>// </a:t>
            </a:r>
            <a:r>
              <a:rPr lang="es-ES" sz="1600" dirty="0" err="1">
                <a:solidFill>
                  <a:srgbClr val="008000"/>
                </a:solidFill>
              </a:rPr>
              <a:t>строка</a:t>
            </a:r>
            <a:r>
              <a:rPr lang="es-ES" sz="1600" dirty="0">
                <a:solidFill>
                  <a:srgbClr val="008000"/>
                </a:solidFill>
              </a:rPr>
              <a:t> y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             );</a:t>
            </a:r>
            <a:endParaRPr lang="be-BY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2087464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Levenshtein.cpp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Levenshtein.h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min3(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x1,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x2,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x3) </a:t>
            </a:r>
            <a:r>
              <a:rPr lang="ru-RU" sz="1600" dirty="0">
                <a:solidFill>
                  <a:srgbClr val="008000"/>
                </a:solidFill>
              </a:rPr>
              <a:t>// выбрать минимум из 3х </a:t>
            </a:r>
          </a:p>
          <a:p>
            <a:r>
              <a:rPr lang="en-US" sz="1600" dirty="0">
                <a:solidFill>
                  <a:prstClr val="black"/>
                </a:solidFill>
              </a:rPr>
              <a:t>{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::min(x1,x2),x3); }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lx,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x[],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 err="1">
                <a:solidFill>
                  <a:prstClr val="black"/>
                </a:solidFill>
              </a:rPr>
              <a:t>ly</a:t>
            </a:r>
            <a:r>
              <a:rPr lang="fr-FR" sz="1600" dirty="0">
                <a:solidFill>
                  <a:prstClr val="black"/>
                </a:solidFill>
              </a:rPr>
              <a:t>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y[] </a:t>
            </a:r>
            <a:r>
              <a:rPr lang="be-BY" sz="1600" dirty="0">
                <a:solidFill>
                  <a:prstClr val="black"/>
                </a:solidFill>
              </a:rPr>
              <a:t>)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      (lx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lx;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==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!=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1;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min3(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           levenshtein_r(lx-1, x, ly,   y)+1,       </a:t>
            </a:r>
          </a:p>
          <a:p>
            <a:r>
              <a:rPr lang="nn-NO" sz="1600" dirty="0">
                <a:solidFill>
                  <a:prstClr val="black"/>
                </a:solidFill>
              </a:rPr>
              <a:t>	        levenshtein_r(lx,   x, ly-1, y)+1,       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</a:t>
            </a:r>
            <a:r>
              <a:rPr lang="es-ES" sz="1600" dirty="0" err="1">
                <a:solidFill>
                  <a:prstClr val="black"/>
                </a:solidFill>
              </a:rPr>
              <a:t>levenshtein_r</a:t>
            </a:r>
            <a:r>
              <a:rPr lang="es-ES" sz="1600" dirty="0">
                <a:solidFill>
                  <a:prstClr val="black"/>
                </a:solidFill>
              </a:rPr>
              <a:t>(lx-1, x, ly-1, y)+(x[lx-1] == y[ly-1]?0:1)     </a:t>
            </a:r>
            <a:r>
              <a:rPr lang="be-BY" sz="1600" dirty="0">
                <a:solidFill>
                  <a:prstClr val="black"/>
                </a:solidFill>
              </a:rPr>
              <a:t> );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be-BY" sz="1600" dirty="0">
                <a:solidFill>
                  <a:prstClr val="black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636879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5909" y="404128"/>
            <a:ext cx="102971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Решение задачи о расстановке </a:t>
            </a:r>
            <a:endParaRPr lang="en-US" sz="3200" b="1" dirty="0">
              <a:solidFill>
                <a:srgbClr val="C00000"/>
              </a:solidFill>
            </a:endParaRPr>
          </a:p>
          <a:p>
            <a:pPr algn="ctr"/>
            <a:r>
              <a:rPr lang="ru-RU" sz="3200" b="1" dirty="0">
                <a:solidFill>
                  <a:srgbClr val="C00000"/>
                </a:solidFill>
              </a:rPr>
              <a:t>скобок при перемножении матриц</a:t>
            </a:r>
            <a:endParaRPr lang="be-BY" sz="3200" dirty="0">
              <a:solidFill>
                <a:srgbClr val="C0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700808"/>
            <a:ext cx="10818162" cy="408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353484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87488" y="332656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pic>
        <p:nvPicPr>
          <p:cNvPr id="53250" name="Picture 2" descr="Растущие столбчатые диаграммы и долевая диограмма Иллюстрация штока -  иллюстрации насчитывающей oð±ð»ðµñ‡ðµð½ð¸ðµ, ð¸ð½ñ‚ðµñ€ð½ðµñ‚: 374585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8" y="884332"/>
            <a:ext cx="6384032" cy="57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14193" y="2199921"/>
            <a:ext cx="57606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800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</a:t>
            </a:r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при оптимальном планировании управляемых процессов и наиболее эффективно в случае многошаговых или многоэтапных процессов принятия решений. </a:t>
            </a:r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2313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36483"/>
              </p:ext>
            </p:extLst>
          </p:nvPr>
        </p:nvGraphicFramePr>
        <p:xfrm>
          <a:off x="927442" y="2420888"/>
          <a:ext cx="10619792" cy="3169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352800" imgH="1003300" progId="Equation.3">
                  <p:embed/>
                </p:oleObj>
              </mc:Choice>
              <mc:Fallback>
                <p:oleObj name="Формула" r:id="rId2" imgW="3352800" imgH="100330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442" y="2420888"/>
                        <a:ext cx="10619792" cy="3169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96778" y="764704"/>
            <a:ext cx="10081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Рекуррентное соотношение, позволяющее вычислить минимальное количество операций умножения: </a:t>
            </a:r>
          </a:p>
        </p:txBody>
      </p:sp>
    </p:spTree>
    <p:extLst>
      <p:ext uri="{BB962C8B-B14F-4D97-AF65-F5344CB8AC3E}">
        <p14:creationId xmlns:p14="http://schemas.microsoft.com/office/powerpoint/2010/main" val="810670020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988840"/>
            <a:ext cx="1360951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983432" y="476672"/>
            <a:ext cx="105131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Определим минимальное количество операций умножения для матриц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1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и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из рассмотренного выше примера: 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2132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91544" y="3501008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//- </a:t>
            </a:r>
            <a:r>
              <a:rPr lang="en-US" sz="2000" dirty="0" err="1">
                <a:solidFill>
                  <a:srgbClr val="008000"/>
                </a:solidFill>
              </a:rPr>
              <a:t>MultiMatrix.h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r>
              <a:rPr lang="ru-RU" sz="2000" dirty="0">
                <a:solidFill>
                  <a:srgbClr val="0000FF"/>
                </a:solidFill>
              </a:rPr>
              <a:t>#</a:t>
            </a:r>
            <a:r>
              <a:rPr lang="ru-RU" sz="2000" dirty="0" err="1">
                <a:solidFill>
                  <a:srgbClr val="0000FF"/>
                </a:solidFill>
              </a:rPr>
              <a:t>define</a:t>
            </a:r>
            <a:r>
              <a:rPr lang="ru-RU" sz="2000" dirty="0">
                <a:solidFill>
                  <a:prstClr val="black"/>
                </a:solidFill>
              </a:rPr>
              <a:t> OPTIMALM_PARM(x) ((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*)x) </a:t>
            </a:r>
            <a:r>
              <a:rPr lang="ru-RU" sz="2000" dirty="0">
                <a:solidFill>
                  <a:srgbClr val="008000"/>
                </a:solidFill>
              </a:rPr>
              <a:t>// </a:t>
            </a:r>
            <a:r>
              <a:rPr lang="ru-RU" sz="2000" dirty="0" err="1">
                <a:solidFill>
                  <a:srgbClr val="008000"/>
                </a:solidFill>
              </a:rPr>
              <a:t>представлениe</a:t>
            </a:r>
            <a:r>
              <a:rPr lang="ru-RU" sz="2000" dirty="0">
                <a:solidFill>
                  <a:srgbClr val="008000"/>
                </a:solidFill>
              </a:rPr>
              <a:t> двумерного массива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OptimalM</a:t>
            </a:r>
            <a:r>
              <a:rPr lang="en-US" sz="2000" dirty="0">
                <a:solidFill>
                  <a:prstClr val="black"/>
                </a:solidFill>
              </a:rPr>
              <a:t>(        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i,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первой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j,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последней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n,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количество матриц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c[],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массив размерностей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 s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результат: позиции скобок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		 ); </a:t>
            </a:r>
            <a:endParaRPr lang="be-BY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23392" y="260649"/>
            <a:ext cx="10945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ru-RU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OptimalM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реализующая алгоритм поиска оптимальной расстановки скобок при перемножении нескольких матриц.</a:t>
            </a:r>
            <a:endParaRPr lang="ru-RU" sz="2800" dirty="0"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3392" y="1485945"/>
            <a:ext cx="10873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ru-RU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OptimalM</a:t>
            </a:r>
            <a:r>
              <a:rPr lang="ru-RU" sz="28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является рекурсивной, так как она в процессе своей работы вызывает саму себя. Дно рекурсии достигается при совпадении значений двух первых параметров функции. </a:t>
            </a:r>
          </a:p>
        </p:txBody>
      </p:sp>
    </p:spTree>
    <p:extLst>
      <p:ext uri="{BB962C8B-B14F-4D97-AF65-F5344CB8AC3E}">
        <p14:creationId xmlns:p14="http://schemas.microsoft.com/office/powerpoint/2010/main" val="500123282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404665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MultiMatrix.cpp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memory.h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MultiMatrix.h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#define</a:t>
            </a:r>
            <a:r>
              <a:rPr lang="en-US" dirty="0">
                <a:solidFill>
                  <a:prstClr val="black"/>
                </a:solidFill>
              </a:rPr>
              <a:t> INFINITY  0x7fffffff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i,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j,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n,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c[],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*s) 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#define</a:t>
            </a:r>
            <a:r>
              <a:rPr lang="pt-BR" dirty="0">
                <a:solidFill>
                  <a:prstClr val="black"/>
                </a:solidFill>
              </a:rPr>
              <a:t> OPTIMALM_S(x1,x2)  (s[(x1-1)*n+x2-1]) 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o =INFINITY,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INFINITY;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(i &lt; j) 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nn-NO" dirty="0">
                <a:solidFill>
                  <a:prstClr val="black"/>
                </a:solidFill>
              </a:rPr>
              <a:t> 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k = i; k &lt; j;k++)</a:t>
            </a:r>
          </a:p>
          <a:p>
            <a:r>
              <a:rPr lang="be-BY" dirty="0">
                <a:solidFill>
                  <a:prstClr val="black"/>
                </a:solidFill>
              </a:rPr>
              <a:t>	{</a:t>
            </a:r>
          </a:p>
          <a:p>
            <a:r>
              <a:rPr lang="en-US" dirty="0">
                <a:solidFill>
                  <a:prstClr val="black"/>
                </a:solidFill>
              </a:rPr>
              <a:t>       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i,k</a:t>
            </a:r>
            <a:r>
              <a:rPr lang="en-US" dirty="0">
                <a:solidFill>
                  <a:prstClr val="black"/>
                </a:solidFill>
              </a:rPr>
              <a:t>, n, c, s)+ </a:t>
            </a:r>
          </a:p>
          <a:p>
            <a:r>
              <a:rPr lang="pt-BR" dirty="0">
                <a:solidFill>
                  <a:prstClr val="black"/>
                </a:solidFill>
              </a:rPr>
              <a:t>             OptimalM(k+1,j,n, c, s)+ c[i- 1]*c[k]*c[j];</a:t>
            </a:r>
          </a:p>
          <a:p>
            <a:r>
              <a:rPr lang="pl-PL" dirty="0">
                <a:solidFill>
                  <a:prstClr val="black"/>
                </a:solidFill>
              </a:rPr>
              <a:t>	  </a:t>
            </a:r>
            <a:r>
              <a:rPr lang="pl-PL" dirty="0">
                <a:solidFill>
                  <a:srgbClr val="0000FF"/>
                </a:solidFill>
              </a:rPr>
              <a:t>if</a:t>
            </a:r>
            <a:r>
              <a:rPr lang="pl-PL" dirty="0">
                <a:solidFill>
                  <a:prstClr val="black"/>
                </a:solidFill>
              </a:rPr>
              <a:t> (bo &lt; o){o = bo; OPTIMALM_S(i,j) = k;}</a:t>
            </a:r>
          </a:p>
          <a:p>
            <a:r>
              <a:rPr lang="be-BY" dirty="0">
                <a:solidFill>
                  <a:prstClr val="black"/>
                </a:solidFill>
              </a:rPr>
              <a:t>	}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 o = 0;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o;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#</a:t>
            </a:r>
            <a:r>
              <a:rPr lang="en-US" dirty="0" err="1">
                <a:solidFill>
                  <a:srgbClr val="0000FF"/>
                </a:solidFill>
              </a:rPr>
              <a:t>undef</a:t>
            </a:r>
            <a:r>
              <a:rPr lang="en-US" dirty="0">
                <a:solidFill>
                  <a:prstClr val="black"/>
                </a:solidFill>
              </a:rPr>
              <a:t> OPTIMALM_S             </a:t>
            </a:r>
          </a:p>
          <a:p>
            <a:r>
              <a:rPr lang="be-BY" dirty="0">
                <a:solidFill>
                  <a:prstClr val="black"/>
                </a:solidFill>
              </a:rPr>
              <a:t>};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483280465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11936" r="5237" b="12157"/>
          <a:stretch/>
        </p:blipFill>
        <p:spPr bwMode="auto">
          <a:xfrm>
            <a:off x="2207568" y="2924944"/>
            <a:ext cx="7848872" cy="297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55440" y="476672"/>
            <a:ext cx="100091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Расстановку скобок в заданной последовательности матриц можно осуществить с помощью двумерного массива </a:t>
            </a:r>
            <a:r>
              <a:rPr lang="en-US" sz="28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возвращаемого функцией в последнем параметре. 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53628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80728"/>
            <a:ext cx="1098813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286435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332656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FFC000"/>
                </a:solidFill>
              </a:rPr>
              <a:t>Решение задачи вычисления длины наибольшей общей </a:t>
            </a:r>
            <a:r>
              <a:rPr lang="ru-RU" sz="2800" b="1" dirty="0" err="1">
                <a:solidFill>
                  <a:srgbClr val="FFC000"/>
                </a:solidFill>
              </a:rPr>
              <a:t>подпоследовательности</a:t>
            </a:r>
            <a:r>
              <a:rPr lang="ru-RU" sz="2800" b="1" dirty="0">
                <a:solidFill>
                  <a:srgbClr val="FFC000"/>
                </a:solidFill>
              </a:rPr>
              <a:t> </a:t>
            </a:r>
            <a:endParaRPr lang="be-BY" sz="2800" dirty="0">
              <a:solidFill>
                <a:srgbClr val="FFC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2" y="1844824"/>
            <a:ext cx="10623044" cy="368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468113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116632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FFC000"/>
                </a:solidFill>
              </a:rPr>
              <a:t>Решение задачи вычисления длины наибольшей общей </a:t>
            </a:r>
            <a:r>
              <a:rPr lang="ru-RU" sz="2800" b="1" dirty="0" err="1">
                <a:solidFill>
                  <a:srgbClr val="FFC000"/>
                </a:solidFill>
              </a:rPr>
              <a:t>подпоследовательности</a:t>
            </a:r>
            <a:r>
              <a:rPr lang="ru-RU" sz="2800" b="1" dirty="0">
                <a:solidFill>
                  <a:srgbClr val="FFC000"/>
                </a:solidFill>
              </a:rPr>
              <a:t> </a:t>
            </a:r>
            <a:endParaRPr lang="be-BY" sz="2800" dirty="0">
              <a:solidFill>
                <a:srgbClr val="FFC000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916832"/>
            <a:ext cx="1269420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596686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332656"/>
            <a:ext cx="9559849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828940"/>
            <a:ext cx="10124660" cy="1791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23392" y="3933056"/>
            <a:ext cx="10945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обозначения наибольшей общей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подпоследовательности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сокращение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longest common subsequence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Рекурсивный алгоритм вычисления длины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двух последовательностей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основывается на трех следующих очевидных утверждениях, которые приводятся без доказательства: </a:t>
            </a:r>
          </a:p>
        </p:txBody>
      </p:sp>
    </p:spTree>
    <p:extLst>
      <p:ext uri="{BB962C8B-B14F-4D97-AF65-F5344CB8AC3E}">
        <p14:creationId xmlns:p14="http://schemas.microsoft.com/office/powerpoint/2010/main" val="2035970859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47" y="3284984"/>
            <a:ext cx="10347321" cy="344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87488" y="332656"/>
            <a:ext cx="93610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  <a:tabLst>
                <a:tab pos="6223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является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marL="342900" indent="-342900" algn="just">
              <a:buFont typeface="+mj-lt"/>
              <a:buAutoNum type="arabicPeriod"/>
              <a:tabLst>
                <a:tab pos="6223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  <a:tabLst>
                <a:tab pos="6223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2576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3472" y="260648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9356" y="864304"/>
            <a:ext cx="11521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Анализируется некоторая управляемая система, в которой происходят экономические, производственные, технологические или иные многошаговые или многоэтапные процессы. Для каждого из допустимых управлений задается показатель эффективности управления (целевая функция). В экономических системах показатель эффективности может представлять прибыль, затраты, рентабельность, объем производства и т.п. </a:t>
            </a:r>
            <a:endParaRPr lang="en-US" sz="2400" dirty="0">
              <a:solidFill>
                <a:srgbClr val="000000"/>
              </a:solidFill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ДП 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состоит в поиске оптимального управления, переводящего систему из начального состояния в конечное, и обеспечивающего экстремум целевой функции.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274" name="Picture 2" descr="Что такое бизнес-система и для чего она нужна?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" b="29974"/>
          <a:stretch/>
        </p:blipFill>
        <p:spPr bwMode="auto">
          <a:xfrm>
            <a:off x="24735" y="4437112"/>
            <a:ext cx="1219200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814861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39416" y="908720"/>
            <a:ext cx="109452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Рассмотрим пример вычисления длины </a:t>
            </a:r>
            <a:r>
              <a:rPr lang="en-US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для последовательностей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Вычисление осуществляется по шагам. Все шаги вычисления можно разбить на две группы: с 1 по 17 и с 18 по 26. </a:t>
            </a:r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Первая группа соответствует рекурсивному погружению, вторая – восходящему вычислению. </a:t>
            </a:r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Результатом вычисления является значение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800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4,5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=3 равное длине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Нетрудно убедиться, что для последовательностей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существуют две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имеющих длину 3. 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40185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484784"/>
            <a:ext cx="7748911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00" name="Picture 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172" y="2058981"/>
            <a:ext cx="7951657" cy="47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4176769" y="116632"/>
          <a:ext cx="646783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3530600" imgH="901700" progId="Equation.3">
                  <p:embed/>
                </p:oleObj>
              </mc:Choice>
              <mc:Fallback>
                <p:oleObj name="Формула" r:id="rId4" imgW="3530600" imgH="90170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69" y="116632"/>
                        <a:ext cx="6467834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406265" y="206341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15.  </a:t>
            </a:r>
            <a:endParaRPr lang="be-BY" dirty="0"/>
          </a:p>
        </p:txBody>
      </p:sp>
      <p:sp>
        <p:nvSpPr>
          <p:cNvPr id="35" name="TextBox 34"/>
          <p:cNvSpPr txBox="1"/>
          <p:nvPr/>
        </p:nvSpPr>
        <p:spPr>
          <a:xfrm>
            <a:off x="6406265" y="243275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6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6" name="TextBox 35"/>
          <p:cNvSpPr txBox="1"/>
          <p:nvPr/>
        </p:nvSpPr>
        <p:spPr>
          <a:xfrm>
            <a:off x="6406265" y="284364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7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7" name="TextBox 36"/>
          <p:cNvSpPr txBox="1"/>
          <p:nvPr/>
        </p:nvSpPr>
        <p:spPr>
          <a:xfrm>
            <a:off x="6406265" y="319692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8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8" name="TextBox 37"/>
          <p:cNvSpPr txBox="1"/>
          <p:nvPr/>
        </p:nvSpPr>
        <p:spPr>
          <a:xfrm>
            <a:off x="6406265" y="363573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9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9" name="TextBox 38"/>
          <p:cNvSpPr txBox="1"/>
          <p:nvPr/>
        </p:nvSpPr>
        <p:spPr>
          <a:xfrm>
            <a:off x="6406265" y="399577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0" name="TextBox 39"/>
          <p:cNvSpPr txBox="1"/>
          <p:nvPr/>
        </p:nvSpPr>
        <p:spPr>
          <a:xfrm>
            <a:off x="6406265" y="442782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1" name="TextBox 40"/>
          <p:cNvSpPr txBox="1"/>
          <p:nvPr/>
        </p:nvSpPr>
        <p:spPr>
          <a:xfrm>
            <a:off x="6406265" y="479715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2" name="TextBox 41"/>
          <p:cNvSpPr txBox="1"/>
          <p:nvPr/>
        </p:nvSpPr>
        <p:spPr>
          <a:xfrm>
            <a:off x="6384032" y="525728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3" name="TextBox 42"/>
          <p:cNvSpPr txBox="1"/>
          <p:nvPr/>
        </p:nvSpPr>
        <p:spPr>
          <a:xfrm>
            <a:off x="6460292" y="561732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4" name="TextBox 43"/>
          <p:cNvSpPr txBox="1"/>
          <p:nvPr/>
        </p:nvSpPr>
        <p:spPr>
          <a:xfrm>
            <a:off x="6459002" y="604937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5.  </a:t>
            </a:r>
            <a:endParaRPr lang="be-BY" dirty="0"/>
          </a:p>
        </p:txBody>
      </p:sp>
      <p:sp>
        <p:nvSpPr>
          <p:cNvPr id="45" name="TextBox 44"/>
          <p:cNvSpPr txBox="1"/>
          <p:nvPr/>
        </p:nvSpPr>
        <p:spPr>
          <a:xfrm>
            <a:off x="6459002" y="641870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16632"/>
            <a:ext cx="158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X=A,L,D,C</a:t>
            </a:r>
            <a:endParaRPr lang="be-BY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7606" y="640203"/>
            <a:ext cx="19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Y=L,A,D,C,M</a:t>
            </a:r>
            <a:endParaRPr lang="be-BY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01115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4200" y="2923"/>
            <a:ext cx="912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err="1">
                <a:solidFill>
                  <a:srgbClr val="008000"/>
                </a:solidFill>
              </a:rPr>
              <a:t>LCS.h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 (               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lenx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x[],   </a:t>
            </a:r>
            <a:r>
              <a:rPr lang="ru-RU" dirty="0">
                <a:solidFill>
                  <a:srgbClr val="008000"/>
                </a:solidFill>
              </a:rPr>
              <a:t>// последовательность X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leny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y[]    </a:t>
            </a:r>
            <a:r>
              <a:rPr lang="ru-RU" dirty="0">
                <a:solidFill>
                  <a:srgbClr val="008000"/>
                </a:solidFill>
              </a:rPr>
              <a:t>// последовательность Y</a:t>
            </a:r>
          </a:p>
          <a:p>
            <a:r>
              <a:rPr lang="be-BY" dirty="0">
                <a:solidFill>
                  <a:prstClr val="black"/>
                </a:solidFill>
              </a:rPr>
              <a:t>         );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2333686"/>
            <a:ext cx="912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LCS.cpp</a:t>
            </a: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lcs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lenx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x[], </a:t>
            </a:r>
          </a:p>
          <a:p>
            <a:r>
              <a:rPr lang="fr-FR" dirty="0">
                <a:solidFill>
                  <a:prstClr val="black"/>
                </a:solidFill>
              </a:rPr>
              <a:t>	   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leny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y[])      </a:t>
            </a:r>
          </a:p>
          <a:p>
            <a:r>
              <a:rPr lang="be-BY" dirty="0">
                <a:solidFill>
                  <a:prstClr val="black"/>
                </a:solidFill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0; 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 &gt; 0 &amp;&amp; </a:t>
            </a:r>
            <a:r>
              <a:rPr lang="en-US" dirty="0" err="1">
                <a:solidFill>
                  <a:prstClr val="black"/>
                </a:solidFill>
              </a:rPr>
              <a:t>leny</a:t>
            </a:r>
            <a:r>
              <a:rPr lang="en-US" dirty="0">
                <a:solidFill>
                  <a:prstClr val="black"/>
                </a:solidFill>
              </a:rPr>
              <a:t> &gt; 0)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(x[lenx-1] == y[leny-1])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1 +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x,leny-1, y);    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::max(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, x,leny-1, y),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</a:t>
            </a:r>
            <a:r>
              <a:rPr lang="en-US" dirty="0" err="1">
                <a:solidFill>
                  <a:prstClr val="black"/>
                </a:solidFill>
              </a:rPr>
              <a:t>x,leny</a:t>
            </a:r>
            <a:r>
              <a:rPr lang="en-US" dirty="0">
                <a:solidFill>
                  <a:prstClr val="black"/>
                </a:solidFill>
              </a:rPr>
              <a:t>, y)); 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;        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be-BY" dirty="0">
                <a:solidFill>
                  <a:srgbClr val="008000"/>
                </a:solidFill>
              </a:rPr>
              <a:t>длина </a:t>
            </a:r>
            <a:r>
              <a:rPr lang="en-US" dirty="0">
                <a:solidFill>
                  <a:srgbClr val="008000"/>
                </a:solidFill>
              </a:rPr>
              <a:t>LCS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25366727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548681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main  </a:t>
            </a:r>
          </a:p>
          <a:p>
            <a:r>
              <a:rPr lang="be-BY" dirty="0">
                <a:solidFill>
                  <a:srgbClr val="008000"/>
                </a:solidFill>
              </a:rPr>
              <a:t>// -- вычисления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char</a:t>
            </a:r>
            <a:r>
              <a:rPr lang="es-ES" dirty="0">
                <a:solidFill>
                  <a:prstClr val="black"/>
                </a:solidFill>
              </a:rPr>
              <a:t> X[]=</a:t>
            </a:r>
            <a:r>
              <a:rPr lang="es-ES" dirty="0">
                <a:solidFill>
                  <a:srgbClr val="A31515"/>
                </a:solidFill>
              </a:rPr>
              <a:t>"ALDC"</a:t>
            </a:r>
            <a:r>
              <a:rPr lang="es-ES" dirty="0">
                <a:solidFill>
                  <a:prstClr val="black"/>
                </a:solidFill>
              </a:rPr>
              <a:t>, Y[]=</a:t>
            </a:r>
            <a:r>
              <a:rPr lang="es-ES" dirty="0">
                <a:solidFill>
                  <a:srgbClr val="A31515"/>
                </a:solidFill>
              </a:rPr>
              <a:t>"LADCM"</a:t>
            </a:r>
            <a:r>
              <a:rPr lang="es-ES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вычисление длины LCS для X и Y(рекурсия)"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X: "</a:t>
            </a:r>
            <a:r>
              <a:rPr lang="ru-RU" dirty="0">
                <a:solidFill>
                  <a:prstClr val="black"/>
                </a:solidFill>
              </a:rPr>
              <a:t>&lt;&lt; X;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Y: "</a:t>
            </a:r>
            <a:r>
              <a:rPr lang="ru-RU" dirty="0">
                <a:solidFill>
                  <a:prstClr val="black"/>
                </a:solidFill>
              </a:rPr>
              <a:t>&lt;&lt; 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s =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(X)-1,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"ALDC"</a:t>
            </a:r>
            <a:r>
              <a:rPr lang="en-US" dirty="0">
                <a:solidFill>
                  <a:prstClr val="black"/>
                </a:solidFill>
              </a:rPr>
              <a:t>,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X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(Y)-1,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"LADCM"</a:t>
            </a:r>
            <a:r>
              <a:rPr lang="en-US" dirty="0">
                <a:solidFill>
                  <a:prstClr val="black"/>
                </a:solidFill>
              </a:rPr>
              <a:t>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Y</a:t>
            </a:r>
          </a:p>
          <a:p>
            <a:r>
              <a:rPr lang="be-BY" dirty="0">
                <a:solidFill>
                  <a:prstClr val="black"/>
                </a:solidFill>
              </a:rPr>
              <a:t>            );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 </a:t>
            </a:r>
            <a:r>
              <a:rPr lang="en-US" dirty="0">
                <a:solidFill>
                  <a:srgbClr val="A31515"/>
                </a:solidFill>
              </a:rPr>
              <a:t>"-- </a:t>
            </a:r>
            <a:r>
              <a:rPr lang="be-BY" dirty="0">
                <a:solidFill>
                  <a:srgbClr val="A31515"/>
                </a:solidFill>
              </a:rPr>
              <a:t>длина </a:t>
            </a:r>
            <a:r>
              <a:rPr lang="en-US" dirty="0">
                <a:solidFill>
                  <a:srgbClr val="A31515"/>
                </a:solidFill>
              </a:rPr>
              <a:t>LCS: "</a:t>
            </a:r>
            <a:r>
              <a:rPr lang="en-US" dirty="0">
                <a:solidFill>
                  <a:prstClr val="black"/>
                </a:solidFill>
              </a:rPr>
              <a:t>&lt;&lt;s&lt;&lt;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" t="22222" r="6629" b="19417"/>
          <a:stretch/>
        </p:blipFill>
        <p:spPr bwMode="auto">
          <a:xfrm>
            <a:off x="4900859" y="476672"/>
            <a:ext cx="5659637" cy="130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6892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368" y="826920"/>
            <a:ext cx="112332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 позволяет свести глобальную оптимизацию аддитивной или мультипликативной целевой функции к поэтапной оптимизации промежуточных целевых функций.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Аддитивная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ЦФ может быть представлена в виде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913126"/>
              </p:ext>
            </p:extLst>
          </p:nvPr>
        </p:nvGraphicFramePr>
        <p:xfrm>
          <a:off x="3431705" y="2542046"/>
          <a:ext cx="4430579" cy="102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2" imgW="1879600" imgH="444500" progId="Equation.3">
                  <p:embed/>
                </p:oleObj>
              </mc:Choice>
              <mc:Fallback>
                <p:oleObj name="Уравнение" r:id="rId2" imgW="1879600" imgH="44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5" y="2542046"/>
                        <a:ext cx="4430579" cy="1025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07368" y="3695041"/>
            <a:ext cx="11233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 слагаемые соответствуют эффектам решений, принимаемых на отдельных этапах управляемого процесса.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endParaRPr lang="ru-RU" sz="2400" b="1" i="1" dirty="0">
              <a:solidFill>
                <a:srgbClr val="000000"/>
              </a:solidFill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Мультипликативная</a:t>
            </a:r>
            <a:r>
              <a:rPr lang="ru-RU" sz="2400" b="1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представляет произведение “одношаговых” функций: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60810"/>
              </p:ext>
            </p:extLst>
          </p:nvPr>
        </p:nvGraphicFramePr>
        <p:xfrm>
          <a:off x="3448880" y="5629678"/>
          <a:ext cx="4047334" cy="1039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4" imgW="1778000" imgH="457200" progId="Equation.3">
                  <p:embed/>
                </p:oleObj>
              </mc:Choice>
              <mc:Fallback>
                <p:oleObj name="Уравнение" r:id="rId4" imgW="1778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880" y="5629678"/>
                        <a:ext cx="4047334" cy="1039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487488" y="80338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044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67796" y="1480031"/>
            <a:ext cx="66247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преимуществам метода динамического программирования  по сравнению с “классическими” методами оптимизации относятся более высокая скорость расчетов и широкая область применимости. В частности, для него некритично требование линейности и дифференцируемости функций </a:t>
            </a:r>
            <a:r>
              <a:rPr lang="en-US" sz="2400" b="1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baseline="-250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err="1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и функция выигрыша может быть задана не в аналитическом, а в табличном виде.</a:t>
            </a: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Другими словами, метод применим и при решении задач нелинейного и дискретного программирования.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168696" y="187765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2992" t="397" r="26147" b="-397"/>
          <a:stretch/>
        </p:blipFill>
        <p:spPr>
          <a:xfrm>
            <a:off x="7320136" y="-1"/>
            <a:ext cx="5256584" cy="68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501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1384" y="1484784"/>
            <a:ext cx="64087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Классическим примером задачи ДП является планирование промышленного объединения, состоящего из </a:t>
            </a:r>
            <a:r>
              <a:rPr lang="en-US" sz="28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предприятий на период </a:t>
            </a:r>
            <a:r>
              <a:rPr lang="en-US" sz="28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лет. Выделяемые в начале каждого года средства должны быть распределены между предприятиями таким образом, чтобы суммарный доход за весь период планирования был максимальным. </a:t>
            </a:r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99456" y="72751"/>
            <a:ext cx="51125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2751"/>
          <a:stretch/>
        </p:blipFill>
        <p:spPr>
          <a:xfrm>
            <a:off x="7328420" y="1"/>
            <a:ext cx="4863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747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919536" y="944699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Общий доход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равен сумме доходов на отдельных шагах (годах)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1824" y="1463984"/>
            <a:ext cx="17839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092565"/>
              </p:ext>
            </p:extLst>
          </p:nvPr>
        </p:nvGraphicFramePr>
        <p:xfrm>
          <a:off x="4583832" y="1634098"/>
          <a:ext cx="1728192" cy="1170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2" imgW="672808" imgH="457002" progId="Equation.3">
                  <p:embed/>
                </p:oleObj>
              </mc:Choice>
              <mc:Fallback>
                <p:oleObj name="Уравнение" r:id="rId2" imgW="672808" imgH="45700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1634098"/>
                        <a:ext cx="1728192" cy="11707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919536" y="2899299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Шаговое управление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заключается в выделении в начале года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предприятиям средств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(первый индекс – номер шага (года), второй – номер предприятия), т.е. представляет вектор с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составляющими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98513"/>
              </p:ext>
            </p:extLst>
          </p:nvPr>
        </p:nvGraphicFramePr>
        <p:xfrm>
          <a:off x="4378515" y="4517427"/>
          <a:ext cx="3109855" cy="60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4" imgW="1282700" imgH="241300" progId="Equation.3">
                  <p:embed/>
                </p:oleObj>
              </mc:Choice>
              <mc:Fallback>
                <p:oleObj name="Уравнение" r:id="rId4" imgW="12827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515" y="4517427"/>
                        <a:ext cx="3109855" cy="606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919805" y="522982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сводится к поиску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такого распределения средств по предприятиям и годам (оптимального управления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чтобы получаемая суммарная прибыль была максимальна.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03694" y="118342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862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П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</TotalTime>
  <Words>3294</Words>
  <Application>Microsoft Office PowerPoint</Application>
  <PresentationFormat>Широкоэкранный</PresentationFormat>
  <Paragraphs>307</Paragraphs>
  <Slides>53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53</vt:i4>
      </vt:variant>
    </vt:vector>
  </HeadingPairs>
  <TitlesOfParts>
    <vt:vector size="62" baseType="lpstr">
      <vt:lpstr>Arial</vt:lpstr>
      <vt:lpstr>Bahnschrift</vt:lpstr>
      <vt:lpstr>Calibri</vt:lpstr>
      <vt:lpstr>Georgia</vt:lpstr>
      <vt:lpstr>Times New Roman</vt:lpstr>
      <vt:lpstr>Тема Office</vt:lpstr>
      <vt:lpstr>Уравнение</vt:lpstr>
      <vt:lpstr>Visio</vt:lpstr>
      <vt:lpstr>Формула</vt:lpstr>
      <vt:lpstr>Математическое программирование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Владимир Иосифович Левенштейн  — советский и российский математик, доктор физико-математических наук.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Regina Karakozova</cp:lastModifiedBy>
  <cp:revision>68</cp:revision>
  <dcterms:created xsi:type="dcterms:W3CDTF">2010-12-02T13:55:43Z</dcterms:created>
  <dcterms:modified xsi:type="dcterms:W3CDTF">2023-06-03T17:34:25Z</dcterms:modified>
</cp:coreProperties>
</file>