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80" r:id="rId2"/>
    <p:sldId id="290" r:id="rId3"/>
    <p:sldId id="281" r:id="rId4"/>
    <p:sldId id="256" r:id="rId5"/>
    <p:sldId id="291" r:id="rId6"/>
    <p:sldId id="257" r:id="rId7"/>
    <p:sldId id="258" r:id="rId8"/>
    <p:sldId id="282" r:id="rId9"/>
    <p:sldId id="260" r:id="rId10"/>
    <p:sldId id="283" r:id="rId11"/>
    <p:sldId id="261" r:id="rId12"/>
    <p:sldId id="284" r:id="rId13"/>
    <p:sldId id="262" r:id="rId14"/>
    <p:sldId id="285" r:id="rId15"/>
    <p:sldId id="263" r:id="rId16"/>
    <p:sldId id="264" r:id="rId17"/>
    <p:sldId id="265" r:id="rId18"/>
    <p:sldId id="266" r:id="rId19"/>
    <p:sldId id="267" r:id="rId20"/>
    <p:sldId id="268" r:id="rId21"/>
    <p:sldId id="286" r:id="rId22"/>
    <p:sldId id="275" r:id="rId23"/>
    <p:sldId id="287" r:id="rId24"/>
    <p:sldId id="270" r:id="rId25"/>
    <p:sldId id="292" r:id="rId26"/>
    <p:sldId id="293" r:id="rId27"/>
    <p:sldId id="294" r:id="rId28"/>
    <p:sldId id="295" r:id="rId29"/>
    <p:sldId id="296" r:id="rId30"/>
    <p:sldId id="288" r:id="rId31"/>
    <p:sldId id="269" r:id="rId32"/>
    <p:sldId id="289" r:id="rId33"/>
    <p:sldId id="273" r:id="rId34"/>
    <p:sldId id="276" r:id="rId35"/>
    <p:sldId id="277" r:id="rId36"/>
    <p:sldId id="278" r:id="rId37"/>
    <p:sldId id="274" r:id="rId38"/>
    <p:sldId id="279" r:id="rId39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DDDDDD"/>
    <a:srgbClr val="E1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7" y="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9DE3-562F-47E6-B7B1-0DDA9E619AF1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503F0-14C1-4CA9-A6BD-12EE5478C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6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13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6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13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56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652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06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504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95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21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80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2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99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46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28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39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63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536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562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962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52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53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2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077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36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934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74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19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053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650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822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85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70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7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08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1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503F0-14C1-4CA9-A6BD-12EE5478C72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9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03.06.23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2866186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03.06.23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9641718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03.06.23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041128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03.06.23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300198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03.06.23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1823869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03.06.23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307053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03.06.23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28779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03.06.23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95012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03.06.23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704546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03.06.23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710755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03.06.23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350761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03.06.23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447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091607" y="3933056"/>
            <a:ext cx="800878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800080"/>
                </a:solidFill>
              </a:rPr>
              <a:t>Математические основы сетевого планирования</a:t>
            </a:r>
            <a:endParaRPr lang="be-BY" dirty="0">
              <a:solidFill>
                <a:srgbClr val="8000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03611" y="1410880"/>
            <a:ext cx="6984776" cy="29523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5400" dirty="0"/>
              <a:t>Математическое программирование</a:t>
            </a:r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r>
              <a:rPr lang="ru-RU" sz="2400" dirty="0"/>
              <a:t> 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02216385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7428" y="836712"/>
            <a:ext cx="10441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подчеркнуть, что порядок вершин в неориентированном графе не имеет значения, при обозначении пар вершин, соединенных двумя противоположными дугами, используется запись с круглыми скобками: </a:t>
            </a:r>
            <a:r>
              <a:rPr lang="ru-RU" sz="24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 err="1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сами такие пары называют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ребрами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дальнейшем нас будут интересовать только ориентированные графы, т.к. именно они используются для моделирования сетевых графиков. Поэтому в дальнейшем изложение основ теории графов будет посвящено ориентированным графам.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4869160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Существует три основных способа представления графов: </a:t>
            </a:r>
          </a:p>
          <a:p>
            <a:pPr marL="342900" indent="-342900">
              <a:buClr>
                <a:srgbClr val="800080"/>
              </a:buClr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матрица смежности, </a:t>
            </a:r>
          </a:p>
          <a:p>
            <a:pPr marL="342900" indent="-342900">
              <a:buClr>
                <a:srgbClr val="800080"/>
              </a:buClr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матрица инцидентности </a:t>
            </a:r>
          </a:p>
          <a:p>
            <a:pPr marL="342900" indent="-342900">
              <a:buClr>
                <a:srgbClr val="800080"/>
              </a:buClr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списки смежных вершин.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5772360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41748" y="-406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6023"/>
              </p:ext>
            </p:extLst>
          </p:nvPr>
        </p:nvGraphicFramePr>
        <p:xfrm>
          <a:off x="1754731" y="2420888"/>
          <a:ext cx="8841261" cy="42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81726" imgH="2801722" progId="Visio.Drawing.11">
                  <p:embed/>
                </p:oleObj>
              </mc:Choice>
              <mc:Fallback>
                <p:oleObj name="Visio" r:id="rId3" imgW="5881726" imgH="2801722" progId="Visio.Drawing.11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731" y="2420888"/>
                        <a:ext cx="8841261" cy="422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43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404664"/>
            <a:ext cx="8964488" cy="186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5080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838696"/>
              </p:ext>
            </p:extLst>
          </p:nvPr>
        </p:nvGraphicFramePr>
        <p:xfrm>
          <a:off x="3982250" y="2708920"/>
          <a:ext cx="4155492" cy="390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10128" imgH="3110586" progId="Visio.Drawing.11">
                  <p:embed/>
                </p:oleObj>
              </mc:Choice>
              <mc:Fallback>
                <p:oleObj name="Visio" r:id="rId3" imgW="3310128" imgH="3110586" progId="Visio.Drawing.11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250" y="2708920"/>
                        <a:ext cx="4155492" cy="3904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83432" y="476672"/>
            <a:ext cx="10153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Следует обратить внимание, что петле в матрице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соответствует столбец с одной положительной единицей, что не всегда удобно при вычислениях. Например, при подсчете количества входящих в вершину дуг следует всегда учитывать, что может быть петля, которой нет соответствующей </a:t>
            </a:r>
            <a:r>
              <a:rPr lang="ru-RU" sz="2400" b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Поэтому матрицы инцидентности применяются редко, особенно, если граф может иметь петли. 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444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8640"/>
            <a:ext cx="8784976" cy="288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94142"/>
              </p:ext>
            </p:extLst>
          </p:nvPr>
        </p:nvGraphicFramePr>
        <p:xfrm>
          <a:off x="3791744" y="2980323"/>
          <a:ext cx="4155492" cy="390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310128" imgH="3110586" progId="Visio.Drawing.11">
                  <p:embed/>
                </p:oleObj>
              </mc:Choice>
              <mc:Fallback>
                <p:oleObj name="Visio" r:id="rId4" imgW="3310128" imgH="3110586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2980323"/>
                        <a:ext cx="4155492" cy="3904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0043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5440" y="1484784"/>
            <a:ext cx="102971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программировании реальных задач теории графов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как правило, </a:t>
            </a:r>
            <a:r>
              <a:rPr lang="ru-RU" sz="3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применяются матрица смежности и списки смежных вершин.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этом часто этой информации бывает недостаточно, т.к. она отражает только структуру графа. Если с вершинами и/или дугами графа связаны какие-то дополнительные характеристики, необходимо предусмотреть возможность их хранения. 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132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3895" y="234080"/>
            <a:ext cx="9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800080"/>
                </a:solidFill>
              </a:rPr>
              <a:t>Кратчайшие и максимальные пути между вершинами графа</a:t>
            </a:r>
            <a:endParaRPr lang="be-BY" sz="2400" dirty="0">
              <a:solidFill>
                <a:srgbClr val="80008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908720"/>
            <a:ext cx="9785846" cy="553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007768" y="5085184"/>
            <a:ext cx="360040" cy="216024"/>
          </a:xfrm>
          <a:prstGeom prst="rect">
            <a:avLst/>
          </a:prstGeom>
          <a:solidFill>
            <a:srgbClr val="E1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" name="TextBox 1"/>
          <p:cNvSpPr txBox="1"/>
          <p:nvPr/>
        </p:nvSpPr>
        <p:spPr>
          <a:xfrm>
            <a:off x="3935760" y="499314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ым</a:t>
            </a:r>
          </a:p>
        </p:txBody>
      </p:sp>
    </p:spTree>
    <p:extLst>
      <p:ext uri="{BB962C8B-B14F-4D97-AF65-F5344CB8AC3E}">
        <p14:creationId xmlns:p14="http://schemas.microsoft.com/office/powerpoint/2010/main" val="20363968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708921"/>
            <a:ext cx="8720658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03512" y="116632"/>
            <a:ext cx="87206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кратчайшего пути между двумя вершинами графа является одной из часто используемых в приложениях задач. Наиболее известными способами решения этой задачи являются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Дейкстры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Беллмана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Форда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Флойда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Уоршолла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83833" y="2113692"/>
            <a:ext cx="3553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2800" b="1" i="1" dirty="0" err="1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endParaRPr lang="ru-RU" sz="2800" b="1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249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484784"/>
            <a:ext cx="9999523" cy="391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22927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700808"/>
            <a:ext cx="1072506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99456" y="548680"/>
            <a:ext cx="10225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пояснения работы алгоритма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будем использовать следующие обозначения.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6923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268760"/>
            <a:ext cx="1050111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1308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927648" y="332656"/>
            <a:ext cx="651251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800080"/>
                </a:solidFill>
              </a:rPr>
              <a:t>Математические основы сетевого планирования</a:t>
            </a:r>
            <a:endParaRPr lang="be-BY" sz="3600" dirty="0">
              <a:solidFill>
                <a:srgbClr val="80008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7644" y="1988840"/>
            <a:ext cx="8964488" cy="3888432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800080"/>
                </a:solidFill>
              </a:rPr>
              <a:t>Цель: </a:t>
            </a:r>
            <a:r>
              <a:rPr lang="ru-RU" sz="2400" dirty="0"/>
              <a:t>освоение теоретических основ и практических навыков решения задач </a:t>
            </a:r>
            <a:r>
              <a:rPr lang="en-US" sz="2400" dirty="0"/>
              <a:t>c </a:t>
            </a:r>
            <a:r>
              <a:rPr lang="ru-RU" sz="2400" dirty="0"/>
              <a:t>применением основ сетевого планирования.</a:t>
            </a:r>
          </a:p>
          <a:p>
            <a:endParaRPr lang="ru-RU" sz="2400" dirty="0"/>
          </a:p>
          <a:p>
            <a:r>
              <a:rPr lang="ru-RU" sz="2400" dirty="0">
                <a:solidFill>
                  <a:srgbClr val="800080"/>
                </a:solidFill>
              </a:rPr>
              <a:t>Задачи: </a:t>
            </a:r>
          </a:p>
          <a:p>
            <a:pPr marL="1165225" indent="-1120775">
              <a:buNone/>
            </a:pPr>
            <a:r>
              <a:rPr lang="ru-RU" sz="2400" dirty="0"/>
              <a:t>	- изучение основных понятий теории графов;</a:t>
            </a:r>
          </a:p>
          <a:p>
            <a:pPr marL="1207008" lvl="4" indent="0">
              <a:buNone/>
            </a:pPr>
            <a:r>
              <a:rPr lang="ru-RU" sz="2400" dirty="0"/>
              <a:t>- овладение навыками представления графов;</a:t>
            </a:r>
          </a:p>
          <a:p>
            <a:pPr marL="1207008" lvl="4" indent="0">
              <a:buNone/>
            </a:pPr>
            <a:r>
              <a:rPr lang="ru-RU" sz="2400" dirty="0"/>
              <a:t>- решение задач нахождения кратчайшего и максимального пути между вершинами графа. </a:t>
            </a:r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r>
              <a:rPr lang="ru-RU" sz="2400" dirty="0"/>
              <a:t>  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61223435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404664"/>
            <a:ext cx="8685439" cy="597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1859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23392" y="404664"/>
            <a:ext cx="1087320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цикл алгоритма (строки 1–9) на рис. выполняется до тех пор, пока все вершины графа не будут извлечены из множества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(строка 1). Извлечение вершин из множества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осуществляется с помощью процедуры </a:t>
            </a:r>
            <a:r>
              <a:rPr lang="en-US" sz="2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extractQ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(строка 3).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Извлеченная вершина помещается сначала в переменную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затем во множество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(строка 4). Далее выполняется внутренний цикл (строки 5–8), в котором для всех вершин, имеющих входящие дуги с начальной вершиной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выполняется процедура релаксации.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выполнения алгоритма 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являются массивы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и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состоящие из |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элементов. Массив</a:t>
            </a:r>
            <a:r>
              <a:rPr lang="ru-RU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 позволяет построить граф кратчайших путей, а каждый элемент массива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содержит вес кратчайшего пути между вершинами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5675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75183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43377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51384" y="404664"/>
            <a:ext cx="1130525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Приведен пример решения задачи поиска кратчайшего пути в графе с помощью алгоритма </a:t>
            </a:r>
            <a:r>
              <a:rPr lang="ru-RU" sz="2800" spc="-1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Дейкстры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Изображен исходный граф и проинициализированные массивы </a:t>
            </a:r>
            <a:r>
              <a:rPr lang="en-US" sz="2800" b="1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i="1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качестве меток для вершин графа используются числа от 0 до 4.</a:t>
            </a:r>
          </a:p>
          <a:p>
            <a:pPr indent="323850" algn="just"/>
            <a:r>
              <a:rPr lang="ru-RU" sz="28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примере на рис. осуществляется поиск кратчайших путей из вершины 0 до всех остальных вершин графа. По мере решения задачи, метки вершин графа перемещаются из массива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массив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массиве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формируется вес пути для каждой вершины, а в массиве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 список предшествующих вершин. </a:t>
            </a:r>
          </a:p>
          <a:p>
            <a:pPr indent="323850" algn="just"/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решения представляет собой дерево кратчайших путей. В этом дереве из вершины 0 до любой другой вершины графа существует единственный путь, который является кратчайшим.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6753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31166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19346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82427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14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6572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91309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13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69493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36271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92310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68068"/>
              </p:ext>
            </p:extLst>
          </p:nvPr>
        </p:nvGraphicFramePr>
        <p:xfrm>
          <a:off x="983433" y="3284984"/>
          <a:ext cx="5400600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59661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700559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59456535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14703482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ru-RU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57648" y="1228758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43685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300896" y="243685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61901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300896" y="2528430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7"/>
            <a:endCxn id="6" idx="2"/>
          </p:cNvCxnSpPr>
          <p:nvPr/>
        </p:nvCxnSpPr>
        <p:spPr>
          <a:xfrm flipV="1">
            <a:off x="4665844" y="658537"/>
            <a:ext cx="1953172" cy="69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65844" y="1936954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48719" y="658537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4052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7"/>
            <a:endCxn id="7" idx="3"/>
          </p:cNvCxnSpPr>
          <p:nvPr/>
        </p:nvCxnSpPr>
        <p:spPr>
          <a:xfrm flipV="1">
            <a:off x="7327212" y="951881"/>
            <a:ext cx="3095191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9" idx="1"/>
          </p:cNvCxnSpPr>
          <p:nvPr/>
        </p:nvCxnSpPr>
        <p:spPr>
          <a:xfrm>
            <a:off x="10422403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48719" y="2943282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22877" y="36541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714920" y="151535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73147" y="2229226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66" y="1320408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714920" y="268799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240772" y="157639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9" idx="1"/>
            <a:endCxn id="5" idx="6"/>
          </p:cNvCxnSpPr>
          <p:nvPr/>
        </p:nvCxnSpPr>
        <p:spPr>
          <a:xfrm flipH="1" flipV="1">
            <a:off x="4787351" y="1643610"/>
            <a:ext cx="5635052" cy="1006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59058" y="213393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6" idx="5"/>
            <a:endCxn id="8" idx="7"/>
          </p:cNvCxnSpPr>
          <p:nvPr/>
        </p:nvCxnSpPr>
        <p:spPr>
          <a:xfrm>
            <a:off x="732721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5580" y="1357499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9" idx="7"/>
            <a:endCxn id="7" idx="5"/>
          </p:cNvCxnSpPr>
          <p:nvPr/>
        </p:nvCxnSpPr>
        <p:spPr>
          <a:xfrm flipV="1">
            <a:off x="11009092" y="951881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2067" y="139226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69601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87339"/>
              </p:ext>
            </p:extLst>
          </p:nvPr>
        </p:nvGraphicFramePr>
        <p:xfrm>
          <a:off x="1231163" y="1275551"/>
          <a:ext cx="1737537" cy="4009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537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P[v]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nil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66825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3923059" y="2708165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584427" y="1723092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266307" y="1723092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84427" y="4007837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266307" y="4007837"/>
            <a:ext cx="829703" cy="829703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5" idx="5"/>
            <a:endCxn id="8" idx="2"/>
          </p:cNvCxnSpPr>
          <p:nvPr/>
        </p:nvCxnSpPr>
        <p:spPr>
          <a:xfrm>
            <a:off x="4631255" y="3416361"/>
            <a:ext cx="1953172" cy="10063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6"/>
            <a:endCxn id="7" idx="2"/>
          </p:cNvCxnSpPr>
          <p:nvPr/>
        </p:nvCxnSpPr>
        <p:spPr>
          <a:xfrm>
            <a:off x="7414130" y="2137944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6" idx="3"/>
          </p:cNvCxnSpPr>
          <p:nvPr/>
        </p:nvCxnSpPr>
        <p:spPr>
          <a:xfrm flipV="1">
            <a:off x="6705934" y="2431288"/>
            <a:ext cx="0" cy="1698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6"/>
            <a:endCxn id="9" idx="2"/>
          </p:cNvCxnSpPr>
          <p:nvPr/>
        </p:nvCxnSpPr>
        <p:spPr>
          <a:xfrm>
            <a:off x="7414130" y="4422689"/>
            <a:ext cx="28521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88288" y="184482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38558" y="370863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18677" y="2799815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680331" y="416740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7611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7736" y="33265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800080"/>
                </a:solidFill>
              </a:rPr>
              <a:t>План лекции</a:t>
            </a:r>
            <a:endParaRPr lang="be-BY" dirty="0">
              <a:solidFill>
                <a:srgbClr val="800080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343472" y="1772816"/>
            <a:ext cx="1008112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ru-RU" sz="3200" dirty="0"/>
          </a:p>
          <a:p>
            <a:pPr marL="1165225" indent="-1120775">
              <a:buAutoNum type="arabicPeriod"/>
            </a:pPr>
            <a:r>
              <a:rPr lang="ru-RU" sz="3200" dirty="0"/>
              <a:t>Основные понятия теории графов;</a:t>
            </a:r>
          </a:p>
          <a:p>
            <a:pPr marL="1165225" indent="-1120775">
              <a:buAutoNum type="arabicPeriod"/>
            </a:pPr>
            <a:r>
              <a:rPr lang="ru-RU" sz="3200" dirty="0"/>
              <a:t>Способы представления графов;</a:t>
            </a:r>
          </a:p>
          <a:p>
            <a:pPr marL="1165225" indent="-1120775">
              <a:buAutoNum type="arabicPeriod"/>
            </a:pPr>
            <a:r>
              <a:rPr lang="ru-RU" sz="3200" dirty="0"/>
              <a:t>Решение задачи нахождения кратчайшего пути между вершинами графа ;</a:t>
            </a:r>
          </a:p>
          <a:p>
            <a:pPr marL="1165225" indent="-1120775">
              <a:buAutoNum type="arabicPeriod"/>
            </a:pPr>
            <a:r>
              <a:rPr lang="ru-RU" sz="3200" dirty="0"/>
              <a:t>Решение задач нахождения максимального пути между вершинами графа.</a:t>
            </a:r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r>
              <a:rPr lang="ru-RU" sz="3200" dirty="0"/>
              <a:t>  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362689213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98" y="4077072"/>
            <a:ext cx="10924630" cy="167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11424" y="764704"/>
            <a:ext cx="10657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spc="-20" dirty="0">
                <a:latin typeface="Times New Roman" panose="02020603050405020304" pitchFamily="18" charset="0"/>
                <a:ea typeface="Calibri" panose="020F0502020204030204" pitchFamily="34" charset="0"/>
              </a:rPr>
              <a:t>При расчете временных характеристик сетевого графика, необходимо найти критический путь, определяющий минимальное время выполнения проекта. Отыскание критического, максимального, пути в графе сводится к поиску пути с самым большим весом, называемого максимальным путем в графе.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434814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620689"/>
            <a:ext cx="8253021" cy="18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924945"/>
            <a:ext cx="8157666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90007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127448" y="836712"/>
            <a:ext cx="100091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 пример решения задачи поиска максимального пути в графе.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рисунках изображен заданный граф и проинициализированные массивы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и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 </a:t>
            </a:r>
          </a:p>
          <a:p>
            <a:pPr indent="323850" algn="just"/>
            <a:endParaRPr lang="ru-RU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построения максимального пути в графе необходимо найти максимальный элемент в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(в нашем случае – это 18) и обратным порядком построить все предшествующие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вершины по массиву</a:t>
            </a:r>
            <a:r>
              <a:rPr lang="ru-RU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 (в нашем случае – это вершины: 5, 4, 2, 1). 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4278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47238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34"/>
          <p:cNvCxnSpPr>
            <a:stCxn id="3" idx="7"/>
            <a:endCxn id="30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" idx="5"/>
            <a:endCxn id="32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0" idx="6"/>
            <a:endCxn id="31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2" idx="0"/>
            <a:endCxn id="30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2" idx="7"/>
            <a:endCxn id="31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1" idx="4"/>
            <a:endCxn id="33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6"/>
            <a:endCxn id="33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30903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3" idx="7"/>
            <a:endCxn id="5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5"/>
            <a:endCxn id="7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6"/>
            <a:endCxn id="6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0"/>
            <a:endCxn id="5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7"/>
            <a:endCxn id="6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8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8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27272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30296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3" idx="7"/>
            <a:endCxn id="5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5"/>
            <a:endCxn id="7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6"/>
            <a:endCxn id="6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0"/>
            <a:endCxn id="5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7"/>
            <a:endCxn id="6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8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8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7128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02025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3" idx="7"/>
            <a:endCxn id="5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5"/>
            <a:endCxn id="7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6"/>
            <a:endCxn id="6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0"/>
            <a:endCxn id="5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7"/>
            <a:endCxn id="6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8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8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57942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33732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3" idx="7"/>
            <a:endCxn id="4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5"/>
            <a:endCxn id="6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6"/>
            <a:endCxn id="5" idx="2"/>
          </p:cNvCxnSpPr>
          <p:nvPr/>
        </p:nvCxnSpPr>
        <p:spPr>
          <a:xfrm>
            <a:off x="7915160" y="891757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0"/>
            <a:endCxn id="4" idx="4"/>
          </p:cNvCxnSpPr>
          <p:nvPr/>
        </p:nvCxnSpPr>
        <p:spPr>
          <a:xfrm flipV="1">
            <a:off x="7267088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7"/>
            <a:endCxn id="5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4"/>
            <a:endCxn id="7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6"/>
            <a:endCxn id="7" idx="2"/>
          </p:cNvCxnSpPr>
          <p:nvPr/>
        </p:nvCxnSpPr>
        <p:spPr>
          <a:xfrm>
            <a:off x="7915160" y="3176502"/>
            <a:ext cx="1803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546733" y="60211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85457" y="184295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714920" y="2907027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17384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3402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957648" y="1228758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619016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718288" y="243685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19016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718288" y="2528430"/>
            <a:ext cx="1296144" cy="1296144"/>
          </a:xfrm>
          <a:prstGeom prst="ellipse">
            <a:avLst/>
          </a:prstGeom>
          <a:solidFill>
            <a:srgbClr val="DDDDDD"/>
          </a:solidFill>
          <a:ln w="571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3" idx="7"/>
            <a:endCxn id="4" idx="2"/>
          </p:cNvCxnSpPr>
          <p:nvPr/>
        </p:nvCxnSpPr>
        <p:spPr>
          <a:xfrm flipV="1">
            <a:off x="5063976" y="891757"/>
            <a:ext cx="1555040" cy="526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5"/>
            <a:endCxn id="6" idx="2"/>
          </p:cNvCxnSpPr>
          <p:nvPr/>
        </p:nvCxnSpPr>
        <p:spPr>
          <a:xfrm>
            <a:off x="5063976" y="2335086"/>
            <a:ext cx="1555040" cy="84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7"/>
            <a:endCxn id="5" idx="3"/>
          </p:cNvCxnSpPr>
          <p:nvPr/>
        </p:nvCxnSpPr>
        <p:spPr>
          <a:xfrm flipV="1">
            <a:off x="7725344" y="1350013"/>
            <a:ext cx="2182760" cy="13682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4"/>
            <a:endCxn id="7" idx="0"/>
          </p:cNvCxnSpPr>
          <p:nvPr/>
        </p:nvCxnSpPr>
        <p:spPr>
          <a:xfrm>
            <a:off x="10366360" y="1539829"/>
            <a:ext cx="0" cy="98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9788" y="888637"/>
            <a:ext cx="5342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667979" y="1755854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562198" y="2445913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194160" y="1717330"/>
            <a:ext cx="3632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  <a:endParaRPr lang="ru-RU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72177"/>
              </p:ext>
            </p:extLst>
          </p:nvPr>
        </p:nvGraphicFramePr>
        <p:xfrm>
          <a:off x="983432" y="3284984"/>
          <a:ext cx="4248472" cy="325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113">
                  <a:extLst>
                    <a:ext uri="{9D8B030D-6E8A-4147-A177-3AD203B41FA5}">
                      <a16:colId xmlns:a16="http://schemas.microsoft.com/office/drawing/2014/main" val="274740312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115565724"/>
                    </a:ext>
                  </a:extLst>
                </a:gridCol>
                <a:gridCol w="1450697">
                  <a:extLst>
                    <a:ext uri="{9D8B030D-6E8A-4147-A177-3AD203B41FA5}">
                      <a16:colId xmlns:a16="http://schemas.microsoft.com/office/drawing/2014/main" val="1517287035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360840261"/>
                    </a:ext>
                  </a:extLst>
                </a:gridCol>
              </a:tblGrid>
              <a:tr h="542163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D[v]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P[v]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8252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nil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67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18386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66417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99003"/>
                  </a:ext>
                </a:extLst>
              </a:tr>
              <a:tr h="5421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9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28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00488" y="393631"/>
            <a:ext cx="6692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800080"/>
                </a:solidFill>
                <a:cs typeface="Times New Roman" panose="02020603050405020304" pitchFamily="18" charset="0"/>
              </a:rPr>
              <a:t>Основные понятия теории графов</a:t>
            </a:r>
            <a:endParaRPr lang="be-BY" sz="3200" dirty="0">
              <a:solidFill>
                <a:srgbClr val="80008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556792"/>
            <a:ext cx="48965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solidFill>
                  <a:srgbClr val="80008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Граф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– это математическая модель, с помощью которой удобно представлять бинарное отношение. Хотя теория графов получила свое развитие задолго до появления теории множеств как самостоятельной дисциплины, большое число задач теории отношений формулируются и решаются в рамках именно этой теории. </a:t>
            </a:r>
          </a:p>
        </p:txBody>
      </p:sp>
      <p:pic>
        <p:nvPicPr>
          <p:cNvPr id="43010" name="Picture 2" descr="Графы • Математика, Олимпиадная математика • Фоксфорд Учебни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268760"/>
            <a:ext cx="5149127" cy="514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00488" y="393631"/>
            <a:ext cx="6692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800080"/>
                </a:solidFill>
                <a:cs typeface="Times New Roman" panose="02020603050405020304" pitchFamily="18" charset="0"/>
              </a:rPr>
              <a:t>Основные понятия теории графов</a:t>
            </a:r>
            <a:endParaRPr lang="be-BY" sz="3200" dirty="0">
              <a:solidFill>
                <a:srgbClr val="800080"/>
              </a:solidFill>
              <a:cs typeface="Times New Roman" panose="02020603050405020304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7" y="1969919"/>
            <a:ext cx="8347417" cy="26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>
            <a:stCxn id="25" idx="7"/>
            <a:endCxn id="22" idx="3"/>
          </p:cNvCxnSpPr>
          <p:nvPr/>
        </p:nvCxnSpPr>
        <p:spPr>
          <a:xfrm flipV="1">
            <a:off x="7965606" y="2378383"/>
            <a:ext cx="3561133" cy="262460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23" idx="6"/>
            <a:endCxn id="24" idx="2"/>
          </p:cNvCxnSpPr>
          <p:nvPr/>
        </p:nvCxnSpPr>
        <p:spPr>
          <a:xfrm flipV="1">
            <a:off x="11207744" y="3772685"/>
            <a:ext cx="402752" cy="134627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23" idx="5"/>
            <a:endCxn id="26" idx="0"/>
          </p:cNvCxnSpPr>
          <p:nvPr/>
        </p:nvCxnSpPr>
        <p:spPr>
          <a:xfrm flipH="1">
            <a:off x="8481310" y="5271715"/>
            <a:ext cx="2663162" cy="7026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20" idx="4"/>
            <a:endCxn id="24" idx="1"/>
          </p:cNvCxnSpPr>
          <p:nvPr/>
        </p:nvCxnSpPr>
        <p:spPr>
          <a:xfrm>
            <a:off x="10560496" y="980728"/>
            <a:ext cx="1113272" cy="263920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21" idx="0"/>
            <a:endCxn id="20" idx="4"/>
          </p:cNvCxnSpPr>
          <p:nvPr/>
        </p:nvCxnSpPr>
        <p:spPr>
          <a:xfrm flipV="1">
            <a:off x="9682704" y="980728"/>
            <a:ext cx="877792" cy="106127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22" idx="0"/>
            <a:endCxn id="20" idx="4"/>
          </p:cNvCxnSpPr>
          <p:nvPr/>
        </p:nvCxnSpPr>
        <p:spPr>
          <a:xfrm flipH="1" flipV="1">
            <a:off x="10560496" y="980728"/>
            <a:ext cx="909804" cy="100250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22" idx="2"/>
            <a:endCxn id="23" idx="0"/>
          </p:cNvCxnSpPr>
          <p:nvPr/>
        </p:nvCxnSpPr>
        <p:spPr>
          <a:xfrm flipH="1">
            <a:off x="10991720" y="2279177"/>
            <a:ext cx="402752" cy="262376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22" idx="4"/>
            <a:endCxn id="24" idx="0"/>
          </p:cNvCxnSpPr>
          <p:nvPr/>
        </p:nvCxnSpPr>
        <p:spPr>
          <a:xfrm>
            <a:off x="11690416" y="2355005"/>
            <a:ext cx="136104" cy="120165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23" idx="4"/>
            <a:endCxn id="25" idx="0"/>
          </p:cNvCxnSpPr>
          <p:nvPr/>
        </p:nvCxnSpPr>
        <p:spPr>
          <a:xfrm flipH="1" flipV="1">
            <a:off x="7812854" y="4939714"/>
            <a:ext cx="3178866" cy="39527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23" idx="4"/>
            <a:endCxn id="27" idx="0"/>
          </p:cNvCxnSpPr>
          <p:nvPr/>
        </p:nvCxnSpPr>
        <p:spPr>
          <a:xfrm flipH="1">
            <a:off x="10305908" y="5334987"/>
            <a:ext cx="685812" cy="75313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27" idx="4"/>
            <a:endCxn id="26" idx="0"/>
          </p:cNvCxnSpPr>
          <p:nvPr/>
        </p:nvCxnSpPr>
        <p:spPr>
          <a:xfrm flipH="1" flipV="1">
            <a:off x="8481310" y="5974323"/>
            <a:ext cx="1477198" cy="37066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25" idx="5"/>
            <a:endCxn id="26" idx="0"/>
          </p:cNvCxnSpPr>
          <p:nvPr/>
        </p:nvCxnSpPr>
        <p:spPr>
          <a:xfrm>
            <a:off x="7965606" y="5308490"/>
            <a:ext cx="515704" cy="66583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25" idx="5"/>
            <a:endCxn id="24" idx="4"/>
          </p:cNvCxnSpPr>
          <p:nvPr/>
        </p:nvCxnSpPr>
        <p:spPr>
          <a:xfrm flipV="1">
            <a:off x="7965606" y="3988709"/>
            <a:ext cx="3860914" cy="13197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21" idx="4"/>
            <a:endCxn id="24" idx="2"/>
          </p:cNvCxnSpPr>
          <p:nvPr/>
        </p:nvCxnSpPr>
        <p:spPr>
          <a:xfrm>
            <a:off x="9682704" y="2474050"/>
            <a:ext cx="1927792" cy="129863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21" idx="4"/>
            <a:endCxn id="23" idx="0"/>
          </p:cNvCxnSpPr>
          <p:nvPr/>
        </p:nvCxnSpPr>
        <p:spPr>
          <a:xfrm>
            <a:off x="9682704" y="2474050"/>
            <a:ext cx="1309016" cy="242888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0344472" y="548680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9466680" y="2042002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 rot="19762286">
            <a:off x="11364334" y="1953095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0775696" y="4902939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1610496" y="3556661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7596830" y="4939714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8265286" y="5974323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 rot="3211280">
            <a:off x="9916184" y="6000531"/>
            <a:ext cx="432048" cy="432048"/>
          </a:xfrm>
          <a:prstGeom prst="ellipse">
            <a:avLst/>
          </a:prstGeom>
          <a:solidFill>
            <a:srgbClr val="A541B9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9322660" y="940996"/>
            <a:ext cx="56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Bahnschrift" panose="020B0502040204020203" pitchFamily="34" charset="0"/>
              </a:rPr>
              <a:t>V</a:t>
            </a:r>
            <a:endParaRPr lang="ru-RU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69212" y="477525"/>
            <a:ext cx="56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Bahnschrift" panose="020B0502040204020203" pitchFamily="34" charset="0"/>
              </a:rPr>
              <a:t>E</a:t>
            </a:r>
            <a:endParaRPr lang="ru-RU" b="1" dirty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53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2896075" y="973367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v1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144547" y="787104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v2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195761" y="3216924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v3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688163" y="3534116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v4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270704" y="2598012"/>
            <a:ext cx="952606" cy="936104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v5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6" name="Прямая со стрелкой 15"/>
          <p:cNvCxnSpPr>
            <a:stCxn id="7" idx="5"/>
            <a:endCxn id="14" idx="7"/>
          </p:cNvCxnSpPr>
          <p:nvPr/>
        </p:nvCxnSpPr>
        <p:spPr>
          <a:xfrm>
            <a:off x="3709175" y="1772382"/>
            <a:ext cx="792088" cy="18988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4" idx="1"/>
            <a:endCxn id="7" idx="3"/>
          </p:cNvCxnSpPr>
          <p:nvPr/>
        </p:nvCxnSpPr>
        <p:spPr>
          <a:xfrm flipH="1" flipV="1">
            <a:off x="3035581" y="1772382"/>
            <a:ext cx="792088" cy="18988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5"/>
            <a:endCxn id="13" idx="1"/>
          </p:cNvCxnSpPr>
          <p:nvPr/>
        </p:nvCxnSpPr>
        <p:spPr>
          <a:xfrm>
            <a:off x="3709175" y="1772382"/>
            <a:ext cx="2626092" cy="158163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6"/>
            <a:endCxn id="12" idx="2"/>
          </p:cNvCxnSpPr>
          <p:nvPr/>
        </p:nvCxnSpPr>
        <p:spPr>
          <a:xfrm flipV="1">
            <a:off x="3848681" y="1255156"/>
            <a:ext cx="3295866" cy="1862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3" idx="0"/>
            <a:endCxn id="12" idx="4"/>
          </p:cNvCxnSpPr>
          <p:nvPr/>
        </p:nvCxnSpPr>
        <p:spPr>
          <a:xfrm flipV="1">
            <a:off x="6672064" y="1723208"/>
            <a:ext cx="948786" cy="14937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кругленная соединительная линия 29"/>
          <p:cNvCxnSpPr>
            <a:stCxn id="12" idx="0"/>
            <a:endCxn id="12" idx="6"/>
          </p:cNvCxnSpPr>
          <p:nvPr/>
        </p:nvCxnSpPr>
        <p:spPr>
          <a:xfrm rot="16200000" flipH="1">
            <a:off x="7624975" y="782979"/>
            <a:ext cx="468052" cy="476303"/>
          </a:xfrm>
          <a:prstGeom prst="curvedConnector4">
            <a:avLst>
              <a:gd name="adj1" fmla="val -146523"/>
              <a:gd name="adj2" fmla="val 265582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1" name="TextBox 34820"/>
          <p:cNvSpPr txBox="1"/>
          <p:nvPr/>
        </p:nvSpPr>
        <p:spPr>
          <a:xfrm>
            <a:off x="1631504" y="5115747"/>
            <a:ext cx="96618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G=(V,E), </a:t>
            </a:r>
            <a:r>
              <a:rPr lang="be-BY" sz="3200" dirty="0"/>
              <a:t>г</a:t>
            </a:r>
            <a:r>
              <a:rPr lang="ru-RU" sz="3200" dirty="0"/>
              <a:t>де </a:t>
            </a:r>
            <a:r>
              <a:rPr lang="en-US" sz="3200" dirty="0"/>
              <a:t>V={v</a:t>
            </a:r>
            <a:r>
              <a:rPr lang="en-US" sz="3200" baseline="-25000" dirty="0"/>
              <a:t>i </a:t>
            </a:r>
            <a:r>
              <a:rPr lang="en-US" sz="3200" dirty="0"/>
              <a:t>| </a:t>
            </a:r>
            <a:r>
              <a:rPr lang="en-US" sz="3200" dirty="0" err="1"/>
              <a:t>i</a:t>
            </a:r>
            <a:r>
              <a:rPr lang="en-US" sz="3200" dirty="0"/>
              <a:t>=1,5} </a:t>
            </a:r>
            <a:r>
              <a:rPr lang="ru-RU" sz="3200" dirty="0"/>
              <a:t>и</a:t>
            </a:r>
          </a:p>
          <a:p>
            <a:r>
              <a:rPr lang="en-US" sz="3200" dirty="0"/>
              <a:t>E{{v</a:t>
            </a:r>
            <a:r>
              <a:rPr lang="en-US" sz="3200" baseline="-25000" dirty="0"/>
              <a:t>1</a:t>
            </a:r>
            <a:r>
              <a:rPr lang="en-US" sz="3200" dirty="0"/>
              <a:t>, v</a:t>
            </a:r>
            <a:r>
              <a:rPr lang="en-US" sz="3200" baseline="-25000" dirty="0"/>
              <a:t>2</a:t>
            </a:r>
            <a:r>
              <a:rPr lang="en-US" sz="3200" dirty="0"/>
              <a:t>}, {v</a:t>
            </a:r>
            <a:r>
              <a:rPr lang="en-US" sz="3200" baseline="-25000" dirty="0"/>
              <a:t>1</a:t>
            </a:r>
            <a:r>
              <a:rPr lang="en-US" sz="3200" dirty="0"/>
              <a:t>, v</a:t>
            </a:r>
            <a:r>
              <a:rPr lang="en-US" sz="3200" baseline="-25000" dirty="0"/>
              <a:t>3</a:t>
            </a:r>
            <a:r>
              <a:rPr lang="en-US" sz="3200" dirty="0"/>
              <a:t>}, {v</a:t>
            </a:r>
            <a:r>
              <a:rPr lang="en-US" sz="3200" baseline="-25000" dirty="0"/>
              <a:t>1</a:t>
            </a:r>
            <a:r>
              <a:rPr lang="en-US" sz="3200" dirty="0"/>
              <a:t>, v</a:t>
            </a:r>
            <a:r>
              <a:rPr lang="en-US" sz="3200" baseline="-25000" dirty="0"/>
              <a:t>4</a:t>
            </a:r>
            <a:r>
              <a:rPr lang="en-US" sz="3200" dirty="0"/>
              <a:t>}, {v</a:t>
            </a:r>
            <a:r>
              <a:rPr lang="en-US" sz="3200" baseline="-25000" dirty="0"/>
              <a:t>2</a:t>
            </a:r>
            <a:r>
              <a:rPr lang="en-US" sz="3200" dirty="0"/>
              <a:t>, v</a:t>
            </a:r>
            <a:r>
              <a:rPr lang="en-US" sz="3200" baseline="-25000" dirty="0"/>
              <a:t>2</a:t>
            </a:r>
            <a:r>
              <a:rPr lang="en-US" sz="3200" dirty="0"/>
              <a:t>}, {v</a:t>
            </a:r>
            <a:r>
              <a:rPr lang="en-US" sz="3200" baseline="-25000" dirty="0"/>
              <a:t>3</a:t>
            </a:r>
            <a:r>
              <a:rPr lang="en-US" sz="3200" dirty="0"/>
              <a:t>, v</a:t>
            </a:r>
            <a:r>
              <a:rPr lang="en-US" sz="3200" baseline="-25000" dirty="0"/>
              <a:t>2</a:t>
            </a:r>
            <a:r>
              <a:rPr lang="en-US" sz="3200" dirty="0"/>
              <a:t>}, {v</a:t>
            </a:r>
            <a:r>
              <a:rPr lang="en-US" sz="3200" baseline="-25000" dirty="0"/>
              <a:t>4</a:t>
            </a:r>
            <a:r>
              <a:rPr lang="en-US" sz="3200" dirty="0"/>
              <a:t>, v</a:t>
            </a:r>
            <a:r>
              <a:rPr lang="en-US" sz="3200" baseline="-25000" dirty="0"/>
              <a:t>1</a:t>
            </a:r>
            <a:r>
              <a:rPr lang="en-US" sz="3200" dirty="0"/>
              <a:t>}}</a:t>
            </a:r>
            <a:endParaRPr lang="ru-RU" sz="3200" dirty="0"/>
          </a:p>
        </p:txBody>
      </p:sp>
      <p:cxnSp>
        <p:nvCxnSpPr>
          <p:cNvPr id="34823" name="Прямая соединительная линия 34822"/>
          <p:cNvCxnSpPr/>
          <p:nvPr/>
        </p:nvCxnSpPr>
        <p:spPr>
          <a:xfrm>
            <a:off x="5303912" y="5158761"/>
            <a:ext cx="4320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47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764704"/>
            <a:ext cx="10035064" cy="498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6634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75471"/>
            <a:ext cx="4739407" cy="440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288430" y="843021"/>
            <a:ext cx="4297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Дуги, которые выходят и входят в одну и ту же вершину, называются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петлями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17797" y="2715229"/>
            <a:ext cx="4297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Вершины, не имеющие смежных, называются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изолированными вершинами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60674" y="1443186"/>
            <a:ext cx="127254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052709"/>
              </p:ext>
            </p:extLst>
          </p:nvPr>
        </p:nvGraphicFramePr>
        <p:xfrm>
          <a:off x="6288429" y="2043349"/>
          <a:ext cx="1116956" cy="5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4" imgW="545626" imgH="266469" progId="Equation.3">
                  <p:embed/>
                </p:oleObj>
              </mc:Choice>
              <mc:Fallback>
                <p:oleObj name="Уравнение" r:id="rId4" imgW="545626" imgH="26646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429" y="2043349"/>
                        <a:ext cx="1116956" cy="548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405386" y="2089068"/>
            <a:ext cx="2608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является петлей. 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37553" y="3915558"/>
            <a:ext cx="3893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–изолированная вершина.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85641" y="5023064"/>
            <a:ext cx="105131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Очевидно, что множество дуг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можно интерпретировать как бинарное отношение, а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множество, на котором это бинарное отношение строится.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множество дуг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является симметричным отношением, то такой граф называется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ориентированным графом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279577" y="-27384"/>
            <a:ext cx="358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Ориентированный граф</a:t>
            </a:r>
            <a:endParaRPr lang="ru-RU" sz="2400" b="1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073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53" y="466790"/>
            <a:ext cx="3384376" cy="336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079704"/>
              </p:ext>
            </p:extLst>
          </p:nvPr>
        </p:nvGraphicFramePr>
        <p:xfrm>
          <a:off x="6642027" y="684040"/>
          <a:ext cx="3864595" cy="295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739900" imgH="1333500" progId="Equation.3">
                  <p:embed/>
                </p:oleObj>
              </mc:Choice>
              <mc:Fallback>
                <p:oleObj name="Формула" r:id="rId4" imgW="1739900" imgH="1333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027" y="684040"/>
                        <a:ext cx="3864595" cy="2957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23392" y="4149080"/>
            <a:ext cx="11144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множество дуг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– симметричное отношение, то соответствующий граф называется </a:t>
            </a:r>
            <a:r>
              <a:rPr lang="ru-RU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неориентированным графом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4976789"/>
            <a:ext cx="114492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имметричное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отношение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которое может быть описано следующей матрицей </a:t>
            </a:r>
            <a:r>
              <a:rPr 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b="1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Для того, чтобы разгрузить рисунок при изображении неориентированного графа, принято пару противоположных дуг изображать линией без стрелок.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70876" y="4359"/>
            <a:ext cx="4023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23850" algn="just"/>
            <a:r>
              <a:rPr lang="ru-RU" sz="2800" b="1" i="1" spc="-10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Матрица смежности</a:t>
            </a:r>
            <a:endParaRPr lang="ru-RU" sz="2800" dirty="0">
              <a:solidFill>
                <a:srgbClr val="80008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936653" y="1072"/>
            <a:ext cx="4394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80008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Неориентированный граф</a:t>
            </a:r>
            <a:endParaRPr lang="ru-RU" sz="2800" b="1" i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471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П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1498</Words>
  <Application>Microsoft Office PowerPoint</Application>
  <PresentationFormat>Широкоэкранный</PresentationFormat>
  <Paragraphs>536</Paragraphs>
  <Slides>38</Slides>
  <Notes>38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Bahnschrift</vt:lpstr>
      <vt:lpstr>Calibri</vt:lpstr>
      <vt:lpstr>Times New Roman</vt:lpstr>
      <vt:lpstr>Тема Office</vt:lpstr>
      <vt:lpstr>Уравнение</vt:lpstr>
      <vt:lpstr>Формула</vt:lpstr>
      <vt:lpstr>Visio</vt:lpstr>
      <vt:lpstr>Математические основы сетевого планирования</vt:lpstr>
      <vt:lpstr>Математические основы сетевого планирования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Regina Karakozova</cp:lastModifiedBy>
  <cp:revision>60</cp:revision>
  <cp:lastPrinted>2023-03-29T11:41:46Z</cp:lastPrinted>
  <dcterms:created xsi:type="dcterms:W3CDTF">2010-12-02T13:55:43Z</dcterms:created>
  <dcterms:modified xsi:type="dcterms:W3CDTF">2023-06-03T19:10:11Z</dcterms:modified>
</cp:coreProperties>
</file>