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49074c93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49074c93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49074c93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49074c93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49074c93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49074c93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49074c93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49074c93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49074c93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49074c93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49074c93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49074c93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49074c93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49074c93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49074c93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49074c93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49074c93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49074c93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4d74f48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4d74f48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3fd41070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3fd41070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4d74f48c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4d74f48c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4d74f48c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4d74f48c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4d74f48c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4d74f48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4d74f48c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4d74f48c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2d2df1e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2d2df1e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2d2df1e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2d2df1e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2d2df1e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2d2df1e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2d2df1e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2d2df1e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2d2df1e8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2d2df1e8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2d2df1e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2d2df1e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3fd410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3fd410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2d2df1e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2d2df1e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2d2df1e8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2d2df1e8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2d2df1e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2d2df1e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2d2df1e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2d2df1e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2d2df1e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2d2df1e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2d2df1e8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2d2df1e8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3fd41070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3fd41070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49074c9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49074c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49074c9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49074c9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3fd41070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3fd41070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49074c9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49074c9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49074c93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49074c93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49074c93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49074c93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04125" y="1549339"/>
            <a:ext cx="7136700" cy="102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Medical Images Classification</a:t>
            </a:r>
            <a:endParaRPr/>
          </a:p>
        </p:txBody>
      </p:sp>
      <p:sp>
        <p:nvSpPr>
          <p:cNvPr id="87" name="Google Shape;87;p13"/>
          <p:cNvSpPr txBox="1"/>
          <p:nvPr>
            <p:ph idx="1" type="subTitle"/>
          </p:nvPr>
        </p:nvSpPr>
        <p:spPr>
          <a:xfrm>
            <a:off x="3445675" y="2905800"/>
            <a:ext cx="22536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Karam Abu Mokh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Convolutional layers</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When interpreting an image, the eye first identifies edges and boundaries. Then, building on these features, one can make out curves, shapes, and more complex structures at higher levels of abstraction. </a:t>
            </a:r>
            <a:endParaRPr/>
          </a:p>
          <a:p>
            <a:pPr indent="0" lvl="0" marL="0" rtl="0" algn="l">
              <a:spcBef>
                <a:spcPts val="1200"/>
              </a:spcBef>
              <a:spcAft>
                <a:spcPts val="0"/>
              </a:spcAft>
              <a:buNone/>
            </a:pPr>
            <a:r>
              <a:t/>
            </a:r>
            <a:endParaRPr/>
          </a:p>
          <a:p>
            <a:pPr indent="-311150" lvl="0" marL="457200" rtl="0" algn="l">
              <a:lnSpc>
                <a:spcPct val="100000"/>
              </a:lnSpc>
              <a:spcBef>
                <a:spcPts val="1200"/>
              </a:spcBef>
              <a:spcAft>
                <a:spcPts val="1200"/>
              </a:spcAft>
              <a:buSzPts val="1300"/>
              <a:buChar char="●"/>
            </a:pPr>
            <a:r>
              <a:rPr lang="en-GB"/>
              <a:t>By only combining information from nearby pixels at first, a series of convolutional layers mimics this organic process.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0" y="-1785"/>
            <a:ext cx="9143999" cy="51452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807925" y="526750"/>
            <a:ext cx="7590025" cy="4445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7650" y="505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Convolutional layers</a:t>
            </a:r>
            <a:endParaRPr/>
          </a:p>
        </p:txBody>
      </p:sp>
      <p:sp>
        <p:nvSpPr>
          <p:cNvPr id="165" name="Google Shape;165;p25"/>
          <p:cNvSpPr txBox="1"/>
          <p:nvPr>
            <p:ph idx="1" type="body"/>
          </p:nvPr>
        </p:nvSpPr>
        <p:spPr>
          <a:xfrm>
            <a:off x="729450" y="2078875"/>
            <a:ext cx="81468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GB"/>
              <a:t>The value of each pixel of the convolutional kernel - these are the weights that are trained.</a:t>
            </a:r>
            <a:endParaRPr/>
          </a:p>
          <a:p>
            <a:pPr indent="-311150" lvl="0" marL="457200" rtl="0" algn="l">
              <a:lnSpc>
                <a:spcPct val="200000"/>
              </a:lnSpc>
              <a:spcBef>
                <a:spcPts val="0"/>
              </a:spcBef>
              <a:spcAft>
                <a:spcPts val="0"/>
              </a:spcAft>
              <a:buSzPts val="1300"/>
              <a:buChar char="●"/>
            </a:pPr>
            <a:r>
              <a:rPr lang="en-GB"/>
              <a:t>multiplied with the corresponding pixel value within the neighborhood of the original, central image pixel.</a:t>
            </a:r>
            <a:endParaRPr/>
          </a:p>
          <a:p>
            <a:pPr indent="-311150" lvl="0" marL="457200" rtl="0" algn="l">
              <a:lnSpc>
                <a:spcPct val="200000"/>
              </a:lnSpc>
              <a:spcBef>
                <a:spcPts val="0"/>
              </a:spcBef>
              <a:spcAft>
                <a:spcPts val="0"/>
              </a:spcAft>
              <a:buSzPts val="1300"/>
              <a:buChar char="●"/>
            </a:pPr>
            <a:r>
              <a:rPr lang="en-GB"/>
              <a:t>These products are summed up, and the total is placed in the central pixel of the new layer.</a:t>
            </a:r>
            <a:endParaRPr/>
          </a:p>
          <a:p>
            <a:pPr indent="-311150" lvl="0" marL="457200" rtl="0" algn="l">
              <a:lnSpc>
                <a:spcPct val="200000"/>
              </a:lnSpc>
              <a:spcBef>
                <a:spcPts val="0"/>
              </a:spcBef>
              <a:spcAft>
                <a:spcPts val="0"/>
              </a:spcAft>
              <a:buSzPts val="1300"/>
              <a:buChar char="●"/>
            </a:pPr>
            <a:r>
              <a:rPr lang="en-GB"/>
              <a:t>The process is repeated for each pixel and each convolution within the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Flattening</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all the information from </a:t>
            </a:r>
            <a:endParaRPr/>
          </a:p>
          <a:p>
            <a:pPr indent="0" lvl="0" marL="457200" rtl="0" algn="l">
              <a:spcBef>
                <a:spcPts val="0"/>
              </a:spcBef>
              <a:spcAft>
                <a:spcPts val="0"/>
              </a:spcAft>
              <a:buNone/>
            </a:pPr>
            <a:r>
              <a:rPr lang="en-GB"/>
              <a:t>the last layer is "flattened" into a vector.</a:t>
            </a:r>
            <a:endParaRPr/>
          </a:p>
        </p:txBody>
      </p:sp>
      <p:pic>
        <p:nvPicPr>
          <p:cNvPr id="172" name="Google Shape;172;p26"/>
          <p:cNvPicPr preferRelativeResize="0"/>
          <p:nvPr/>
        </p:nvPicPr>
        <p:blipFill>
          <a:blip r:embed="rId3">
            <a:alphaModFix/>
          </a:blip>
          <a:stretch>
            <a:fillRect/>
          </a:stretch>
        </p:blipFill>
        <p:spPr>
          <a:xfrm>
            <a:off x="4360648" y="1471250"/>
            <a:ext cx="3989471" cy="328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448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Fully connected layers</a:t>
            </a:r>
            <a:endParaRPr/>
          </a:p>
        </p:txBody>
      </p:sp>
      <p:sp>
        <p:nvSpPr>
          <p:cNvPr id="178" name="Google Shape;178;p27"/>
          <p:cNvSpPr txBox="1"/>
          <p:nvPr>
            <p:ph idx="1" type="body"/>
          </p:nvPr>
        </p:nvSpPr>
        <p:spPr>
          <a:xfrm>
            <a:off x="729450" y="1253000"/>
            <a:ext cx="7688700" cy="308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 a fully connected layer, there are weights connecting every single node of the input layer to every single node of the output layer.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The weights multiply the values in the nodes of the input layer, are summed together, and then placed in a node of the output layer.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If the linear function y = 3x + 2 is composed with z = 4y - 7, then z is still a linear function of x: z = 12x + 1.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5726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a:t>
            </a:r>
            <a:r>
              <a:rPr lang="en-GB"/>
              <a:t>ctivation function: ELU</a:t>
            </a:r>
            <a:endParaRPr/>
          </a:p>
        </p:txBody>
      </p:sp>
      <p:pic>
        <p:nvPicPr>
          <p:cNvPr id="184" name="Google Shape;184;p28"/>
          <p:cNvPicPr preferRelativeResize="0"/>
          <p:nvPr/>
        </p:nvPicPr>
        <p:blipFill>
          <a:blip r:embed="rId3">
            <a:alphaModFix/>
          </a:blip>
          <a:stretch>
            <a:fillRect/>
          </a:stretch>
        </p:blipFill>
        <p:spPr>
          <a:xfrm>
            <a:off x="3951562" y="1107800"/>
            <a:ext cx="5192426" cy="4035701"/>
          </a:xfrm>
          <a:prstGeom prst="rect">
            <a:avLst/>
          </a:prstGeom>
          <a:noFill/>
          <a:ln>
            <a:noFill/>
          </a:ln>
        </p:spPr>
      </p:pic>
      <p:sp>
        <p:nvSpPr>
          <p:cNvPr id="185" name="Google Shape;185;p28"/>
          <p:cNvSpPr txBox="1"/>
          <p:nvPr>
            <p:ph idx="1" type="body"/>
          </p:nvPr>
        </p:nvSpPr>
        <p:spPr>
          <a:xfrm>
            <a:off x="729450" y="1253000"/>
            <a:ext cx="3660900" cy="308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Without the activation function, no matter how many layers we stack together, it could ultimately be replaced by a single one.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7650" y="496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Model Overview</a:t>
            </a:r>
            <a:endParaRPr/>
          </a:p>
          <a:p>
            <a:pPr indent="0" lvl="0" marL="0" rtl="0" algn="l">
              <a:spcBef>
                <a:spcPts val="0"/>
              </a:spcBef>
              <a:spcAft>
                <a:spcPts val="0"/>
              </a:spcAft>
              <a:buNone/>
            </a:pPr>
            <a:r>
              <a:t/>
            </a:r>
            <a:endParaRPr/>
          </a:p>
        </p:txBody>
      </p:sp>
      <p:sp>
        <p:nvSpPr>
          <p:cNvPr id="191" name="Google Shape;191;p29"/>
          <p:cNvSpPr txBox="1"/>
          <p:nvPr>
            <p:ph idx="1" type="body"/>
          </p:nvPr>
        </p:nvSpPr>
        <p:spPr>
          <a:xfrm>
            <a:off x="729450" y="1243425"/>
            <a:ext cx="3631200" cy="3740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Arial"/>
              <a:buChar char="●"/>
            </a:pPr>
            <a:r>
              <a:rPr lang="en-GB" sz="1500"/>
              <a:t>Input:</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(64,64)</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rgbClr val="000000"/>
              </a:buClr>
              <a:buSzPts val="1500"/>
              <a:buFont typeface="Arial"/>
              <a:buChar char="●"/>
            </a:pPr>
            <a:r>
              <a:rPr lang="en-GB" sz="1500"/>
              <a:t>Layer 1 (Convolutional Layer):</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5 filters</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Filter size is 7X7</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Activation : ELU</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rgbClr val="000000"/>
              </a:buClr>
              <a:buSzPts val="1500"/>
              <a:buFont typeface="Arial"/>
              <a:buChar char="●"/>
            </a:pPr>
            <a:r>
              <a:rPr lang="en-GB" sz="1500"/>
              <a:t>Layer 2 (Convolutional Layer):</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10 filters</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Filter size is 7X7</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Activation : ELU</a:t>
            </a:r>
            <a:endParaRPr sz="1500"/>
          </a:p>
          <a:p>
            <a:pPr indent="0" lvl="0" marL="0" rtl="0" algn="l">
              <a:spcBef>
                <a:spcPts val="0"/>
              </a:spcBef>
              <a:spcAft>
                <a:spcPts val="1200"/>
              </a:spcAft>
              <a:buNone/>
            </a:pPr>
            <a:r>
              <a:t/>
            </a:r>
            <a:endParaRPr sz="1500"/>
          </a:p>
        </p:txBody>
      </p:sp>
      <p:sp>
        <p:nvSpPr>
          <p:cNvPr id="192" name="Google Shape;192;p29"/>
          <p:cNvSpPr txBox="1"/>
          <p:nvPr>
            <p:ph idx="1" type="body"/>
          </p:nvPr>
        </p:nvSpPr>
        <p:spPr>
          <a:xfrm>
            <a:off x="4477350" y="1185925"/>
            <a:ext cx="3939000" cy="37017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Arial"/>
              <a:buChar char="●"/>
            </a:pPr>
            <a:r>
              <a:rPr lang="en-GB" sz="1500"/>
              <a:t>Flattened Layer:</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31,360</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rgbClr val="000000"/>
              </a:buClr>
              <a:buSzPts val="1500"/>
              <a:buFont typeface="Arial"/>
              <a:buChar char="●"/>
            </a:pPr>
            <a:r>
              <a:rPr lang="en-GB" sz="1500"/>
              <a:t>Layer 3 (Fully Connected Layer):</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400 neurons</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Activation : ELU</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rgbClr val="000000"/>
              </a:buClr>
              <a:buSzPts val="1500"/>
              <a:buFont typeface="Arial"/>
              <a:buChar char="●"/>
            </a:pPr>
            <a:r>
              <a:rPr lang="en-GB" sz="1500"/>
              <a:t>Layer 4 (Fully Connected Layer):</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80 neurons</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Activation : ELU</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rgbClr val="000000"/>
              </a:buClr>
              <a:buSzPts val="1500"/>
              <a:buFont typeface="Arial"/>
              <a:buChar char="●"/>
            </a:pPr>
            <a:r>
              <a:rPr lang="en-GB" sz="1500"/>
              <a:t>Layer 5 (Output Layer):</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6 neurons</a:t>
            </a:r>
            <a:endParaRPr sz="1500"/>
          </a:p>
          <a:p>
            <a:pPr indent="-323850" lvl="1" marL="914400" rtl="0" algn="l">
              <a:lnSpc>
                <a:spcPct val="100000"/>
              </a:lnSpc>
              <a:spcBef>
                <a:spcPts val="0"/>
              </a:spcBef>
              <a:spcAft>
                <a:spcPts val="0"/>
              </a:spcAft>
              <a:buClr>
                <a:srgbClr val="000000"/>
              </a:buClr>
              <a:buSzPts val="1500"/>
              <a:buFont typeface="Arial"/>
              <a:buChar char="○"/>
            </a:pPr>
            <a:r>
              <a:rPr lang="en-GB" sz="1500"/>
              <a:t>Activation : ELU</a:t>
            </a:r>
            <a:endParaRPr sz="1500"/>
          </a:p>
          <a:p>
            <a:pPr indent="0" lvl="0" marL="0" rtl="0" algn="l">
              <a:spcBef>
                <a:spcPts val="0"/>
              </a:spcBef>
              <a:spcAft>
                <a:spcPts val="1200"/>
              </a:spcAft>
              <a:buNone/>
            </a:pPr>
            <a:r>
              <a:t/>
            </a:r>
            <a:endParaRPr sz="1500"/>
          </a:p>
        </p:txBody>
      </p:sp>
      <p:cxnSp>
        <p:nvCxnSpPr>
          <p:cNvPr id="193" name="Google Shape;193;p29"/>
          <p:cNvCxnSpPr/>
          <p:nvPr/>
        </p:nvCxnSpPr>
        <p:spPr>
          <a:xfrm>
            <a:off x="4399825" y="1176475"/>
            <a:ext cx="0" cy="3720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51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Computing the flattened layer</a:t>
            </a:r>
            <a:endParaRPr/>
          </a:p>
        </p:txBody>
      </p:sp>
      <p:sp>
        <p:nvSpPr>
          <p:cNvPr id="199" name="Google Shape;199;p30"/>
          <p:cNvSpPr txBox="1"/>
          <p:nvPr>
            <p:ph idx="1" type="body"/>
          </p:nvPr>
        </p:nvSpPr>
        <p:spPr>
          <a:xfrm>
            <a:off x="729450" y="1380625"/>
            <a:ext cx="1671300" cy="369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GB"/>
              <a:t>Input image : 64 X64</a:t>
            </a:r>
            <a:endParaRPr/>
          </a:p>
        </p:txBody>
      </p:sp>
      <p:pic>
        <p:nvPicPr>
          <p:cNvPr id="200" name="Google Shape;200;p30"/>
          <p:cNvPicPr preferRelativeResize="0"/>
          <p:nvPr/>
        </p:nvPicPr>
        <p:blipFill>
          <a:blip r:embed="rId3">
            <a:alphaModFix/>
          </a:blip>
          <a:stretch>
            <a:fillRect/>
          </a:stretch>
        </p:blipFill>
        <p:spPr>
          <a:xfrm>
            <a:off x="729438" y="1811325"/>
            <a:ext cx="3228975" cy="2705100"/>
          </a:xfrm>
          <a:prstGeom prst="rect">
            <a:avLst/>
          </a:prstGeom>
          <a:noFill/>
          <a:ln>
            <a:noFill/>
          </a:ln>
        </p:spPr>
      </p:pic>
      <p:sp>
        <p:nvSpPr>
          <p:cNvPr id="201" name="Google Shape;201;p30"/>
          <p:cNvSpPr txBox="1"/>
          <p:nvPr>
            <p:ph idx="1" type="body"/>
          </p:nvPr>
        </p:nvSpPr>
        <p:spPr>
          <a:xfrm>
            <a:off x="3569025" y="2571750"/>
            <a:ext cx="1671300" cy="1091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Layer 1 : </a:t>
            </a:r>
            <a:endParaRPr/>
          </a:p>
          <a:p>
            <a:pPr indent="0" lvl="0" marL="0" rtl="0" algn="ctr">
              <a:spcBef>
                <a:spcPts val="1200"/>
              </a:spcBef>
              <a:spcAft>
                <a:spcPts val="0"/>
              </a:spcAft>
              <a:buNone/>
            </a:pPr>
            <a:r>
              <a:rPr lang="en-GB"/>
              <a:t>5 filters </a:t>
            </a:r>
            <a:endParaRPr/>
          </a:p>
          <a:p>
            <a:pPr indent="0" lvl="0" marL="0" rtl="0" algn="ctr">
              <a:spcBef>
                <a:spcPts val="1200"/>
              </a:spcBef>
              <a:spcAft>
                <a:spcPts val="1200"/>
              </a:spcAft>
              <a:buNone/>
            </a:pPr>
            <a:r>
              <a:rPr lang="en-GB"/>
              <a:t>Filter size 7X7</a:t>
            </a:r>
            <a:endParaRPr/>
          </a:p>
        </p:txBody>
      </p:sp>
      <p:sp>
        <p:nvSpPr>
          <p:cNvPr id="202" name="Google Shape;202;p30"/>
          <p:cNvSpPr/>
          <p:nvPr/>
        </p:nvSpPr>
        <p:spPr>
          <a:xfrm rot="-5400000">
            <a:off x="5374900" y="1846000"/>
            <a:ext cx="2333700" cy="2410500"/>
          </a:xfrm>
          <a:prstGeom prst="cube">
            <a:avLst>
              <a:gd fmla="val 945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30"/>
          <p:cNvCxnSpPr/>
          <p:nvPr/>
        </p:nvCxnSpPr>
        <p:spPr>
          <a:xfrm>
            <a:off x="7872025" y="3547600"/>
            <a:ext cx="0" cy="6705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30"/>
          <p:cNvCxnSpPr/>
          <p:nvPr/>
        </p:nvCxnSpPr>
        <p:spPr>
          <a:xfrm flipH="1" rot="10800000">
            <a:off x="7871875" y="2275375"/>
            <a:ext cx="300" cy="6132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30"/>
          <p:cNvSpPr txBox="1"/>
          <p:nvPr>
            <p:ph idx="1" type="body"/>
          </p:nvPr>
        </p:nvSpPr>
        <p:spPr>
          <a:xfrm>
            <a:off x="7696375" y="3113725"/>
            <a:ext cx="351300" cy="36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60</a:t>
            </a:r>
            <a:endParaRPr/>
          </a:p>
        </p:txBody>
      </p:sp>
      <p:cxnSp>
        <p:nvCxnSpPr>
          <p:cNvPr id="206" name="Google Shape;206;p30"/>
          <p:cNvCxnSpPr/>
          <p:nvPr/>
        </p:nvCxnSpPr>
        <p:spPr>
          <a:xfrm>
            <a:off x="6139525" y="4140313"/>
            <a:ext cx="0" cy="6705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30"/>
          <p:cNvCxnSpPr/>
          <p:nvPr/>
        </p:nvCxnSpPr>
        <p:spPr>
          <a:xfrm flipH="1" rot="-5400000">
            <a:off x="7440250" y="4168963"/>
            <a:ext cx="300" cy="6132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30"/>
          <p:cNvSpPr txBox="1"/>
          <p:nvPr>
            <p:ph idx="1" type="body"/>
          </p:nvPr>
        </p:nvSpPr>
        <p:spPr>
          <a:xfrm>
            <a:off x="6548050" y="4290613"/>
            <a:ext cx="351300" cy="36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60</a:t>
            </a:r>
            <a:endParaRPr/>
          </a:p>
        </p:txBody>
      </p:sp>
      <p:cxnSp>
        <p:nvCxnSpPr>
          <p:cNvPr id="209" name="Google Shape;209;p30"/>
          <p:cNvCxnSpPr/>
          <p:nvPr/>
        </p:nvCxnSpPr>
        <p:spPr>
          <a:xfrm>
            <a:off x="7771819" y="1974688"/>
            <a:ext cx="0" cy="220999"/>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30"/>
          <p:cNvCxnSpPr/>
          <p:nvPr/>
        </p:nvCxnSpPr>
        <p:spPr>
          <a:xfrm flipH="1" rot="8100000">
            <a:off x="7536469" y="1625669"/>
            <a:ext cx="424" cy="202109"/>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30"/>
          <p:cNvSpPr txBox="1"/>
          <p:nvPr>
            <p:ph idx="1" type="body"/>
          </p:nvPr>
        </p:nvSpPr>
        <p:spPr>
          <a:xfrm rot="-130249">
            <a:off x="7539356" y="1715371"/>
            <a:ext cx="332639" cy="50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5</a:t>
            </a:r>
            <a:endParaRPr/>
          </a:p>
        </p:txBody>
      </p:sp>
      <p:cxnSp>
        <p:nvCxnSpPr>
          <p:cNvPr id="212" name="Google Shape;212;p30"/>
          <p:cNvCxnSpPr/>
          <p:nvPr/>
        </p:nvCxnSpPr>
        <p:spPr>
          <a:xfrm flipH="1" rot="10800000">
            <a:off x="3778125" y="3787600"/>
            <a:ext cx="1253100" cy="1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idx="1" type="body"/>
          </p:nvPr>
        </p:nvSpPr>
        <p:spPr>
          <a:xfrm>
            <a:off x="727650" y="1272225"/>
            <a:ext cx="1671300" cy="36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Input Tensor : 60X60X5</a:t>
            </a:r>
            <a:endParaRPr/>
          </a:p>
        </p:txBody>
      </p:sp>
      <p:sp>
        <p:nvSpPr>
          <p:cNvPr id="218" name="Google Shape;218;p31"/>
          <p:cNvSpPr txBox="1"/>
          <p:nvPr>
            <p:ph idx="1" type="body"/>
          </p:nvPr>
        </p:nvSpPr>
        <p:spPr>
          <a:xfrm>
            <a:off x="3569025" y="2505400"/>
            <a:ext cx="1671300" cy="1091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Layer 2 : </a:t>
            </a:r>
            <a:endParaRPr/>
          </a:p>
          <a:p>
            <a:pPr indent="0" lvl="0" marL="0" rtl="0" algn="ctr">
              <a:spcBef>
                <a:spcPts val="1200"/>
              </a:spcBef>
              <a:spcAft>
                <a:spcPts val="0"/>
              </a:spcAft>
              <a:buNone/>
            </a:pPr>
            <a:r>
              <a:rPr lang="en-GB"/>
              <a:t>10 filters </a:t>
            </a:r>
            <a:endParaRPr/>
          </a:p>
          <a:p>
            <a:pPr indent="0" lvl="0" marL="0" rtl="0" algn="ctr">
              <a:spcBef>
                <a:spcPts val="1200"/>
              </a:spcBef>
              <a:spcAft>
                <a:spcPts val="1200"/>
              </a:spcAft>
              <a:buNone/>
            </a:pPr>
            <a:r>
              <a:rPr lang="en-GB"/>
              <a:t>Filter size 7X7</a:t>
            </a:r>
            <a:endParaRPr/>
          </a:p>
        </p:txBody>
      </p:sp>
      <p:sp>
        <p:nvSpPr>
          <p:cNvPr id="219" name="Google Shape;219;p31"/>
          <p:cNvSpPr/>
          <p:nvPr/>
        </p:nvSpPr>
        <p:spPr>
          <a:xfrm rot="-5400000">
            <a:off x="5374900" y="1846000"/>
            <a:ext cx="2333700" cy="2410500"/>
          </a:xfrm>
          <a:prstGeom prst="cube">
            <a:avLst>
              <a:gd fmla="val 1476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31"/>
          <p:cNvCxnSpPr/>
          <p:nvPr/>
        </p:nvCxnSpPr>
        <p:spPr>
          <a:xfrm>
            <a:off x="7872025" y="3547600"/>
            <a:ext cx="0" cy="6705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p:nvPr/>
        </p:nvCxnSpPr>
        <p:spPr>
          <a:xfrm flipH="1" rot="10800000">
            <a:off x="7871875" y="2275375"/>
            <a:ext cx="300" cy="6132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ph idx="1" type="body"/>
          </p:nvPr>
        </p:nvSpPr>
        <p:spPr>
          <a:xfrm>
            <a:off x="7696375" y="3113725"/>
            <a:ext cx="351300" cy="36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56</a:t>
            </a:r>
            <a:endParaRPr/>
          </a:p>
        </p:txBody>
      </p:sp>
      <p:cxnSp>
        <p:nvCxnSpPr>
          <p:cNvPr id="223" name="Google Shape;223;p31"/>
          <p:cNvCxnSpPr/>
          <p:nvPr/>
        </p:nvCxnSpPr>
        <p:spPr>
          <a:xfrm>
            <a:off x="6139525" y="4140313"/>
            <a:ext cx="0" cy="6705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1"/>
          <p:cNvCxnSpPr/>
          <p:nvPr/>
        </p:nvCxnSpPr>
        <p:spPr>
          <a:xfrm flipH="1" rot="-5400000">
            <a:off x="7440250" y="4168963"/>
            <a:ext cx="300" cy="6132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31"/>
          <p:cNvSpPr txBox="1"/>
          <p:nvPr>
            <p:ph idx="1" type="body"/>
          </p:nvPr>
        </p:nvSpPr>
        <p:spPr>
          <a:xfrm>
            <a:off x="6548050" y="4290613"/>
            <a:ext cx="351300" cy="36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56</a:t>
            </a:r>
            <a:endParaRPr/>
          </a:p>
        </p:txBody>
      </p:sp>
      <p:cxnSp>
        <p:nvCxnSpPr>
          <p:cNvPr id="226" name="Google Shape;226;p31"/>
          <p:cNvCxnSpPr/>
          <p:nvPr/>
        </p:nvCxnSpPr>
        <p:spPr>
          <a:xfrm>
            <a:off x="7771819" y="1974688"/>
            <a:ext cx="0" cy="220999"/>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31"/>
          <p:cNvCxnSpPr/>
          <p:nvPr/>
        </p:nvCxnSpPr>
        <p:spPr>
          <a:xfrm flipH="1" rot="8100000">
            <a:off x="7536469" y="1625669"/>
            <a:ext cx="424" cy="202109"/>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31"/>
          <p:cNvSpPr txBox="1"/>
          <p:nvPr>
            <p:ph idx="1" type="body"/>
          </p:nvPr>
        </p:nvSpPr>
        <p:spPr>
          <a:xfrm rot="-129853">
            <a:off x="7539254" y="1709977"/>
            <a:ext cx="619642" cy="50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10</a:t>
            </a:r>
            <a:endParaRPr/>
          </a:p>
        </p:txBody>
      </p:sp>
      <p:sp>
        <p:nvSpPr>
          <p:cNvPr id="229" name="Google Shape;229;p31"/>
          <p:cNvSpPr/>
          <p:nvPr/>
        </p:nvSpPr>
        <p:spPr>
          <a:xfrm rot="-5400000">
            <a:off x="800075" y="1902150"/>
            <a:ext cx="2333700" cy="2410500"/>
          </a:xfrm>
          <a:prstGeom prst="cube">
            <a:avLst>
              <a:gd fmla="val 793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31"/>
          <p:cNvCxnSpPr/>
          <p:nvPr/>
        </p:nvCxnSpPr>
        <p:spPr>
          <a:xfrm>
            <a:off x="3297200" y="3603750"/>
            <a:ext cx="0" cy="6705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31"/>
          <p:cNvCxnSpPr/>
          <p:nvPr/>
        </p:nvCxnSpPr>
        <p:spPr>
          <a:xfrm flipH="1" rot="10800000">
            <a:off x="3297050" y="2331525"/>
            <a:ext cx="300" cy="6132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31"/>
          <p:cNvSpPr txBox="1"/>
          <p:nvPr>
            <p:ph idx="1" type="body"/>
          </p:nvPr>
        </p:nvSpPr>
        <p:spPr>
          <a:xfrm>
            <a:off x="3121550" y="3169875"/>
            <a:ext cx="351300" cy="36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60</a:t>
            </a:r>
            <a:endParaRPr/>
          </a:p>
        </p:txBody>
      </p:sp>
      <p:cxnSp>
        <p:nvCxnSpPr>
          <p:cNvPr id="233" name="Google Shape;233;p31"/>
          <p:cNvCxnSpPr/>
          <p:nvPr/>
        </p:nvCxnSpPr>
        <p:spPr>
          <a:xfrm>
            <a:off x="1564700" y="4196463"/>
            <a:ext cx="0" cy="6705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31"/>
          <p:cNvCxnSpPr/>
          <p:nvPr/>
        </p:nvCxnSpPr>
        <p:spPr>
          <a:xfrm flipH="1" rot="-5400000">
            <a:off x="2865425" y="4225113"/>
            <a:ext cx="300" cy="6132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31"/>
          <p:cNvSpPr txBox="1"/>
          <p:nvPr>
            <p:ph idx="1" type="body"/>
          </p:nvPr>
        </p:nvSpPr>
        <p:spPr>
          <a:xfrm>
            <a:off x="1973225" y="4346763"/>
            <a:ext cx="351300" cy="36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60</a:t>
            </a:r>
            <a:endParaRPr/>
          </a:p>
        </p:txBody>
      </p:sp>
      <p:cxnSp>
        <p:nvCxnSpPr>
          <p:cNvPr id="236" name="Google Shape;236;p31"/>
          <p:cNvCxnSpPr/>
          <p:nvPr/>
        </p:nvCxnSpPr>
        <p:spPr>
          <a:xfrm>
            <a:off x="3196994" y="2030838"/>
            <a:ext cx="0" cy="220999"/>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1"/>
          <p:cNvCxnSpPr/>
          <p:nvPr/>
        </p:nvCxnSpPr>
        <p:spPr>
          <a:xfrm flipH="1" rot="8100000">
            <a:off x="2961644" y="1681819"/>
            <a:ext cx="424" cy="202109"/>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31"/>
          <p:cNvSpPr txBox="1"/>
          <p:nvPr>
            <p:ph idx="1" type="body"/>
          </p:nvPr>
        </p:nvSpPr>
        <p:spPr>
          <a:xfrm rot="-130249">
            <a:off x="2964531" y="1771521"/>
            <a:ext cx="332639" cy="50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5</a:t>
            </a:r>
            <a:endParaRPr/>
          </a:p>
        </p:txBody>
      </p:sp>
      <p:cxnSp>
        <p:nvCxnSpPr>
          <p:cNvPr id="239" name="Google Shape;239;p31"/>
          <p:cNvCxnSpPr/>
          <p:nvPr/>
        </p:nvCxnSpPr>
        <p:spPr>
          <a:xfrm flipH="1" rot="10800000">
            <a:off x="3778125" y="3787600"/>
            <a:ext cx="1253100" cy="1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11700" y="486125"/>
            <a:ext cx="8520600" cy="79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 Goals</a:t>
            </a:r>
            <a:endParaRPr/>
          </a:p>
        </p:txBody>
      </p:sp>
      <p:sp>
        <p:nvSpPr>
          <p:cNvPr id="93" name="Google Shape;93;p14"/>
          <p:cNvSpPr txBox="1"/>
          <p:nvPr>
            <p:ph idx="1" type="subTitle"/>
          </p:nvPr>
        </p:nvSpPr>
        <p:spPr>
          <a:xfrm>
            <a:off x="311700" y="1366025"/>
            <a:ext cx="8720700" cy="3707700"/>
          </a:xfrm>
          <a:prstGeom prst="rect">
            <a:avLst/>
          </a:prstGeom>
        </p:spPr>
        <p:txBody>
          <a:bodyPr anchorCtr="0" anchor="t" bIns="91425" lIns="91425" spcFirstLastPara="1" rIns="91425" wrap="square" tIns="91425">
            <a:noAutofit/>
          </a:bodyPr>
          <a:lstStyle/>
          <a:p>
            <a:pPr indent="-374650" lvl="0" marL="457200" rtl="0" algn="l">
              <a:lnSpc>
                <a:spcPct val="200000"/>
              </a:lnSpc>
              <a:spcBef>
                <a:spcPts val="0"/>
              </a:spcBef>
              <a:spcAft>
                <a:spcPts val="0"/>
              </a:spcAft>
              <a:buSzPts val="2300"/>
              <a:buChar char="●"/>
            </a:pPr>
            <a:r>
              <a:rPr lang="en-GB" sz="2300"/>
              <a:t>Architecting a CNN to classify </a:t>
            </a:r>
            <a:r>
              <a:rPr lang="en-GB" sz="2300"/>
              <a:t>medical</a:t>
            </a:r>
            <a:r>
              <a:rPr lang="en-GB" sz="2300"/>
              <a:t> images</a:t>
            </a:r>
            <a:endParaRPr sz="2300"/>
          </a:p>
          <a:p>
            <a:pPr indent="-374650" lvl="0" marL="457200" rtl="0" algn="l">
              <a:lnSpc>
                <a:spcPct val="200000"/>
              </a:lnSpc>
              <a:spcBef>
                <a:spcPts val="0"/>
              </a:spcBef>
              <a:spcAft>
                <a:spcPts val="0"/>
              </a:spcAft>
              <a:buSzPts val="2300"/>
              <a:buChar char="●"/>
            </a:pPr>
            <a:r>
              <a:rPr lang="en-GB" sz="2300"/>
              <a:t>Train the model with MedNIST Dataset</a:t>
            </a:r>
            <a:endParaRPr sz="2300"/>
          </a:p>
          <a:p>
            <a:pPr indent="-374650" lvl="0" marL="457200" rtl="0" algn="l">
              <a:lnSpc>
                <a:spcPct val="200000"/>
              </a:lnSpc>
              <a:spcBef>
                <a:spcPts val="0"/>
              </a:spcBef>
              <a:spcAft>
                <a:spcPts val="0"/>
              </a:spcAft>
              <a:buSzPts val="2300"/>
              <a:buChar char="●"/>
            </a:pPr>
            <a:r>
              <a:rPr lang="en-GB" sz="2300"/>
              <a:t>Creating an augmented dataset</a:t>
            </a:r>
            <a:endParaRPr sz="2300"/>
          </a:p>
          <a:p>
            <a:pPr indent="-374650" lvl="0" marL="457200" rtl="0" algn="l">
              <a:lnSpc>
                <a:spcPct val="200000"/>
              </a:lnSpc>
              <a:spcBef>
                <a:spcPts val="0"/>
              </a:spcBef>
              <a:spcAft>
                <a:spcPts val="0"/>
              </a:spcAft>
              <a:buSzPts val="2300"/>
              <a:buChar char="●"/>
            </a:pPr>
            <a:r>
              <a:rPr lang="en-GB" sz="2300"/>
              <a:t>T</a:t>
            </a:r>
            <a:r>
              <a:rPr lang="en-GB" sz="2300"/>
              <a:t>rain the model with augmented Dataset</a:t>
            </a:r>
            <a:endParaRPr sz="2300"/>
          </a:p>
          <a:p>
            <a:pPr indent="-374650" lvl="0" marL="457200" rtl="0" algn="l">
              <a:lnSpc>
                <a:spcPct val="200000"/>
              </a:lnSpc>
              <a:spcBef>
                <a:spcPts val="0"/>
              </a:spcBef>
              <a:spcAft>
                <a:spcPts val="0"/>
              </a:spcAft>
              <a:buSzPts val="2300"/>
              <a:buChar char="●"/>
            </a:pPr>
            <a:r>
              <a:rPr lang="en-GB" sz="2300"/>
              <a:t>Compare the same two models with different training Datasets</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729450" y="1318650"/>
            <a:ext cx="3680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40"/>
              <a:t>Loss Function :  Cross Entropy</a:t>
            </a:r>
            <a:endParaRPr sz="1740"/>
          </a:p>
        </p:txBody>
      </p:sp>
      <p:pic>
        <p:nvPicPr>
          <p:cNvPr id="245" name="Google Shape;245;p32"/>
          <p:cNvPicPr preferRelativeResize="0"/>
          <p:nvPr/>
        </p:nvPicPr>
        <p:blipFill>
          <a:blip r:embed="rId3">
            <a:alphaModFix/>
          </a:blip>
          <a:stretch>
            <a:fillRect/>
          </a:stretch>
        </p:blipFill>
        <p:spPr>
          <a:xfrm>
            <a:off x="729445" y="2308750"/>
            <a:ext cx="3320250" cy="952875"/>
          </a:xfrm>
          <a:prstGeom prst="rect">
            <a:avLst/>
          </a:prstGeom>
          <a:noFill/>
          <a:ln>
            <a:noFill/>
          </a:ln>
        </p:spPr>
      </p:pic>
      <p:pic>
        <p:nvPicPr>
          <p:cNvPr id="246" name="Google Shape;246;p32"/>
          <p:cNvPicPr preferRelativeResize="0"/>
          <p:nvPr/>
        </p:nvPicPr>
        <p:blipFill>
          <a:blip r:embed="rId4">
            <a:alphaModFix/>
          </a:blip>
          <a:stretch>
            <a:fillRect/>
          </a:stretch>
        </p:blipFill>
        <p:spPr>
          <a:xfrm>
            <a:off x="4733925" y="2399425"/>
            <a:ext cx="4410075" cy="771525"/>
          </a:xfrm>
          <a:prstGeom prst="rect">
            <a:avLst/>
          </a:prstGeom>
          <a:noFill/>
          <a:ln>
            <a:noFill/>
          </a:ln>
        </p:spPr>
      </p:pic>
      <p:sp>
        <p:nvSpPr>
          <p:cNvPr id="247" name="Google Shape;247;p32"/>
          <p:cNvSpPr txBox="1"/>
          <p:nvPr>
            <p:ph type="title"/>
          </p:nvPr>
        </p:nvSpPr>
        <p:spPr>
          <a:xfrm>
            <a:off x="4733963" y="1318650"/>
            <a:ext cx="44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40"/>
              <a:t>Optimizer : Stochastic gradient descent</a:t>
            </a:r>
            <a:endParaRPr sz="1740"/>
          </a:p>
        </p:txBody>
      </p:sp>
      <p:cxnSp>
        <p:nvCxnSpPr>
          <p:cNvPr id="248" name="Google Shape;248;p32"/>
          <p:cNvCxnSpPr/>
          <p:nvPr/>
        </p:nvCxnSpPr>
        <p:spPr>
          <a:xfrm>
            <a:off x="4409550" y="1433125"/>
            <a:ext cx="9300" cy="182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729450" y="61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Define The Layers</a:t>
            </a:r>
            <a:endParaRPr/>
          </a:p>
          <a:p>
            <a:pPr indent="0" lvl="0" marL="0" rtl="0" algn="l">
              <a:spcBef>
                <a:spcPts val="0"/>
              </a:spcBef>
              <a:spcAft>
                <a:spcPts val="0"/>
              </a:spcAft>
              <a:buNone/>
            </a:pPr>
            <a:r>
              <a:t/>
            </a:r>
            <a:endParaRPr/>
          </a:p>
        </p:txBody>
      </p:sp>
      <p:pic>
        <p:nvPicPr>
          <p:cNvPr id="254" name="Google Shape;254;p33"/>
          <p:cNvPicPr preferRelativeResize="0"/>
          <p:nvPr/>
        </p:nvPicPr>
        <p:blipFill>
          <a:blip r:embed="rId3">
            <a:alphaModFix/>
          </a:blip>
          <a:stretch>
            <a:fillRect/>
          </a:stretch>
        </p:blipFill>
        <p:spPr>
          <a:xfrm>
            <a:off x="1459125" y="2716400"/>
            <a:ext cx="6229350" cy="571500"/>
          </a:xfrm>
          <a:prstGeom prst="rect">
            <a:avLst/>
          </a:prstGeom>
          <a:noFill/>
          <a:ln>
            <a:noFill/>
          </a:ln>
        </p:spPr>
      </p:pic>
      <p:pic>
        <p:nvPicPr>
          <p:cNvPr id="255" name="Google Shape;255;p33"/>
          <p:cNvPicPr preferRelativeResize="0"/>
          <p:nvPr/>
        </p:nvPicPr>
        <p:blipFill>
          <a:blip r:embed="rId4">
            <a:alphaModFix/>
          </a:blip>
          <a:stretch>
            <a:fillRect/>
          </a:stretch>
        </p:blipFill>
        <p:spPr>
          <a:xfrm>
            <a:off x="1401750" y="3530675"/>
            <a:ext cx="4962525" cy="752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729450" y="54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 The Model</a:t>
            </a:r>
            <a:endParaRPr/>
          </a:p>
        </p:txBody>
      </p:sp>
      <p:pic>
        <p:nvPicPr>
          <p:cNvPr id="261" name="Google Shape;261;p34"/>
          <p:cNvPicPr preferRelativeResize="0"/>
          <p:nvPr/>
        </p:nvPicPr>
        <p:blipFill>
          <a:blip r:embed="rId3">
            <a:alphaModFix/>
          </a:blip>
          <a:stretch>
            <a:fillRect/>
          </a:stretch>
        </p:blipFill>
        <p:spPr>
          <a:xfrm>
            <a:off x="927150" y="1556675"/>
            <a:ext cx="3124200" cy="304800"/>
          </a:xfrm>
          <a:prstGeom prst="rect">
            <a:avLst/>
          </a:prstGeom>
          <a:noFill/>
          <a:ln>
            <a:noFill/>
          </a:ln>
        </p:spPr>
      </p:pic>
      <p:pic>
        <p:nvPicPr>
          <p:cNvPr id="262" name="Google Shape;262;p34"/>
          <p:cNvPicPr preferRelativeResize="0"/>
          <p:nvPr/>
        </p:nvPicPr>
        <p:blipFill>
          <a:blip r:embed="rId4">
            <a:alphaModFix/>
          </a:blip>
          <a:stretch>
            <a:fillRect/>
          </a:stretch>
        </p:blipFill>
        <p:spPr>
          <a:xfrm>
            <a:off x="1338450" y="1861475"/>
            <a:ext cx="6915150" cy="219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727650" y="58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Validation </a:t>
            </a:r>
            <a:endParaRPr/>
          </a:p>
        </p:txBody>
      </p:sp>
      <p:pic>
        <p:nvPicPr>
          <p:cNvPr id="268" name="Google Shape;268;p35"/>
          <p:cNvPicPr preferRelativeResize="0"/>
          <p:nvPr/>
        </p:nvPicPr>
        <p:blipFill>
          <a:blip r:embed="rId3">
            <a:alphaModFix/>
          </a:blip>
          <a:stretch>
            <a:fillRect/>
          </a:stretch>
        </p:blipFill>
        <p:spPr>
          <a:xfrm>
            <a:off x="478975" y="1871600"/>
            <a:ext cx="8839201" cy="1602916"/>
          </a:xfrm>
          <a:prstGeom prst="rect">
            <a:avLst/>
          </a:prstGeom>
          <a:noFill/>
          <a:ln>
            <a:noFill/>
          </a:ln>
        </p:spPr>
      </p:pic>
      <p:pic>
        <p:nvPicPr>
          <p:cNvPr id="269" name="Google Shape;269;p35"/>
          <p:cNvPicPr preferRelativeResize="0"/>
          <p:nvPr/>
        </p:nvPicPr>
        <p:blipFill>
          <a:blip r:embed="rId4">
            <a:alphaModFix/>
          </a:blip>
          <a:stretch>
            <a:fillRect/>
          </a:stretch>
        </p:blipFill>
        <p:spPr>
          <a:xfrm>
            <a:off x="144200" y="1450725"/>
            <a:ext cx="3562350" cy="31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Early stop</a:t>
            </a:r>
            <a:endParaRPr/>
          </a:p>
        </p:txBody>
      </p:sp>
      <p:pic>
        <p:nvPicPr>
          <p:cNvPr id="275" name="Google Shape;275;p36"/>
          <p:cNvPicPr preferRelativeResize="0"/>
          <p:nvPr/>
        </p:nvPicPr>
        <p:blipFill>
          <a:blip r:embed="rId3">
            <a:alphaModFix/>
          </a:blip>
          <a:stretch>
            <a:fillRect/>
          </a:stretch>
        </p:blipFill>
        <p:spPr>
          <a:xfrm>
            <a:off x="729450" y="2006225"/>
            <a:ext cx="8063825" cy="1394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727650" y="476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Model Results</a:t>
            </a:r>
            <a:endParaRPr/>
          </a:p>
        </p:txBody>
      </p:sp>
      <p:pic>
        <p:nvPicPr>
          <p:cNvPr id="281" name="Google Shape;281;p37"/>
          <p:cNvPicPr preferRelativeResize="0"/>
          <p:nvPr/>
        </p:nvPicPr>
        <p:blipFill>
          <a:blip r:embed="rId3">
            <a:alphaModFix/>
          </a:blip>
          <a:stretch>
            <a:fillRect/>
          </a:stretch>
        </p:blipFill>
        <p:spPr>
          <a:xfrm>
            <a:off x="2357413" y="1337500"/>
            <a:ext cx="4429174" cy="380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727650" y="2101650"/>
            <a:ext cx="7688700" cy="9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Data Augmentation</a:t>
            </a:r>
            <a:endParaRPr sz="3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727650" y="553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Data Augmentation ?</a:t>
            </a:r>
            <a:endParaRPr/>
          </a:p>
          <a:p>
            <a:pPr indent="0" lvl="0" marL="0" rtl="0" algn="l">
              <a:spcBef>
                <a:spcPts val="0"/>
              </a:spcBef>
              <a:spcAft>
                <a:spcPts val="0"/>
              </a:spcAft>
              <a:buNone/>
            </a:pPr>
            <a:r>
              <a:t/>
            </a:r>
            <a:endParaRPr/>
          </a:p>
        </p:txBody>
      </p:sp>
      <p:sp>
        <p:nvSpPr>
          <p:cNvPr id="292" name="Google Shape;29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Data augmentation is a strategy that enables practitioners to significantly increase the diversity of data available for training models, without actually collecting new data.</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727650" y="553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augmentation techniques</a:t>
            </a:r>
            <a:endParaRPr/>
          </a:p>
        </p:txBody>
      </p:sp>
      <p:pic>
        <p:nvPicPr>
          <p:cNvPr id="298" name="Google Shape;298;p40"/>
          <p:cNvPicPr preferRelativeResize="0"/>
          <p:nvPr/>
        </p:nvPicPr>
        <p:blipFill>
          <a:blip r:embed="rId3">
            <a:alphaModFix/>
          </a:blip>
          <a:stretch>
            <a:fillRect/>
          </a:stretch>
        </p:blipFill>
        <p:spPr>
          <a:xfrm>
            <a:off x="3052176" y="1088650"/>
            <a:ext cx="3039660" cy="405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727650" y="543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Rotation</a:t>
            </a:r>
            <a:endParaRPr/>
          </a:p>
        </p:txBody>
      </p:sp>
      <p:pic>
        <p:nvPicPr>
          <p:cNvPr id="304" name="Google Shape;304;p41"/>
          <p:cNvPicPr preferRelativeResize="0"/>
          <p:nvPr/>
        </p:nvPicPr>
        <p:blipFill>
          <a:blip r:embed="rId3">
            <a:alphaModFix/>
          </a:blip>
          <a:stretch>
            <a:fillRect/>
          </a:stretch>
        </p:blipFill>
        <p:spPr>
          <a:xfrm>
            <a:off x="152400" y="1231500"/>
            <a:ext cx="8839199" cy="34860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482300"/>
            <a:ext cx="7688700" cy="758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SzPts val="990"/>
              <a:buNone/>
            </a:pPr>
            <a:r>
              <a:rPr b="1" lang="en-GB" sz="3600">
                <a:highlight>
                  <a:srgbClr val="FFFFFF"/>
                </a:highlight>
              </a:rPr>
              <a:t>Introduction</a:t>
            </a:r>
            <a:endParaRPr sz="3600"/>
          </a:p>
        </p:txBody>
      </p:sp>
      <p:sp>
        <p:nvSpPr>
          <p:cNvPr id="99" name="Google Shape;99;p15"/>
          <p:cNvSpPr txBox="1"/>
          <p:nvPr>
            <p:ph idx="1" type="body"/>
          </p:nvPr>
        </p:nvSpPr>
        <p:spPr>
          <a:xfrm>
            <a:off x="727650" y="1846250"/>
            <a:ext cx="8102700" cy="2454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GB" sz="1500"/>
              <a:t>AI and CNN in radiological image processing and diagnosis</a:t>
            </a:r>
            <a:r>
              <a:rPr lang="en-GB" sz="1500"/>
              <a:t>.</a:t>
            </a:r>
            <a:endParaRPr sz="1500"/>
          </a:p>
          <a:p>
            <a:pPr indent="-323850" lvl="1" marL="914400" rtl="0" algn="l">
              <a:lnSpc>
                <a:spcPct val="150000"/>
              </a:lnSpc>
              <a:spcBef>
                <a:spcPts val="0"/>
              </a:spcBef>
              <a:spcAft>
                <a:spcPts val="0"/>
              </a:spcAft>
              <a:buSzPts val="1500"/>
              <a:buChar char="○"/>
            </a:pPr>
            <a:r>
              <a:rPr lang="en-GB" sz="1500"/>
              <a:t>This algorithms has not come at the price of accuracy.</a:t>
            </a:r>
            <a:endParaRPr sz="1500"/>
          </a:p>
          <a:p>
            <a:pPr indent="-323850" lvl="1" marL="914400" rtl="0" algn="l">
              <a:lnSpc>
                <a:spcPct val="150000"/>
              </a:lnSpc>
              <a:spcBef>
                <a:spcPts val="0"/>
              </a:spcBef>
              <a:spcAft>
                <a:spcPts val="0"/>
              </a:spcAft>
              <a:buSzPts val="1500"/>
              <a:buChar char="○"/>
            </a:pPr>
            <a:r>
              <a:rPr lang="en-GB" sz="1500"/>
              <a:t>Human experts and AI.</a:t>
            </a:r>
            <a:endParaRPr sz="1500"/>
          </a:p>
          <a:p>
            <a:pPr indent="0" lvl="0" marL="914400" rtl="0" algn="l">
              <a:lnSpc>
                <a:spcPct val="150000"/>
              </a:lnSpc>
              <a:spcBef>
                <a:spcPts val="1200"/>
              </a:spcBef>
              <a:spcAft>
                <a:spcPts val="0"/>
              </a:spcAft>
              <a:buNone/>
            </a:pPr>
            <a:r>
              <a:t/>
            </a:r>
            <a:endParaRPr sz="1500"/>
          </a:p>
          <a:p>
            <a:pPr indent="-323850" lvl="0" marL="457200" rtl="0" algn="l">
              <a:lnSpc>
                <a:spcPct val="150000"/>
              </a:lnSpc>
              <a:spcBef>
                <a:spcPts val="1200"/>
              </a:spcBef>
              <a:spcAft>
                <a:spcPts val="0"/>
              </a:spcAft>
              <a:buSzPts val="1500"/>
              <a:buChar char="●"/>
            </a:pPr>
            <a:r>
              <a:rPr lang="en-GB" sz="1500"/>
              <a:t>Data  Augmentation</a:t>
            </a:r>
            <a:endParaRPr sz="1500"/>
          </a:p>
          <a:p>
            <a:pPr indent="-323850" lvl="1" marL="914400" rtl="0" algn="l">
              <a:lnSpc>
                <a:spcPct val="150000"/>
              </a:lnSpc>
              <a:spcBef>
                <a:spcPts val="0"/>
              </a:spcBef>
              <a:spcAft>
                <a:spcPts val="0"/>
              </a:spcAft>
              <a:buSzPts val="1500"/>
              <a:buChar char="○"/>
            </a:pPr>
            <a:r>
              <a:rPr lang="en-GB" sz="1500"/>
              <a:t>Increase the Dataset</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727650" y="543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Rotation Result</a:t>
            </a:r>
            <a:endParaRPr/>
          </a:p>
        </p:txBody>
      </p:sp>
      <p:pic>
        <p:nvPicPr>
          <p:cNvPr id="310" name="Google Shape;310;p42"/>
          <p:cNvPicPr preferRelativeResize="0"/>
          <p:nvPr/>
        </p:nvPicPr>
        <p:blipFill>
          <a:blip r:embed="rId3">
            <a:alphaModFix/>
          </a:blip>
          <a:stretch>
            <a:fillRect/>
          </a:stretch>
        </p:blipFill>
        <p:spPr>
          <a:xfrm>
            <a:off x="2740400" y="1383900"/>
            <a:ext cx="3663200" cy="375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727650" y="543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a:t>
            </a:r>
            <a:r>
              <a:rPr lang="en-GB"/>
              <a:t>ranslations</a:t>
            </a:r>
            <a:endParaRPr/>
          </a:p>
        </p:txBody>
      </p:sp>
      <p:pic>
        <p:nvPicPr>
          <p:cNvPr id="316" name="Google Shape;316;p43"/>
          <p:cNvPicPr preferRelativeResize="0"/>
          <p:nvPr/>
        </p:nvPicPr>
        <p:blipFill>
          <a:blip r:embed="rId3">
            <a:alphaModFix/>
          </a:blip>
          <a:stretch>
            <a:fillRect/>
          </a:stretch>
        </p:blipFill>
        <p:spPr>
          <a:xfrm>
            <a:off x="325200" y="1304000"/>
            <a:ext cx="8666400" cy="3636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727650" y="543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Translations</a:t>
            </a:r>
            <a:r>
              <a:rPr lang="en-GB"/>
              <a:t> Result</a:t>
            </a:r>
            <a:endParaRPr/>
          </a:p>
        </p:txBody>
      </p:sp>
      <p:pic>
        <p:nvPicPr>
          <p:cNvPr id="322" name="Google Shape;322;p44"/>
          <p:cNvPicPr preferRelativeResize="0"/>
          <p:nvPr/>
        </p:nvPicPr>
        <p:blipFill>
          <a:blip r:embed="rId3">
            <a:alphaModFix/>
          </a:blip>
          <a:stretch>
            <a:fillRect/>
          </a:stretch>
        </p:blipFill>
        <p:spPr>
          <a:xfrm>
            <a:off x="2543625" y="1207795"/>
            <a:ext cx="3778750" cy="3833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727650" y="543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Noise</a:t>
            </a:r>
            <a:endParaRPr/>
          </a:p>
        </p:txBody>
      </p:sp>
      <p:pic>
        <p:nvPicPr>
          <p:cNvPr id="328" name="Google Shape;328;p45"/>
          <p:cNvPicPr preferRelativeResize="0"/>
          <p:nvPr/>
        </p:nvPicPr>
        <p:blipFill>
          <a:blip r:embed="rId3">
            <a:alphaModFix/>
          </a:blip>
          <a:stretch>
            <a:fillRect/>
          </a:stretch>
        </p:blipFill>
        <p:spPr>
          <a:xfrm>
            <a:off x="152400" y="1585400"/>
            <a:ext cx="8839202" cy="325028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727650" y="543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Noise</a:t>
            </a:r>
            <a:r>
              <a:rPr lang="en-GB"/>
              <a:t> Result</a:t>
            </a:r>
            <a:endParaRPr/>
          </a:p>
        </p:txBody>
      </p:sp>
      <p:pic>
        <p:nvPicPr>
          <p:cNvPr id="334" name="Google Shape;334;p46"/>
          <p:cNvPicPr preferRelativeResize="0"/>
          <p:nvPr/>
        </p:nvPicPr>
        <p:blipFill>
          <a:blip r:embed="rId3">
            <a:alphaModFix/>
          </a:blip>
          <a:stretch>
            <a:fillRect/>
          </a:stretch>
        </p:blipFill>
        <p:spPr>
          <a:xfrm>
            <a:off x="2731175" y="1383900"/>
            <a:ext cx="3681650" cy="3759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727650" y="5917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a:t>
            </a:r>
            <a:r>
              <a:rPr lang="en-GB"/>
              <a:t>ncrease The Dataset</a:t>
            </a:r>
            <a:endParaRPr/>
          </a:p>
        </p:txBody>
      </p:sp>
      <p:pic>
        <p:nvPicPr>
          <p:cNvPr id="340" name="Google Shape;340;p47"/>
          <p:cNvPicPr preferRelativeResize="0"/>
          <p:nvPr/>
        </p:nvPicPr>
        <p:blipFill>
          <a:blip r:embed="rId3">
            <a:alphaModFix/>
          </a:blip>
          <a:stretch>
            <a:fillRect/>
          </a:stretch>
        </p:blipFill>
        <p:spPr>
          <a:xfrm>
            <a:off x="152400" y="1712100"/>
            <a:ext cx="8839201" cy="3104850"/>
          </a:xfrm>
          <a:prstGeom prst="rect">
            <a:avLst/>
          </a:prstGeom>
          <a:noFill/>
          <a:ln>
            <a:noFill/>
          </a:ln>
        </p:spPr>
      </p:pic>
      <p:pic>
        <p:nvPicPr>
          <p:cNvPr id="341" name="Google Shape;341;p47"/>
          <p:cNvPicPr preferRelativeResize="0"/>
          <p:nvPr/>
        </p:nvPicPr>
        <p:blipFill>
          <a:blip r:embed="rId4">
            <a:alphaModFix/>
          </a:blip>
          <a:stretch>
            <a:fillRect/>
          </a:stretch>
        </p:blipFill>
        <p:spPr>
          <a:xfrm>
            <a:off x="152400" y="1276050"/>
            <a:ext cx="7927328" cy="286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729450" y="553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Final Results</a:t>
            </a:r>
            <a:endParaRPr/>
          </a:p>
        </p:txBody>
      </p:sp>
      <p:sp>
        <p:nvSpPr>
          <p:cNvPr id="347" name="Google Shape;347;p48"/>
          <p:cNvSpPr txBox="1"/>
          <p:nvPr>
            <p:ph type="title"/>
          </p:nvPr>
        </p:nvSpPr>
        <p:spPr>
          <a:xfrm>
            <a:off x="729450" y="1425175"/>
            <a:ext cx="3842700" cy="65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Train On MedNIST</a:t>
            </a:r>
            <a:endParaRPr/>
          </a:p>
        </p:txBody>
      </p:sp>
      <p:sp>
        <p:nvSpPr>
          <p:cNvPr id="348" name="Google Shape;348;p48"/>
          <p:cNvSpPr txBox="1"/>
          <p:nvPr>
            <p:ph type="title"/>
          </p:nvPr>
        </p:nvSpPr>
        <p:spPr>
          <a:xfrm>
            <a:off x="4575450" y="1243375"/>
            <a:ext cx="3842700" cy="835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Train On MedNIST</a:t>
            </a:r>
            <a:endParaRPr/>
          </a:p>
          <a:p>
            <a:pPr indent="0" lvl="0" marL="0" rtl="0" algn="ctr">
              <a:spcBef>
                <a:spcPts val="0"/>
              </a:spcBef>
              <a:spcAft>
                <a:spcPts val="0"/>
              </a:spcAft>
              <a:buNone/>
            </a:pPr>
            <a:r>
              <a:rPr lang="en-GB"/>
              <a:t>And Augmented Data</a:t>
            </a:r>
            <a:endParaRPr/>
          </a:p>
        </p:txBody>
      </p:sp>
      <p:pic>
        <p:nvPicPr>
          <p:cNvPr id="349" name="Google Shape;349;p48"/>
          <p:cNvPicPr preferRelativeResize="0"/>
          <p:nvPr/>
        </p:nvPicPr>
        <p:blipFill>
          <a:blip r:embed="rId3">
            <a:alphaModFix/>
          </a:blip>
          <a:stretch>
            <a:fillRect/>
          </a:stretch>
        </p:blipFill>
        <p:spPr>
          <a:xfrm>
            <a:off x="4724550" y="2231275"/>
            <a:ext cx="3344022" cy="2759825"/>
          </a:xfrm>
          <a:prstGeom prst="rect">
            <a:avLst/>
          </a:prstGeom>
          <a:noFill/>
          <a:ln>
            <a:noFill/>
          </a:ln>
        </p:spPr>
      </p:pic>
      <p:pic>
        <p:nvPicPr>
          <p:cNvPr id="350" name="Google Shape;350;p48"/>
          <p:cNvPicPr preferRelativeResize="0"/>
          <p:nvPr/>
        </p:nvPicPr>
        <p:blipFill>
          <a:blip r:embed="rId4">
            <a:alphaModFix/>
          </a:blip>
          <a:stretch>
            <a:fillRect/>
          </a:stretch>
        </p:blipFill>
        <p:spPr>
          <a:xfrm>
            <a:off x="729447" y="2078925"/>
            <a:ext cx="3566333" cy="3064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Setup the frameworks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Numpy</a:t>
            </a:r>
            <a:endParaRPr/>
          </a:p>
          <a:p>
            <a:pPr indent="-311150" lvl="0" marL="457200" rtl="0" algn="l">
              <a:spcBef>
                <a:spcPts val="0"/>
              </a:spcBef>
              <a:spcAft>
                <a:spcPts val="0"/>
              </a:spcAft>
              <a:buSzPts val="1300"/>
              <a:buChar char="●"/>
            </a:pPr>
            <a:r>
              <a:rPr lang="en-GB"/>
              <a:t>OS</a:t>
            </a:r>
            <a:endParaRPr/>
          </a:p>
          <a:p>
            <a:pPr indent="-311150" lvl="0" marL="457200" rtl="0" algn="l">
              <a:spcBef>
                <a:spcPts val="0"/>
              </a:spcBef>
              <a:spcAft>
                <a:spcPts val="0"/>
              </a:spcAft>
              <a:buSzPts val="1300"/>
              <a:buChar char="●"/>
            </a:pPr>
            <a:r>
              <a:rPr lang="en-GB"/>
              <a:t>Time</a:t>
            </a:r>
            <a:endParaRPr/>
          </a:p>
          <a:p>
            <a:pPr indent="-311150" lvl="0" marL="457200" rtl="0" algn="l">
              <a:spcBef>
                <a:spcPts val="0"/>
              </a:spcBef>
              <a:spcAft>
                <a:spcPts val="0"/>
              </a:spcAft>
              <a:buSzPts val="1300"/>
              <a:buChar char="●"/>
            </a:pPr>
            <a:r>
              <a:rPr lang="en-GB"/>
              <a:t>M</a:t>
            </a:r>
            <a:r>
              <a:rPr lang="en-GB"/>
              <a:t>atplotlib</a:t>
            </a:r>
            <a:endParaRPr/>
          </a:p>
          <a:p>
            <a:pPr indent="-311150" lvl="0" marL="457200" rtl="0" algn="l">
              <a:spcBef>
                <a:spcPts val="0"/>
              </a:spcBef>
              <a:spcAft>
                <a:spcPts val="0"/>
              </a:spcAft>
              <a:buSzPts val="1300"/>
              <a:buChar char="●"/>
            </a:pPr>
            <a:r>
              <a:rPr lang="en-GB"/>
              <a:t>PIL -&gt; Image</a:t>
            </a:r>
            <a:endParaRPr/>
          </a:p>
          <a:p>
            <a:pPr indent="-311150" lvl="0" marL="457200" rtl="0" algn="l">
              <a:spcBef>
                <a:spcPts val="0"/>
              </a:spcBef>
              <a:spcAft>
                <a:spcPts val="0"/>
              </a:spcAft>
              <a:buSzPts val="1300"/>
              <a:buChar char="●"/>
            </a:pPr>
            <a:r>
              <a:rPr lang="en-GB"/>
              <a:t>Torch</a:t>
            </a:r>
            <a:endParaRPr/>
          </a:p>
          <a:p>
            <a:pPr indent="-311150" lvl="0" marL="457200" rtl="0" algn="l">
              <a:spcBef>
                <a:spcPts val="0"/>
              </a:spcBef>
              <a:spcAft>
                <a:spcPts val="0"/>
              </a:spcAft>
              <a:buSzPts val="1300"/>
              <a:buChar char="●"/>
            </a:pPr>
            <a:r>
              <a:rPr lang="en-GB"/>
              <a:t>sklearn.metrics -&gt; confusion_matrix, accuracy_score</a:t>
            </a:r>
            <a:endParaRPr/>
          </a:p>
          <a:p>
            <a:pPr indent="-311150" lvl="0" marL="457200" rtl="0" algn="l">
              <a:spcBef>
                <a:spcPts val="0"/>
              </a:spcBef>
              <a:spcAft>
                <a:spcPts val="0"/>
              </a:spcAft>
              <a:buSzPts val="1300"/>
              <a:buChar char="●"/>
            </a:pPr>
            <a:r>
              <a:rPr lang="en-GB"/>
              <a:t>mlxtend.plotting -&gt; plot_confusion_matrix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4127325" y="1579000"/>
            <a:ext cx="5004775" cy="2485375"/>
          </a:xfrm>
          <a:prstGeom prst="rect">
            <a:avLst/>
          </a:prstGeom>
          <a:noFill/>
          <a:ln>
            <a:noFill/>
          </a:ln>
        </p:spPr>
      </p:pic>
      <p:pic>
        <p:nvPicPr>
          <p:cNvPr id="111" name="Google Shape;111;p17"/>
          <p:cNvPicPr preferRelativeResize="0"/>
          <p:nvPr/>
        </p:nvPicPr>
        <p:blipFill>
          <a:blip r:embed="rId4">
            <a:alphaModFix/>
          </a:blip>
          <a:stretch>
            <a:fillRect/>
          </a:stretch>
        </p:blipFill>
        <p:spPr>
          <a:xfrm>
            <a:off x="105200" y="1405963"/>
            <a:ext cx="3436700" cy="2658414"/>
          </a:xfrm>
          <a:prstGeom prst="rect">
            <a:avLst/>
          </a:prstGeom>
          <a:noFill/>
          <a:ln>
            <a:noFill/>
          </a:ln>
        </p:spPr>
      </p:pic>
      <p:cxnSp>
        <p:nvCxnSpPr>
          <p:cNvPr id="112" name="Google Shape;112;p17"/>
          <p:cNvCxnSpPr/>
          <p:nvPr/>
        </p:nvCxnSpPr>
        <p:spPr>
          <a:xfrm>
            <a:off x="3841975" y="1552100"/>
            <a:ext cx="6900" cy="2624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6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Prepare the Data</a:t>
            </a:r>
            <a:endParaRPr/>
          </a:p>
        </p:txBody>
      </p:sp>
      <p:sp>
        <p:nvSpPr>
          <p:cNvPr id="118" name="Google Shape;118;p18"/>
          <p:cNvSpPr txBox="1"/>
          <p:nvPr>
            <p:ph idx="1" type="body"/>
          </p:nvPr>
        </p:nvSpPr>
        <p:spPr>
          <a:xfrm>
            <a:off x="729450" y="1477525"/>
            <a:ext cx="7688700" cy="2862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GB"/>
              <a:t>Read the images.</a:t>
            </a:r>
            <a:endParaRPr/>
          </a:p>
          <a:p>
            <a:pPr indent="-311150" lvl="0" marL="457200" rtl="0" algn="l">
              <a:lnSpc>
                <a:spcPct val="200000"/>
              </a:lnSpc>
              <a:spcBef>
                <a:spcPts val="0"/>
              </a:spcBef>
              <a:spcAft>
                <a:spcPts val="0"/>
              </a:spcAft>
              <a:buSzPts val="1300"/>
              <a:buChar char="●"/>
            </a:pPr>
            <a:r>
              <a:rPr lang="en-GB"/>
              <a:t>Make the labels array.</a:t>
            </a:r>
            <a:endParaRPr/>
          </a:p>
          <a:p>
            <a:pPr indent="-311150" lvl="0" marL="457200" rtl="0" algn="l">
              <a:lnSpc>
                <a:spcPct val="200000"/>
              </a:lnSpc>
              <a:spcBef>
                <a:spcPts val="0"/>
              </a:spcBef>
              <a:spcAft>
                <a:spcPts val="0"/>
              </a:spcAft>
              <a:buSzPts val="1300"/>
              <a:buChar char="●"/>
            </a:pPr>
            <a:r>
              <a:rPr lang="en-GB"/>
              <a:t>Partitioning into Training, Validation, and Testing 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0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Read the images &amp; Creating the labels array</a:t>
            </a:r>
            <a:endParaRPr/>
          </a:p>
        </p:txBody>
      </p:sp>
      <p:pic>
        <p:nvPicPr>
          <p:cNvPr descr="aaa" id="124" name="Google Shape;124;p19" title="images path"/>
          <p:cNvPicPr preferRelativeResize="0"/>
          <p:nvPr/>
        </p:nvPicPr>
        <p:blipFill>
          <a:blip r:embed="rId3">
            <a:alphaModFix/>
          </a:blip>
          <a:stretch>
            <a:fillRect/>
          </a:stretch>
        </p:blipFill>
        <p:spPr>
          <a:xfrm>
            <a:off x="727650" y="1318225"/>
            <a:ext cx="7154500" cy="765175"/>
          </a:xfrm>
          <a:prstGeom prst="rect">
            <a:avLst/>
          </a:prstGeom>
          <a:noFill/>
          <a:ln>
            <a:noFill/>
          </a:ln>
        </p:spPr>
      </p:pic>
      <p:cxnSp>
        <p:nvCxnSpPr>
          <p:cNvPr id="125" name="Google Shape;125;p19"/>
          <p:cNvCxnSpPr/>
          <p:nvPr/>
        </p:nvCxnSpPr>
        <p:spPr>
          <a:xfrm>
            <a:off x="1176475" y="2285975"/>
            <a:ext cx="6379800" cy="9600"/>
          </a:xfrm>
          <a:prstGeom prst="straightConnector1">
            <a:avLst/>
          </a:prstGeom>
          <a:noFill/>
          <a:ln cap="flat" cmpd="sng" w="9525">
            <a:solidFill>
              <a:schemeClr val="dk2"/>
            </a:solidFill>
            <a:prstDash val="solid"/>
            <a:round/>
            <a:headEnd len="med" w="med" type="none"/>
            <a:tailEnd len="med" w="med" type="none"/>
          </a:ln>
        </p:spPr>
      </p:cxnSp>
      <p:pic>
        <p:nvPicPr>
          <p:cNvPr id="126" name="Google Shape;126;p19"/>
          <p:cNvPicPr preferRelativeResize="0"/>
          <p:nvPr/>
        </p:nvPicPr>
        <p:blipFill>
          <a:blip r:embed="rId4">
            <a:alphaModFix/>
          </a:blip>
          <a:stretch>
            <a:fillRect/>
          </a:stretch>
        </p:blipFill>
        <p:spPr>
          <a:xfrm>
            <a:off x="727650" y="2428825"/>
            <a:ext cx="5419725" cy="847725"/>
          </a:xfrm>
          <a:prstGeom prst="rect">
            <a:avLst/>
          </a:prstGeom>
          <a:noFill/>
          <a:ln>
            <a:noFill/>
          </a:ln>
        </p:spPr>
      </p:pic>
      <p:pic>
        <p:nvPicPr>
          <p:cNvPr id="127" name="Google Shape;127;p19"/>
          <p:cNvPicPr preferRelativeResize="0"/>
          <p:nvPr/>
        </p:nvPicPr>
        <p:blipFill>
          <a:blip r:embed="rId5">
            <a:alphaModFix/>
          </a:blip>
          <a:stretch>
            <a:fillRect/>
          </a:stretch>
        </p:blipFill>
        <p:spPr>
          <a:xfrm>
            <a:off x="727650" y="3945450"/>
            <a:ext cx="6877050" cy="828675"/>
          </a:xfrm>
          <a:prstGeom prst="rect">
            <a:avLst/>
          </a:prstGeom>
          <a:noFill/>
          <a:ln>
            <a:noFill/>
          </a:ln>
        </p:spPr>
      </p:pic>
      <p:cxnSp>
        <p:nvCxnSpPr>
          <p:cNvPr id="128" name="Google Shape;128;p19"/>
          <p:cNvCxnSpPr/>
          <p:nvPr/>
        </p:nvCxnSpPr>
        <p:spPr>
          <a:xfrm>
            <a:off x="1176475" y="3461800"/>
            <a:ext cx="63798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705650" y="640850"/>
            <a:ext cx="5736300" cy="117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Partitioning into Training, Validation, and Testing Sets.</a:t>
            </a:r>
            <a:endParaRPr/>
          </a:p>
        </p:txBody>
      </p:sp>
      <p:pic>
        <p:nvPicPr>
          <p:cNvPr id="134" name="Google Shape;134;p20"/>
          <p:cNvPicPr preferRelativeResize="0"/>
          <p:nvPr/>
        </p:nvPicPr>
        <p:blipFill>
          <a:blip r:embed="rId3">
            <a:alphaModFix/>
          </a:blip>
          <a:stretch>
            <a:fillRect/>
          </a:stretch>
        </p:blipFill>
        <p:spPr>
          <a:xfrm>
            <a:off x="152400" y="1566350"/>
            <a:ext cx="2371725" cy="600075"/>
          </a:xfrm>
          <a:prstGeom prst="rect">
            <a:avLst/>
          </a:prstGeom>
          <a:noFill/>
          <a:ln>
            <a:noFill/>
          </a:ln>
        </p:spPr>
      </p:pic>
      <p:pic>
        <p:nvPicPr>
          <p:cNvPr id="135" name="Google Shape;135;p20"/>
          <p:cNvPicPr preferRelativeResize="0"/>
          <p:nvPr/>
        </p:nvPicPr>
        <p:blipFill>
          <a:blip r:embed="rId4">
            <a:alphaModFix/>
          </a:blip>
          <a:stretch>
            <a:fillRect/>
          </a:stretch>
        </p:blipFill>
        <p:spPr>
          <a:xfrm>
            <a:off x="247450" y="2290100"/>
            <a:ext cx="4324550" cy="2333625"/>
          </a:xfrm>
          <a:prstGeom prst="rect">
            <a:avLst/>
          </a:prstGeom>
          <a:noFill/>
          <a:ln>
            <a:noFill/>
          </a:ln>
        </p:spPr>
      </p:pic>
      <p:cxnSp>
        <p:nvCxnSpPr>
          <p:cNvPr id="136" name="Google Shape;136;p20"/>
          <p:cNvCxnSpPr/>
          <p:nvPr/>
        </p:nvCxnSpPr>
        <p:spPr>
          <a:xfrm>
            <a:off x="4572000" y="2066000"/>
            <a:ext cx="0" cy="2611200"/>
          </a:xfrm>
          <a:prstGeom prst="straightConnector1">
            <a:avLst/>
          </a:prstGeom>
          <a:noFill/>
          <a:ln cap="flat" cmpd="sng" w="9525">
            <a:solidFill>
              <a:schemeClr val="dk2"/>
            </a:solidFill>
            <a:prstDash val="solid"/>
            <a:round/>
            <a:headEnd len="med" w="med" type="none"/>
            <a:tailEnd len="med" w="med" type="none"/>
          </a:ln>
        </p:spPr>
      </p:cxnSp>
      <p:pic>
        <p:nvPicPr>
          <p:cNvPr id="137" name="Google Shape;137;p20"/>
          <p:cNvPicPr preferRelativeResize="0"/>
          <p:nvPr/>
        </p:nvPicPr>
        <p:blipFill>
          <a:blip r:embed="rId5">
            <a:alphaModFix/>
          </a:blip>
          <a:stretch>
            <a:fillRect/>
          </a:stretch>
        </p:blipFill>
        <p:spPr>
          <a:xfrm>
            <a:off x="4667050" y="2349400"/>
            <a:ext cx="4276725" cy="22150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601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Architecture</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GB"/>
              <a:t>C</a:t>
            </a:r>
            <a:r>
              <a:rPr lang="en-GB"/>
              <a:t>onvolutional layers</a:t>
            </a:r>
            <a:endParaRPr/>
          </a:p>
          <a:p>
            <a:pPr indent="-311150" lvl="0" marL="457200" rtl="0" algn="l">
              <a:lnSpc>
                <a:spcPct val="200000"/>
              </a:lnSpc>
              <a:spcBef>
                <a:spcPts val="0"/>
              </a:spcBef>
              <a:spcAft>
                <a:spcPts val="0"/>
              </a:spcAft>
              <a:buSzPts val="1300"/>
              <a:buChar char="●"/>
            </a:pPr>
            <a:r>
              <a:rPr lang="en-GB"/>
              <a:t>Fully connected layers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