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4" r:id="rId14"/>
    <p:sldId id="273" r:id="rId15"/>
    <p:sldId id="275" r:id="rId16"/>
    <p:sldId id="276" r:id="rId17"/>
    <p:sldId id="277" r:id="rId18"/>
    <p:sldId id="283" r:id="rId19"/>
    <p:sldId id="284" r:id="rId20"/>
    <p:sldId id="285" r:id="rId21"/>
    <p:sldId id="278" r:id="rId22"/>
    <p:sldId id="279" r:id="rId23"/>
    <p:sldId id="280" r:id="rId24"/>
    <p:sldId id="281" r:id="rId25"/>
    <p:sldId id="282"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2817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59306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B72D70-46C5-4B6A-8283-56C5D4FE525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8042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10839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B72D70-46C5-4B6A-8283-56C5D4FE525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215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99152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3451927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17608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07554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5204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E31012-BF6F-4F33-BCB9-FD75E8477DB5}"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54099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E31012-BF6F-4F33-BCB9-FD75E8477DB5}"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73772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E31012-BF6F-4F33-BCB9-FD75E8477DB5}"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423415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31012-BF6F-4F33-BCB9-FD75E8477DB5}"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61065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42176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378794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E31012-BF6F-4F33-BCB9-FD75E8477DB5}" type="datetimeFigureOut">
              <a:rPr lang="en-US" smtClean="0"/>
              <a:t>1/17/2020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3B72D70-46C5-4B6A-8283-56C5D4FE5254}" type="slidenum">
              <a:rPr lang="en-US" smtClean="0"/>
              <a:t>‹#›</a:t>
            </a:fld>
            <a:endParaRPr lang="en-US"/>
          </a:p>
        </p:txBody>
      </p:sp>
    </p:spTree>
    <p:extLst>
      <p:ext uri="{BB962C8B-B14F-4D97-AF65-F5344CB8AC3E}">
        <p14:creationId xmlns:p14="http://schemas.microsoft.com/office/powerpoint/2010/main" val="59829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5022" y="3579643"/>
            <a:ext cx="7096257" cy="412807"/>
          </a:xfrm>
        </p:spPr>
        <p:txBody>
          <a:bodyPr>
            <a:normAutofit/>
          </a:bodyPr>
          <a:lstStyle/>
          <a:p>
            <a:pPr algn="ctr">
              <a:spcBef>
                <a:spcPts val="600"/>
              </a:spcBef>
            </a:pPr>
            <a:r>
              <a:rPr lang="en-IN" b="1" i="1" dirty="0" smtClean="0">
                <a:solidFill>
                  <a:schemeClr val="tx1"/>
                </a:solidFill>
                <a:latin typeface="Arial" panose="020B0604020202020204" pitchFamily="34" charset="0"/>
                <a:cs typeface="Arial" panose="020B0604020202020204" pitchFamily="34" charset="0"/>
              </a:rPr>
              <a:t>Project :- Customer </a:t>
            </a:r>
            <a:r>
              <a:rPr lang="en-IN" b="1" i="1" dirty="0">
                <a:solidFill>
                  <a:schemeClr val="tx1"/>
                </a:solidFill>
                <a:latin typeface="Arial" panose="020B0604020202020204" pitchFamily="34" charset="0"/>
                <a:cs typeface="Arial" panose="020B0604020202020204" pitchFamily="34" charset="0"/>
              </a:rPr>
              <a:t>Analytics</a:t>
            </a:r>
          </a:p>
        </p:txBody>
      </p:sp>
      <p:sp>
        <p:nvSpPr>
          <p:cNvPr id="4" name="Title 1"/>
          <p:cNvSpPr>
            <a:spLocks noGrp="1"/>
          </p:cNvSpPr>
          <p:nvPr>
            <p:ph type="ctrTitle"/>
          </p:nvPr>
        </p:nvSpPr>
        <p:spPr>
          <a:xfrm>
            <a:off x="2434109" y="1983348"/>
            <a:ext cx="7859891" cy="1274327"/>
          </a:xfrm>
        </p:spPr>
        <p:txBody>
          <a:bodyPr>
            <a:normAutofit/>
          </a:bodyPr>
          <a:lstStyle/>
          <a:p>
            <a:pPr algn="ctr"/>
            <a:r>
              <a:rPr lang="en-US" sz="3600" b="1" dirty="0">
                <a:solidFill>
                  <a:schemeClr val="tx1"/>
                </a:solidFill>
                <a:latin typeface="Arial" pitchFamily="34" charset="0"/>
                <a:cs typeface="Arial" pitchFamily="34" charset="0"/>
              </a:rPr>
              <a:t>Data Science </a:t>
            </a:r>
            <a:r>
              <a:rPr lang="en-US" sz="3600" b="1" dirty="0" smtClean="0">
                <a:solidFill>
                  <a:schemeClr val="tx1"/>
                </a:solidFill>
                <a:latin typeface="Arial" pitchFamily="34" charset="0"/>
                <a:cs typeface="Arial" pitchFamily="34" charset="0"/>
              </a:rPr>
              <a:t>Project </a:t>
            </a:r>
            <a:br>
              <a:rPr lang="en-US" sz="3600" b="1" dirty="0" smtClean="0">
                <a:solidFill>
                  <a:schemeClr val="tx1"/>
                </a:solidFill>
                <a:latin typeface="Arial" pitchFamily="34" charset="0"/>
                <a:cs typeface="Arial" pitchFamily="34" charset="0"/>
              </a:rPr>
            </a:br>
            <a:r>
              <a:rPr lang="en-US" sz="3600" b="1" dirty="0" smtClean="0">
                <a:solidFill>
                  <a:schemeClr val="tx1"/>
                </a:solidFill>
                <a:latin typeface="Arial" pitchFamily="34" charset="0"/>
                <a:cs typeface="Arial" pitchFamily="34" charset="0"/>
              </a:rPr>
              <a:t>Term 3 - Python</a:t>
            </a:r>
            <a:endParaRPr lang="en-US" sz="3600" dirty="0">
              <a:solidFill>
                <a:schemeClr val="tx1"/>
              </a:solidFill>
            </a:endParaRPr>
          </a:p>
        </p:txBody>
      </p:sp>
      <p:sp>
        <p:nvSpPr>
          <p:cNvPr id="5" name="TextBox 4"/>
          <p:cNvSpPr txBox="1"/>
          <p:nvPr/>
        </p:nvSpPr>
        <p:spPr>
          <a:xfrm>
            <a:off x="9002332" y="4971246"/>
            <a:ext cx="2060620" cy="1061829"/>
          </a:xfrm>
          <a:prstGeom prst="rect">
            <a:avLst/>
          </a:prstGeom>
          <a:noFill/>
        </p:spPr>
        <p:txBody>
          <a:bodyPr wrap="square" rtlCol="0">
            <a:spAutoFit/>
          </a:bodyPr>
          <a:lstStyle/>
          <a:p>
            <a:r>
              <a:rPr lang="en-US" b="1" dirty="0" smtClean="0">
                <a:latin typeface="Arial" pitchFamily="34" charset="0"/>
                <a:cs typeface="Arial" pitchFamily="34" charset="0"/>
              </a:rPr>
              <a:t>By</a:t>
            </a:r>
          </a:p>
          <a:p>
            <a:pPr>
              <a:lnSpc>
                <a:spcPct val="150000"/>
              </a:lnSpc>
            </a:pPr>
            <a:r>
              <a:rPr lang="en-US" b="1" dirty="0" smtClean="0">
                <a:latin typeface="Arial" pitchFamily="34" charset="0"/>
                <a:cs typeface="Arial" pitchFamily="34" charset="0"/>
              </a:rPr>
              <a:t>Khetal Sarode</a:t>
            </a:r>
          </a:p>
          <a:p>
            <a:endParaRPr lang="en-US" dirty="0"/>
          </a:p>
        </p:txBody>
      </p:sp>
    </p:spTree>
    <p:extLst>
      <p:ext uri="{BB962C8B-B14F-4D97-AF65-F5344CB8AC3E}">
        <p14:creationId xmlns:p14="http://schemas.microsoft.com/office/powerpoint/2010/main" val="1003861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0"/>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1 and insights</a:t>
            </a:r>
            <a:endParaRPr lang="en-US" sz="3200" dirty="0">
              <a:latin typeface="Arial" panose="020B0604020202020204" pitchFamily="34" charset="0"/>
              <a:cs typeface="Arial" panose="020B0604020202020204" pitchFamily="34" charset="0"/>
            </a:endParaRPr>
          </a:p>
        </p:txBody>
      </p:sp>
      <p:sp>
        <p:nvSpPr>
          <p:cNvPr id="5" name="TextBox 4"/>
          <p:cNvSpPr txBox="1"/>
          <p:nvPr/>
        </p:nvSpPr>
        <p:spPr>
          <a:xfrm>
            <a:off x="3065929" y="1129553"/>
            <a:ext cx="6185647"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Support Vector Machine</a:t>
            </a:r>
            <a:endParaRPr lang="en-US" sz="2400" b="1"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00810443"/>
              </p:ext>
            </p:extLst>
          </p:nvPr>
        </p:nvGraphicFramePr>
        <p:xfrm>
          <a:off x="2327836" y="2091266"/>
          <a:ext cx="8127999" cy="2400053"/>
        </p:xfrm>
        <a:graphic>
          <a:graphicData uri="http://schemas.openxmlformats.org/drawingml/2006/table">
            <a:tbl>
              <a:tblPr firstRow="1" bandRow="1">
                <a:tableStyleId>{5C22544A-7EE6-4342-B048-85BDC9FD1C3A}</a:tableStyleId>
              </a:tblPr>
              <a:tblGrid>
                <a:gridCol w="2709333"/>
                <a:gridCol w="2709333"/>
                <a:gridCol w="2709333"/>
              </a:tblGrid>
              <a:tr h="644132">
                <a:tc>
                  <a:txBody>
                    <a:bodyPr/>
                    <a:lstStyle/>
                    <a:p>
                      <a:pPr algn="ctr"/>
                      <a:r>
                        <a:rPr lang="en-US" b="1" dirty="0" smtClean="0">
                          <a:latin typeface="Arial" panose="020B0604020202020204" pitchFamily="34" charset="0"/>
                          <a:cs typeface="Arial" panose="020B0604020202020204" pitchFamily="34" charset="0"/>
                        </a:rPr>
                        <a:t>Model Name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Descriptions</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Accuracy</a:t>
                      </a:r>
                      <a:endParaRPr lang="en-US" b="1" dirty="0">
                        <a:latin typeface="Arial" panose="020B0604020202020204" pitchFamily="34" charset="0"/>
                        <a:cs typeface="Arial" panose="020B0604020202020204" pitchFamily="34" charset="0"/>
                      </a:endParaRPr>
                    </a:p>
                  </a:txBody>
                  <a:tcPr/>
                </a:tc>
              </a:tr>
              <a:tr h="644132">
                <a:tc>
                  <a:txBody>
                    <a:bodyPr/>
                    <a:lstStyle/>
                    <a:p>
                      <a:pPr algn="ctr"/>
                      <a:r>
                        <a:rPr lang="en-US" b="1" dirty="0" err="1" smtClean="0">
                          <a:latin typeface="Arial" panose="020B0604020202020204" pitchFamily="34" charset="0"/>
                          <a:cs typeface="Arial" panose="020B0604020202020204" pitchFamily="34" charset="0"/>
                        </a:rPr>
                        <a:t>Clf</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Included all variables</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65.5%</a:t>
                      </a:r>
                      <a:endParaRPr lang="en-US" b="1" dirty="0">
                        <a:latin typeface="Arial" panose="020B0604020202020204" pitchFamily="34" charset="0"/>
                        <a:cs typeface="Arial" panose="020B0604020202020204" pitchFamily="34" charset="0"/>
                      </a:endParaRPr>
                    </a:p>
                  </a:txBody>
                  <a:tcPr/>
                </a:tc>
              </a:tr>
              <a:tr h="1111789">
                <a:tc>
                  <a:txBody>
                    <a:bodyPr/>
                    <a:lstStyle/>
                    <a:p>
                      <a:pPr algn="ctr"/>
                      <a:r>
                        <a:rPr lang="en-US" b="1" dirty="0" smtClean="0">
                          <a:latin typeface="Arial" panose="020B0604020202020204" pitchFamily="34" charset="0"/>
                          <a:cs typeface="Arial" panose="020B0604020202020204" pitchFamily="34" charset="0"/>
                        </a:rPr>
                        <a:t>clf2</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Included only most</a:t>
                      </a:r>
                      <a:r>
                        <a:rPr lang="en-US" b="1" baseline="0" dirty="0" smtClean="0">
                          <a:latin typeface="Arial" panose="020B0604020202020204" pitchFamily="34" charset="0"/>
                          <a:cs typeface="Arial" panose="020B0604020202020204" pitchFamily="34" charset="0"/>
                        </a:rPr>
                        <a:t> weighted feature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65.66%</a:t>
                      </a:r>
                      <a:endParaRPr lang="en-US" b="1" dirty="0">
                        <a:latin typeface="Arial" panose="020B0604020202020204" pitchFamily="34" charset="0"/>
                        <a:cs typeface="Arial" panose="020B0604020202020204" pitchFamily="34" charset="0"/>
                      </a:endParaRPr>
                    </a:p>
                  </a:txBody>
                  <a:tcPr/>
                </a:tc>
              </a:tr>
            </a:tbl>
          </a:graphicData>
        </a:graphic>
      </p:graphicFrame>
      <p:sp>
        <p:nvSpPr>
          <p:cNvPr id="7" name="TextBox 6"/>
          <p:cNvSpPr txBox="1"/>
          <p:nvPr/>
        </p:nvSpPr>
        <p:spPr>
          <a:xfrm>
            <a:off x="2299446" y="4894729"/>
            <a:ext cx="8135471"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Important features:- </a:t>
            </a:r>
            <a:r>
              <a:rPr lang="en-IN" dirty="0" smtClean="0">
                <a:solidFill>
                  <a:schemeClr val="dk1"/>
                </a:solidFill>
                <a:latin typeface="Arial" panose="020B0604020202020204" pitchFamily="34" charset="0"/>
                <a:cs typeface="Arial" panose="020B0604020202020204" pitchFamily="34" charset="0"/>
              </a:rPr>
              <a:t>Customer_care_calls,Customer_rating,Cost_of_the_product,</a:t>
            </a:r>
            <a:r>
              <a:rPr lang="en-IN" dirty="0">
                <a:solidFill>
                  <a:schemeClr val="dk1"/>
                </a:solidFill>
                <a:latin typeface="Arial" panose="020B0604020202020204" pitchFamily="34" charset="0"/>
                <a:cs typeface="Arial" panose="020B0604020202020204" pitchFamily="34" charset="0"/>
              </a:rPr>
              <a:t> </a:t>
            </a:r>
            <a:r>
              <a:rPr lang="en-IN" dirty="0" smtClean="0">
                <a:solidFill>
                  <a:schemeClr val="dk1"/>
                </a:solidFill>
                <a:latin typeface="Arial" panose="020B0604020202020204" pitchFamily="34" charset="0"/>
                <a:cs typeface="Arial" panose="020B0604020202020204" pitchFamily="34" charset="0"/>
              </a:rPr>
              <a:t>Prior_purchases,</a:t>
            </a:r>
            <a:r>
              <a:rPr lang="en-IN" dirty="0">
                <a:solidFill>
                  <a:schemeClr val="dk1"/>
                </a:solidFill>
                <a:latin typeface="Arial" panose="020B0604020202020204" pitchFamily="34" charset="0"/>
                <a:cs typeface="Arial" panose="020B0604020202020204" pitchFamily="34" charset="0"/>
              </a:rPr>
              <a:t> </a:t>
            </a:r>
            <a:r>
              <a:rPr lang="en-IN" dirty="0" smtClean="0">
                <a:solidFill>
                  <a:schemeClr val="dk1"/>
                </a:solidFill>
                <a:latin typeface="Arial" panose="020B0604020202020204" pitchFamily="34" charset="0"/>
                <a:cs typeface="Arial" panose="020B0604020202020204" pitchFamily="34" charset="0"/>
              </a:rPr>
              <a:t>Discount_offered, Weight_in_gms.   </a:t>
            </a:r>
            <a:endParaRPr lang="en-IN" dirty="0">
              <a:solidFill>
                <a:schemeClr val="dk1"/>
              </a:solidFill>
              <a:latin typeface="Arial" panose="020B0604020202020204" pitchFamily="34" charset="0"/>
              <a:cs typeface="Arial" panose="020B0604020202020204" pitchFamily="34" charset="0"/>
            </a:endParaRPr>
          </a:p>
          <a:p>
            <a:r>
              <a:rPr lang="en-IN" b="1" dirty="0" smtClean="0">
                <a:solidFill>
                  <a:schemeClr val="dk1"/>
                </a:solidFill>
                <a:latin typeface="Arial" panose="020B0604020202020204" pitchFamily="34" charset="0"/>
                <a:cs typeface="Arial" panose="020B0604020202020204" pitchFamily="34" charset="0"/>
              </a:rPr>
              <a:t> </a:t>
            </a:r>
            <a:r>
              <a:rPr lang="en-US" dirty="0" smtClean="0"/>
              <a:t>  </a:t>
            </a:r>
            <a:endParaRPr lang="en-US" dirty="0"/>
          </a:p>
        </p:txBody>
      </p:sp>
    </p:spTree>
    <p:extLst>
      <p:ext uri="{BB962C8B-B14F-4D97-AF65-F5344CB8AC3E}">
        <p14:creationId xmlns:p14="http://schemas.microsoft.com/office/powerpoint/2010/main" val="283680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0"/>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1 and insights</a:t>
            </a:r>
            <a:endParaRPr lang="en-US" sz="3200" dirty="0">
              <a:latin typeface="Arial" panose="020B0604020202020204" pitchFamily="34" charset="0"/>
              <a:cs typeface="Arial" panose="020B0604020202020204" pitchFamily="34" charset="0"/>
            </a:endParaRPr>
          </a:p>
        </p:txBody>
      </p:sp>
      <p:sp>
        <p:nvSpPr>
          <p:cNvPr id="5" name="TextBox 4"/>
          <p:cNvSpPr txBox="1"/>
          <p:nvPr/>
        </p:nvSpPr>
        <p:spPr>
          <a:xfrm>
            <a:off x="3065929" y="1129553"/>
            <a:ext cx="6185647"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Random Forest </a:t>
            </a:r>
            <a:endParaRPr lang="en-US" sz="2400" b="1"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00724402"/>
              </p:ext>
            </p:extLst>
          </p:nvPr>
        </p:nvGraphicFramePr>
        <p:xfrm>
          <a:off x="2327836" y="2091266"/>
          <a:ext cx="8127999" cy="2400053"/>
        </p:xfrm>
        <a:graphic>
          <a:graphicData uri="http://schemas.openxmlformats.org/drawingml/2006/table">
            <a:tbl>
              <a:tblPr firstRow="1" bandRow="1">
                <a:tableStyleId>{5C22544A-7EE6-4342-B048-85BDC9FD1C3A}</a:tableStyleId>
              </a:tblPr>
              <a:tblGrid>
                <a:gridCol w="2709333"/>
                <a:gridCol w="2709333"/>
                <a:gridCol w="2709333"/>
              </a:tblGrid>
              <a:tr h="644132">
                <a:tc>
                  <a:txBody>
                    <a:bodyPr/>
                    <a:lstStyle/>
                    <a:p>
                      <a:pPr algn="ctr"/>
                      <a:r>
                        <a:rPr lang="en-US" b="1" dirty="0" smtClean="0">
                          <a:latin typeface="Arial" panose="020B0604020202020204" pitchFamily="34" charset="0"/>
                          <a:cs typeface="Arial" panose="020B0604020202020204" pitchFamily="34" charset="0"/>
                        </a:rPr>
                        <a:t>Model Name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Descriptions</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Accuracy</a:t>
                      </a:r>
                      <a:endParaRPr lang="en-US" b="1" dirty="0">
                        <a:latin typeface="Arial" panose="020B0604020202020204" pitchFamily="34" charset="0"/>
                        <a:cs typeface="Arial" panose="020B0604020202020204" pitchFamily="34" charset="0"/>
                      </a:endParaRPr>
                    </a:p>
                  </a:txBody>
                  <a:tcPr/>
                </a:tc>
              </a:tr>
              <a:tr h="644132">
                <a:tc>
                  <a:txBody>
                    <a:bodyPr/>
                    <a:lstStyle/>
                    <a:p>
                      <a:pPr algn="ctr"/>
                      <a:r>
                        <a:rPr lang="en-US" b="1" dirty="0" err="1" smtClean="0">
                          <a:latin typeface="Arial" panose="020B0604020202020204" pitchFamily="34" charset="0"/>
                          <a:cs typeface="Arial" panose="020B0604020202020204" pitchFamily="34" charset="0"/>
                        </a:rPr>
                        <a:t>regressor</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Included all variables</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65.27%</a:t>
                      </a:r>
                      <a:endParaRPr lang="en-US" b="1" dirty="0">
                        <a:latin typeface="Arial" panose="020B0604020202020204" pitchFamily="34" charset="0"/>
                        <a:cs typeface="Arial" panose="020B0604020202020204" pitchFamily="34" charset="0"/>
                      </a:endParaRPr>
                    </a:p>
                  </a:txBody>
                  <a:tcPr/>
                </a:tc>
              </a:tr>
              <a:tr h="1111789">
                <a:tc>
                  <a:txBody>
                    <a:bodyPr/>
                    <a:lstStyle/>
                    <a:p>
                      <a:pPr algn="ctr"/>
                      <a:r>
                        <a:rPr lang="en-US" b="1" dirty="0" smtClean="0">
                          <a:latin typeface="Arial" panose="020B0604020202020204" pitchFamily="34" charset="0"/>
                          <a:cs typeface="Arial" panose="020B0604020202020204" pitchFamily="34" charset="0"/>
                        </a:rPr>
                        <a:t>regressor1</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Included only most</a:t>
                      </a:r>
                      <a:r>
                        <a:rPr lang="en-US" b="1" baseline="0" dirty="0" smtClean="0">
                          <a:latin typeface="Arial" panose="020B0604020202020204" pitchFamily="34" charset="0"/>
                          <a:cs typeface="Arial" panose="020B0604020202020204" pitchFamily="34" charset="0"/>
                        </a:rPr>
                        <a:t> weighted feature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66.42%</a:t>
                      </a:r>
                      <a:endParaRPr lang="en-US" b="1" dirty="0">
                        <a:latin typeface="Arial" panose="020B0604020202020204" pitchFamily="34" charset="0"/>
                        <a:cs typeface="Arial" panose="020B0604020202020204" pitchFamily="34" charset="0"/>
                      </a:endParaRPr>
                    </a:p>
                  </a:txBody>
                  <a:tcPr/>
                </a:tc>
              </a:tr>
            </a:tbl>
          </a:graphicData>
        </a:graphic>
      </p:graphicFrame>
      <p:sp>
        <p:nvSpPr>
          <p:cNvPr id="7" name="TextBox 6"/>
          <p:cNvSpPr txBox="1"/>
          <p:nvPr/>
        </p:nvSpPr>
        <p:spPr>
          <a:xfrm>
            <a:off x="2299446" y="4894729"/>
            <a:ext cx="8135471"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Important features:- </a:t>
            </a:r>
            <a:r>
              <a:rPr lang="en-IN" dirty="0" smtClean="0">
                <a:solidFill>
                  <a:schemeClr val="dk1"/>
                </a:solidFill>
                <a:latin typeface="Arial" panose="020B0604020202020204" pitchFamily="34" charset="0"/>
                <a:cs typeface="Arial" panose="020B0604020202020204" pitchFamily="34" charset="0"/>
              </a:rPr>
              <a:t>Customer_care_calls,Customer_rating,Cost_of_the_product,</a:t>
            </a:r>
            <a:r>
              <a:rPr lang="en-IN" dirty="0">
                <a:solidFill>
                  <a:schemeClr val="dk1"/>
                </a:solidFill>
                <a:latin typeface="Arial" panose="020B0604020202020204" pitchFamily="34" charset="0"/>
                <a:cs typeface="Arial" panose="020B0604020202020204" pitchFamily="34" charset="0"/>
              </a:rPr>
              <a:t> </a:t>
            </a:r>
            <a:r>
              <a:rPr lang="en-IN" dirty="0" smtClean="0">
                <a:solidFill>
                  <a:schemeClr val="dk1"/>
                </a:solidFill>
                <a:latin typeface="Arial" panose="020B0604020202020204" pitchFamily="34" charset="0"/>
                <a:cs typeface="Arial" panose="020B0604020202020204" pitchFamily="34" charset="0"/>
              </a:rPr>
              <a:t>Prior_purchases,</a:t>
            </a:r>
            <a:r>
              <a:rPr lang="en-IN" dirty="0">
                <a:solidFill>
                  <a:schemeClr val="dk1"/>
                </a:solidFill>
                <a:latin typeface="Arial" panose="020B0604020202020204" pitchFamily="34" charset="0"/>
                <a:cs typeface="Arial" panose="020B0604020202020204" pitchFamily="34" charset="0"/>
              </a:rPr>
              <a:t> </a:t>
            </a:r>
            <a:r>
              <a:rPr lang="en-IN" dirty="0" smtClean="0">
                <a:solidFill>
                  <a:schemeClr val="dk1"/>
                </a:solidFill>
                <a:latin typeface="Arial" panose="020B0604020202020204" pitchFamily="34" charset="0"/>
                <a:cs typeface="Arial" panose="020B0604020202020204" pitchFamily="34" charset="0"/>
              </a:rPr>
              <a:t>Discount_offered, Weight_in_gms.   </a:t>
            </a:r>
            <a:endParaRPr lang="en-IN" dirty="0">
              <a:solidFill>
                <a:schemeClr val="dk1"/>
              </a:solidFill>
              <a:latin typeface="Arial" panose="020B0604020202020204" pitchFamily="34" charset="0"/>
              <a:cs typeface="Arial" panose="020B0604020202020204" pitchFamily="34" charset="0"/>
            </a:endParaRPr>
          </a:p>
          <a:p>
            <a:r>
              <a:rPr lang="en-IN" b="1" dirty="0" smtClean="0">
                <a:solidFill>
                  <a:schemeClr val="dk1"/>
                </a:solidFill>
                <a:latin typeface="Arial" panose="020B0604020202020204" pitchFamily="34" charset="0"/>
                <a:cs typeface="Arial" panose="020B0604020202020204" pitchFamily="34" charset="0"/>
              </a:rPr>
              <a:t> </a:t>
            </a:r>
            <a:r>
              <a:rPr lang="en-US" dirty="0" smtClean="0"/>
              <a:t>  </a:t>
            </a:r>
            <a:endParaRPr lang="en-US" dirty="0"/>
          </a:p>
        </p:txBody>
      </p:sp>
    </p:spTree>
    <p:extLst>
      <p:ext uri="{BB962C8B-B14F-4D97-AF65-F5344CB8AC3E}">
        <p14:creationId xmlns:p14="http://schemas.microsoft.com/office/powerpoint/2010/main" val="211297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0"/>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1 and insights</a:t>
            </a:r>
            <a:endParaRPr lang="en-US" sz="3200" dirty="0">
              <a:latin typeface="Arial" panose="020B0604020202020204" pitchFamily="34" charset="0"/>
              <a:cs typeface="Arial" panose="020B0604020202020204" pitchFamily="34" charset="0"/>
            </a:endParaRPr>
          </a:p>
        </p:txBody>
      </p:sp>
      <p:sp>
        <p:nvSpPr>
          <p:cNvPr id="5" name="TextBox 4"/>
          <p:cNvSpPr txBox="1"/>
          <p:nvPr/>
        </p:nvSpPr>
        <p:spPr>
          <a:xfrm>
            <a:off x="3065929" y="1129553"/>
            <a:ext cx="6185647" cy="830997"/>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XGBoost</a:t>
            </a:r>
          </a:p>
          <a:p>
            <a:pPr algn="ctr"/>
            <a:endParaRPr lang="en-US" sz="2400" b="1"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99481018"/>
              </p:ext>
            </p:extLst>
          </p:nvPr>
        </p:nvGraphicFramePr>
        <p:xfrm>
          <a:off x="2327836" y="1728197"/>
          <a:ext cx="8127999" cy="2400053"/>
        </p:xfrm>
        <a:graphic>
          <a:graphicData uri="http://schemas.openxmlformats.org/drawingml/2006/table">
            <a:tbl>
              <a:tblPr firstRow="1" bandRow="1">
                <a:tableStyleId>{5C22544A-7EE6-4342-B048-85BDC9FD1C3A}</a:tableStyleId>
              </a:tblPr>
              <a:tblGrid>
                <a:gridCol w="2709333"/>
                <a:gridCol w="2709333"/>
                <a:gridCol w="2709333"/>
              </a:tblGrid>
              <a:tr h="644132">
                <a:tc>
                  <a:txBody>
                    <a:bodyPr/>
                    <a:lstStyle/>
                    <a:p>
                      <a:pPr algn="ctr"/>
                      <a:r>
                        <a:rPr lang="en-US" b="1" dirty="0" smtClean="0">
                          <a:latin typeface="Arial" panose="020B0604020202020204" pitchFamily="34" charset="0"/>
                          <a:cs typeface="Arial" panose="020B0604020202020204" pitchFamily="34" charset="0"/>
                        </a:rPr>
                        <a:t>Model Name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Descriptions</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Accuracy</a:t>
                      </a:r>
                      <a:endParaRPr lang="en-US" b="1" dirty="0">
                        <a:latin typeface="Arial" panose="020B0604020202020204" pitchFamily="34" charset="0"/>
                        <a:cs typeface="Arial" panose="020B0604020202020204" pitchFamily="34" charset="0"/>
                      </a:endParaRPr>
                    </a:p>
                  </a:txBody>
                  <a:tcPr/>
                </a:tc>
              </a:tr>
              <a:tr h="644132">
                <a:tc>
                  <a:txBody>
                    <a:bodyPr/>
                    <a:lstStyle/>
                    <a:p>
                      <a:pPr algn="ctr"/>
                      <a:r>
                        <a:rPr lang="en-US" b="1" dirty="0" err="1" smtClean="0">
                          <a:latin typeface="Arial" panose="020B0604020202020204" pitchFamily="34" charset="0"/>
                          <a:cs typeface="Arial" panose="020B0604020202020204" pitchFamily="34" charset="0"/>
                        </a:rPr>
                        <a:t>xgmodel</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Included all variables</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67.78%</a:t>
                      </a:r>
                      <a:endParaRPr lang="en-US" b="1" dirty="0">
                        <a:latin typeface="Arial" panose="020B0604020202020204" pitchFamily="34" charset="0"/>
                        <a:cs typeface="Arial" panose="020B0604020202020204" pitchFamily="34" charset="0"/>
                      </a:endParaRPr>
                    </a:p>
                  </a:txBody>
                  <a:tcPr/>
                </a:tc>
              </a:tr>
              <a:tr h="1111789">
                <a:tc>
                  <a:txBody>
                    <a:bodyPr/>
                    <a:lstStyle/>
                    <a:p>
                      <a:pPr algn="ctr"/>
                      <a:r>
                        <a:rPr lang="en-US" b="1" dirty="0" smtClean="0">
                          <a:latin typeface="Arial" panose="020B0604020202020204" pitchFamily="34" charset="0"/>
                          <a:cs typeface="Arial" panose="020B0604020202020204" pitchFamily="34" charset="0"/>
                        </a:rPr>
                        <a:t>xgmodel2</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Included only most</a:t>
                      </a:r>
                      <a:r>
                        <a:rPr lang="en-US" b="1" baseline="0" dirty="0" smtClean="0">
                          <a:latin typeface="Arial" panose="020B0604020202020204" pitchFamily="34" charset="0"/>
                          <a:cs typeface="Arial" panose="020B0604020202020204" pitchFamily="34" charset="0"/>
                        </a:rPr>
                        <a:t> weighted feature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68.93%</a:t>
                      </a:r>
                      <a:endParaRPr lang="en-US" b="1" dirty="0">
                        <a:latin typeface="Arial" panose="020B0604020202020204" pitchFamily="34" charset="0"/>
                        <a:cs typeface="Arial" panose="020B0604020202020204" pitchFamily="34" charset="0"/>
                      </a:endParaRPr>
                    </a:p>
                  </a:txBody>
                  <a:tcPr/>
                </a:tc>
              </a:tr>
            </a:tbl>
          </a:graphicData>
        </a:graphic>
      </p:graphicFrame>
      <p:sp>
        <p:nvSpPr>
          <p:cNvPr id="7" name="TextBox 6"/>
          <p:cNvSpPr txBox="1"/>
          <p:nvPr/>
        </p:nvSpPr>
        <p:spPr>
          <a:xfrm>
            <a:off x="2299446" y="4235826"/>
            <a:ext cx="8135471"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Important features:- </a:t>
            </a:r>
            <a:r>
              <a:rPr lang="en-IN" dirty="0" smtClean="0">
                <a:solidFill>
                  <a:schemeClr val="dk1"/>
                </a:solidFill>
                <a:latin typeface="Arial" panose="020B0604020202020204" pitchFamily="34" charset="0"/>
                <a:cs typeface="Arial" panose="020B0604020202020204" pitchFamily="34" charset="0"/>
              </a:rPr>
              <a:t>Customer_care_calls,Customer_rating,Cost_of_the_product,</a:t>
            </a:r>
            <a:r>
              <a:rPr lang="en-IN" dirty="0">
                <a:solidFill>
                  <a:schemeClr val="dk1"/>
                </a:solidFill>
                <a:latin typeface="Arial" panose="020B0604020202020204" pitchFamily="34" charset="0"/>
                <a:cs typeface="Arial" panose="020B0604020202020204" pitchFamily="34" charset="0"/>
              </a:rPr>
              <a:t> </a:t>
            </a:r>
            <a:r>
              <a:rPr lang="en-IN" dirty="0" smtClean="0">
                <a:solidFill>
                  <a:schemeClr val="dk1"/>
                </a:solidFill>
                <a:latin typeface="Arial" panose="020B0604020202020204" pitchFamily="34" charset="0"/>
                <a:cs typeface="Arial" panose="020B0604020202020204" pitchFamily="34" charset="0"/>
              </a:rPr>
              <a:t>Prior_purchases,</a:t>
            </a:r>
            <a:r>
              <a:rPr lang="en-IN" dirty="0">
                <a:solidFill>
                  <a:schemeClr val="dk1"/>
                </a:solidFill>
                <a:latin typeface="Arial" panose="020B0604020202020204" pitchFamily="34" charset="0"/>
                <a:cs typeface="Arial" panose="020B0604020202020204" pitchFamily="34" charset="0"/>
              </a:rPr>
              <a:t> </a:t>
            </a:r>
            <a:r>
              <a:rPr lang="en-IN" dirty="0" smtClean="0">
                <a:solidFill>
                  <a:schemeClr val="dk1"/>
                </a:solidFill>
                <a:latin typeface="Arial" panose="020B0604020202020204" pitchFamily="34" charset="0"/>
                <a:cs typeface="Arial" panose="020B0604020202020204" pitchFamily="34" charset="0"/>
              </a:rPr>
              <a:t>Discount_offered, Weight_in_gms.   </a:t>
            </a:r>
            <a:endParaRPr lang="en-IN" dirty="0">
              <a:solidFill>
                <a:schemeClr val="dk1"/>
              </a:solidFill>
              <a:latin typeface="Arial" panose="020B0604020202020204" pitchFamily="34" charset="0"/>
              <a:cs typeface="Arial" panose="020B0604020202020204" pitchFamily="34" charset="0"/>
            </a:endParaRPr>
          </a:p>
          <a:p>
            <a:r>
              <a:rPr lang="en-IN" b="1" dirty="0" smtClean="0">
                <a:solidFill>
                  <a:schemeClr val="dk1"/>
                </a:solidFill>
                <a:latin typeface="Arial" panose="020B0604020202020204" pitchFamily="34" charset="0"/>
                <a:cs typeface="Arial" panose="020B0604020202020204" pitchFamily="34" charset="0"/>
              </a:rPr>
              <a:t> </a:t>
            </a:r>
            <a:r>
              <a:rPr lang="en-US" dirty="0" smtClean="0"/>
              <a:t>  </a:t>
            </a:r>
            <a:endParaRPr lang="en-US" dirty="0"/>
          </a:p>
        </p:txBody>
      </p:sp>
      <p:sp>
        <p:nvSpPr>
          <p:cNvPr id="8" name="TextBox 7"/>
          <p:cNvSpPr txBox="1"/>
          <p:nvPr/>
        </p:nvSpPr>
        <p:spPr>
          <a:xfrm>
            <a:off x="2299446" y="5436155"/>
            <a:ext cx="7947213" cy="1200329"/>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Insights:- </a:t>
            </a:r>
            <a:r>
              <a:rPr lang="en-IN" dirty="0">
                <a:latin typeface="Arial" panose="020B0604020202020204" pitchFamily="34" charset="0"/>
                <a:cs typeface="Arial" panose="020B0604020202020204" pitchFamily="34" charset="0"/>
              </a:rPr>
              <a:t>Model gave an accuracy of </a:t>
            </a:r>
            <a:r>
              <a:rPr lang="en-IN" dirty="0" smtClean="0">
                <a:latin typeface="Arial" panose="020B0604020202020204" pitchFamily="34" charset="0"/>
                <a:cs typeface="Arial" panose="020B0604020202020204" pitchFamily="34" charset="0"/>
              </a:rPr>
              <a:t>68.93 </a:t>
            </a:r>
            <a:r>
              <a:rPr lang="en-IN" dirty="0">
                <a:latin typeface="Arial" panose="020B0604020202020204" pitchFamily="34" charset="0"/>
                <a:cs typeface="Arial" panose="020B0604020202020204" pitchFamily="34" charset="0"/>
              </a:rPr>
              <a:t>% which is significantly better than the performance of other models  – Logistic regression, Support Vector Machines, and Random Forest.</a:t>
            </a:r>
          </a:p>
          <a:p>
            <a:endParaRPr lang="en-US" dirty="0"/>
          </a:p>
        </p:txBody>
      </p:sp>
    </p:spTree>
    <p:extLst>
      <p:ext uri="{BB962C8B-B14F-4D97-AF65-F5344CB8AC3E}">
        <p14:creationId xmlns:p14="http://schemas.microsoft.com/office/powerpoint/2010/main" val="283105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5693" y="2756648"/>
            <a:ext cx="9345705" cy="1477328"/>
          </a:xfrm>
          <a:prstGeom prst="rect">
            <a:avLst/>
          </a:prstGeom>
          <a:noFill/>
        </p:spPr>
        <p:txBody>
          <a:bodyPr wrap="square" rtlCol="0">
            <a:spAutoFit/>
          </a:bodyPr>
          <a:lstStyle/>
          <a:p>
            <a:pPr algn="just">
              <a:defRPr/>
            </a:pPr>
            <a:r>
              <a:rPr lang="en-IN" b="1" dirty="0">
                <a:solidFill>
                  <a:srgbClr val="FF0000"/>
                </a:solidFill>
                <a:latin typeface="Arial" panose="020B0604020202020204" pitchFamily="34" charset="0"/>
                <a:cs typeface="Arial" panose="020B0604020202020204" pitchFamily="34" charset="0"/>
              </a:rPr>
              <a:t>Problem Statement 2:- </a:t>
            </a:r>
            <a:r>
              <a:rPr lang="en-US" b="1" dirty="0">
                <a:latin typeface="Arial" panose="020B0604020202020204" pitchFamily="34" charset="0"/>
                <a:cs typeface="Arial" panose="020B0604020202020204" pitchFamily="34" charset="0"/>
              </a:rPr>
              <a:t>Use Advance Visualization to illustrate </a:t>
            </a:r>
            <a:r>
              <a:rPr lang="en-IN" b="1" dirty="0">
                <a:latin typeface="Arial" panose="020B0604020202020204" pitchFamily="34" charset="0"/>
                <a:cs typeface="Arial" panose="020B0604020202020204" pitchFamily="34" charset="0"/>
              </a:rPr>
              <a:t>illustrate if the shipments have reached on-time for the customers who have the best customer rating, the best customer score, made recurring orders and high payments.</a:t>
            </a:r>
          </a:p>
          <a:p>
            <a:pPr algn="just">
              <a:defRPr/>
            </a:pPr>
            <a:endParaRPr lang="en-IN" b="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4773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744" y="1761567"/>
            <a:ext cx="5607149" cy="4346765"/>
          </a:xfrm>
          <a:prstGeom prst="rect">
            <a:avLst/>
          </a:prstGeom>
        </p:spPr>
      </p:pic>
      <p:sp>
        <p:nvSpPr>
          <p:cNvPr id="7" name="TextBox 6"/>
          <p:cNvSpPr txBox="1"/>
          <p:nvPr/>
        </p:nvSpPr>
        <p:spPr>
          <a:xfrm>
            <a:off x="1667435" y="645460"/>
            <a:ext cx="10098741" cy="923330"/>
          </a:xfrm>
          <a:prstGeom prst="rect">
            <a:avLst/>
          </a:prstGeom>
          <a:noFill/>
        </p:spPr>
        <p:txBody>
          <a:bodyPr wrap="square" rtlCol="0">
            <a:spAutoFit/>
          </a:bodyPr>
          <a:lstStyle/>
          <a:p>
            <a:pPr algn="just"/>
            <a:r>
              <a:rPr lang="en-US" dirty="0">
                <a:solidFill>
                  <a:srgbClr val="FF0000"/>
                </a:solidFill>
                <a:latin typeface="Arial" panose="020B0604020202020204" pitchFamily="34" charset="0"/>
                <a:cs typeface="Arial" panose="020B0604020202020204" pitchFamily="34" charset="0"/>
              </a:rPr>
              <a:t>Good customer </a:t>
            </a:r>
            <a:r>
              <a:rPr lang="en-US" dirty="0" smtClean="0">
                <a:solidFill>
                  <a:srgbClr val="FF0000"/>
                </a:solidFill>
                <a:latin typeface="Arial" panose="020B0604020202020204" pitchFamily="34" charset="0"/>
                <a:cs typeface="Arial" panose="020B0604020202020204" pitchFamily="34" charset="0"/>
              </a:rPr>
              <a:t>rating:-</a:t>
            </a:r>
            <a:r>
              <a:rPr lang="en-US" dirty="0" smtClean="0">
                <a:latin typeface="Arial" panose="020B0604020202020204" pitchFamily="34" charset="0"/>
                <a:cs typeface="Arial" panose="020B0604020202020204" pitchFamily="34" charset="0"/>
              </a:rPr>
              <a:t>We just the customer who rated </a:t>
            </a:r>
            <a:r>
              <a:rPr lang="en-US" dirty="0" smtClean="0">
                <a:solidFill>
                  <a:srgbClr val="FF0000"/>
                </a:solidFill>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 or greater than 3 using query function. We visualized the data with respect the target variable.</a:t>
            </a:r>
            <a:r>
              <a:rPr lang="en-US" dirty="0" smtClean="0">
                <a:solidFill>
                  <a:srgbClr val="FF0000"/>
                </a:solidFill>
                <a:latin typeface="Arial" panose="020B0604020202020204" pitchFamily="34" charset="0"/>
                <a:cs typeface="Arial" panose="020B0604020202020204" pitchFamily="34" charset="0"/>
              </a:rPr>
              <a:t>Good_rating</a:t>
            </a:r>
            <a:r>
              <a:rPr lang="en-US" dirty="0" smtClean="0">
                <a:latin typeface="Arial" panose="020B0604020202020204" pitchFamily="34" charset="0"/>
                <a:cs typeface="Arial" panose="020B0604020202020204" pitchFamily="34" charset="0"/>
              </a:rPr>
              <a:t> contained </a:t>
            </a:r>
            <a:r>
              <a:rPr lang="en-US" dirty="0" smtClean="0">
                <a:solidFill>
                  <a:srgbClr val="FF0000"/>
                </a:solidFill>
                <a:latin typeface="Arial" panose="020B0604020202020204" pitchFamily="34" charset="0"/>
                <a:cs typeface="Arial" panose="020B0604020202020204" pitchFamily="34" charset="0"/>
              </a:rPr>
              <a:t>6599</a:t>
            </a:r>
            <a:r>
              <a:rPr lang="en-US" dirty="0" smtClean="0">
                <a:latin typeface="Arial" panose="020B0604020202020204" pitchFamily="34" charset="0"/>
                <a:cs typeface="Arial" panose="020B0604020202020204" pitchFamily="34" charset="0"/>
              </a:rPr>
              <a:t> observation from original 10999 observation.</a:t>
            </a:r>
          </a:p>
        </p:txBody>
      </p:sp>
      <p:sp>
        <p:nvSpPr>
          <p:cNvPr id="9" name="TextBox 8"/>
          <p:cNvSpPr txBox="1"/>
          <p:nvPr/>
        </p:nvSpPr>
        <p:spPr>
          <a:xfrm>
            <a:off x="1331259" y="6239437"/>
            <a:ext cx="8996082" cy="646331"/>
          </a:xfrm>
          <a:prstGeom prst="rect">
            <a:avLst/>
          </a:prstGeom>
          <a:noFill/>
        </p:spPr>
        <p:txBody>
          <a:bodyPr wrap="square" rtlCol="0">
            <a:spAutoFit/>
          </a:bodyPr>
          <a:lstStyle/>
          <a:p>
            <a:r>
              <a:rPr lang="en-US" b="1" dirty="0" smtClean="0">
                <a:solidFill>
                  <a:srgbClr val="FF0000"/>
                </a:solidFill>
                <a:latin typeface="Arial" panose="020B0604020202020204" pitchFamily="34" charset="0"/>
                <a:cs typeface="Arial" panose="020B0604020202020204" pitchFamily="34" charset="0"/>
              </a:rPr>
              <a:t>Note-</a:t>
            </a:r>
            <a:r>
              <a:rPr lang="en-US" b="1" dirty="0" smtClean="0">
                <a:latin typeface="Arial" panose="020B0604020202020204" pitchFamily="34" charset="0"/>
                <a:cs typeface="Arial" panose="020B0604020202020204" pitchFamily="34" charset="0"/>
              </a:rPr>
              <a:t>We just change the values of target variable 0 is denoted by Yes which is reach on-time and 1 is denoted by No which not reach on-time.</a:t>
            </a:r>
            <a:endParaRPr lang="en-US" b="1" dirty="0">
              <a:latin typeface="Arial" panose="020B0604020202020204" pitchFamily="34" charset="0"/>
              <a:cs typeface="Arial" panose="020B0604020202020204" pitchFamily="34" charset="0"/>
            </a:endParaRPr>
          </a:p>
        </p:txBody>
      </p:sp>
      <p:sp>
        <p:nvSpPr>
          <p:cNvPr id="11" name="Rectangle 10"/>
          <p:cNvSpPr/>
          <p:nvPr/>
        </p:nvSpPr>
        <p:spPr>
          <a:xfrm>
            <a:off x="7503458" y="2097740"/>
            <a:ext cx="3886201" cy="2944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7550522" y="2389245"/>
            <a:ext cx="3697941" cy="2308324"/>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Observation</a:t>
            </a:r>
          </a:p>
          <a:p>
            <a:pPr algn="ctr"/>
            <a:endParaRPr lang="en-US" b="1" dirty="0">
              <a:solidFill>
                <a:srgbClr val="FF0000"/>
              </a:solidFill>
              <a:latin typeface="Arial" panose="020B0604020202020204" pitchFamily="34" charset="0"/>
              <a:cs typeface="Arial" panose="020B0604020202020204" pitchFamily="34" charset="0"/>
            </a:endParaRPr>
          </a:p>
          <a:p>
            <a:pPr marL="342900" indent="-342900" algn="just">
              <a:buFont typeface="+mj-lt"/>
              <a:buAutoNum type="arabicPeriod"/>
            </a:pPr>
            <a:r>
              <a:rPr lang="en-US" dirty="0" smtClean="0">
                <a:latin typeface="Arial" panose="020B0604020202020204" pitchFamily="34" charset="0"/>
                <a:cs typeface="Arial" panose="020B0604020202020204" pitchFamily="34" charset="0"/>
              </a:rPr>
              <a:t>Here 39.7 % shows reach their shipment on-time which is very low.</a:t>
            </a:r>
          </a:p>
          <a:p>
            <a:pPr marL="342900" indent="-342900" algn="just">
              <a:buFont typeface="+mj-lt"/>
              <a:buAutoNum type="arabicPeriod"/>
            </a:pPr>
            <a:r>
              <a:rPr lang="en-US" dirty="0" smtClean="0">
                <a:latin typeface="Arial" panose="020B0604020202020204" pitchFamily="34" charset="0"/>
                <a:cs typeface="Arial" panose="020B0604020202020204" pitchFamily="34" charset="0"/>
              </a:rPr>
              <a:t>And 60.26% shows not reach their shipments on-time but they also rated as 3 or greater</a:t>
            </a:r>
            <a:endParaRPr lang="en-US" dirty="0">
              <a:latin typeface="Arial" panose="020B0604020202020204" pitchFamily="34" charset="0"/>
              <a:cs typeface="Arial" panose="020B0604020202020204" pitchFamily="34" charset="0"/>
            </a:endParaRPr>
          </a:p>
        </p:txBody>
      </p:sp>
      <p:sp>
        <p:nvSpPr>
          <p:cNvPr id="13" name="Title 1"/>
          <p:cNvSpPr>
            <a:spLocks noGrp="1"/>
          </p:cNvSpPr>
          <p:nvPr>
            <p:ph type="title"/>
          </p:nvPr>
        </p:nvSpPr>
        <p:spPr>
          <a:xfrm>
            <a:off x="2592925" y="0"/>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a:t>
            </a:r>
            <a:r>
              <a:rPr lang="en-IN" sz="3200" b="1" dirty="0" smtClean="0">
                <a:latin typeface="Arial" panose="020B0604020202020204" pitchFamily="34" charset="0"/>
                <a:cs typeface="Arial" panose="020B0604020202020204" pitchFamily="34" charset="0"/>
              </a:rPr>
              <a:t>2 </a:t>
            </a:r>
            <a:r>
              <a:rPr lang="en-IN" sz="3200" b="1" dirty="0">
                <a:latin typeface="Arial" panose="020B0604020202020204" pitchFamily="34" charset="0"/>
                <a:cs typeface="Arial" panose="020B0604020202020204" pitchFamily="34" charset="0"/>
              </a:rPr>
              <a:t>and </a:t>
            </a:r>
            <a:r>
              <a:rPr lang="en-IN" sz="3200" b="1" dirty="0" smtClean="0">
                <a:latin typeface="Arial" panose="020B0604020202020204" pitchFamily="34" charset="0"/>
                <a:cs typeface="Arial" panose="020B0604020202020204" pitchFamily="34" charset="0"/>
              </a:rPr>
              <a:t>Observations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040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673608" y="-9412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smtClean="0">
                <a:latin typeface="Arial" panose="020B0604020202020204" pitchFamily="34" charset="0"/>
                <a:cs typeface="Arial" panose="020B0604020202020204" pitchFamily="34" charset="0"/>
              </a:rPr>
              <a:t>Problem statement 2 and Observations</a:t>
            </a:r>
            <a:endParaRPr lang="en-US" sz="32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14" y="1842249"/>
            <a:ext cx="5257556" cy="4542004"/>
          </a:xfrm>
          <a:prstGeom prst="rect">
            <a:avLst/>
          </a:prstGeom>
        </p:spPr>
      </p:pic>
      <p:sp>
        <p:nvSpPr>
          <p:cNvPr id="8" name="TextBox 7"/>
          <p:cNvSpPr txBox="1"/>
          <p:nvPr/>
        </p:nvSpPr>
        <p:spPr>
          <a:xfrm>
            <a:off x="1586753" y="438740"/>
            <a:ext cx="9856694" cy="1200329"/>
          </a:xfrm>
          <a:prstGeom prst="rect">
            <a:avLst/>
          </a:prstGeom>
          <a:noFill/>
        </p:spPr>
        <p:txBody>
          <a:bodyPr wrap="square" rtlCol="0">
            <a:spAutoFit/>
          </a:bodyPr>
          <a:lstStyle/>
          <a:p>
            <a:pPr algn="just"/>
            <a:r>
              <a:rPr lang="en-US" dirty="0">
                <a:solidFill>
                  <a:srgbClr val="FF0000"/>
                </a:solidFill>
                <a:latin typeface="Arial" panose="020B0604020202020204" pitchFamily="34" charset="0"/>
                <a:cs typeface="Arial" panose="020B0604020202020204" pitchFamily="34" charset="0"/>
              </a:rPr>
              <a:t>Good customer </a:t>
            </a:r>
            <a:r>
              <a:rPr lang="en-US" dirty="0" smtClean="0">
                <a:solidFill>
                  <a:srgbClr val="FF0000"/>
                </a:solidFill>
                <a:latin typeface="Arial" panose="020B0604020202020204" pitchFamily="34" charset="0"/>
                <a:cs typeface="Arial" panose="020B0604020202020204" pitchFamily="34" charset="0"/>
              </a:rPr>
              <a:t>score:-</a:t>
            </a:r>
            <a:r>
              <a:rPr lang="en-US" b="1" dirty="0" smtClean="0">
                <a:solidFill>
                  <a:srgbClr val="FF0000"/>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First we calculated the average value and we found the $210. Customer score calculated by multiplying the average value and prior purchase of each customer. Then we get the score of customers using filter which is greater than or equal to </a:t>
            </a:r>
            <a:r>
              <a:rPr lang="en-US" dirty="0" err="1" smtClean="0">
                <a:solidFill>
                  <a:srgbClr val="FF0000"/>
                </a:solidFill>
                <a:latin typeface="Arial" panose="020B0604020202020204" pitchFamily="34" charset="0"/>
                <a:cs typeface="Arial" panose="020B0604020202020204" pitchFamily="34" charset="0"/>
              </a:rPr>
              <a:t>median_score</a:t>
            </a:r>
            <a:r>
              <a:rPr lang="en-US" dirty="0" smtClean="0">
                <a:latin typeface="Arial" panose="020B0604020202020204" pitchFamily="34" charset="0"/>
                <a:cs typeface="Arial" panose="020B0604020202020204" pitchFamily="34" charset="0"/>
              </a:rPr>
              <a:t> of customer score. Then we get the </a:t>
            </a:r>
            <a:r>
              <a:rPr lang="en-US" dirty="0" smtClean="0">
                <a:solidFill>
                  <a:srgbClr val="FF0000"/>
                </a:solidFill>
                <a:latin typeface="Arial" panose="020B0604020202020204" pitchFamily="34" charset="0"/>
                <a:cs typeface="Arial" panose="020B0604020202020204" pitchFamily="34" charset="0"/>
              </a:rPr>
              <a:t>8400</a:t>
            </a:r>
            <a:r>
              <a:rPr lang="en-US" dirty="0" smtClean="0">
                <a:latin typeface="Arial" panose="020B0604020202020204" pitchFamily="34" charset="0"/>
                <a:cs typeface="Arial" panose="020B0604020202020204" pitchFamily="34" charset="0"/>
              </a:rPr>
              <a:t> observations out of 10999 observations.</a:t>
            </a: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1317812" y="6333566"/>
            <a:ext cx="8996082" cy="584775"/>
          </a:xfrm>
          <a:prstGeom prst="rect">
            <a:avLst/>
          </a:prstGeom>
          <a:noFill/>
        </p:spPr>
        <p:txBody>
          <a:bodyPr wrap="square" rtlCol="0">
            <a:spAutoFit/>
          </a:bodyPr>
          <a:lstStyle/>
          <a:p>
            <a:r>
              <a:rPr lang="en-US" sz="1600" b="1" dirty="0" smtClean="0">
                <a:solidFill>
                  <a:srgbClr val="FF0000"/>
                </a:solidFill>
                <a:latin typeface="Arial" panose="020B0604020202020204" pitchFamily="34" charset="0"/>
                <a:cs typeface="Arial" panose="020B0604020202020204" pitchFamily="34" charset="0"/>
              </a:rPr>
              <a:t>Note-</a:t>
            </a:r>
            <a:r>
              <a:rPr lang="en-US" sz="1600" b="1" dirty="0" smtClean="0">
                <a:latin typeface="Arial" panose="020B0604020202020204" pitchFamily="34" charset="0"/>
                <a:cs typeface="Arial" panose="020B0604020202020204" pitchFamily="34" charset="0"/>
              </a:rPr>
              <a:t>We just change the values of target variable 0 is denoted by Yes which is reach on-time and 1 is denoted by No which not reach on-time.</a:t>
            </a:r>
            <a:endParaRPr lang="en-US" sz="1600" b="1" dirty="0">
              <a:latin typeface="Arial" panose="020B0604020202020204" pitchFamily="34" charset="0"/>
              <a:cs typeface="Arial" panose="020B0604020202020204" pitchFamily="34" charset="0"/>
            </a:endParaRPr>
          </a:p>
        </p:txBody>
      </p:sp>
      <p:sp>
        <p:nvSpPr>
          <p:cNvPr id="10" name="Rectangle 9"/>
          <p:cNvSpPr/>
          <p:nvPr/>
        </p:nvSpPr>
        <p:spPr>
          <a:xfrm>
            <a:off x="7758953" y="2050538"/>
            <a:ext cx="4061012" cy="244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7879976" y="2134654"/>
            <a:ext cx="3845859" cy="1754326"/>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Observations</a:t>
            </a:r>
          </a:p>
          <a:p>
            <a:pPr marL="342900" indent="-342900" algn="just">
              <a:buFont typeface="+mj-lt"/>
              <a:buAutoNum type="arabicPeriod"/>
            </a:pPr>
            <a:r>
              <a:rPr lang="en-US" dirty="0">
                <a:latin typeface="Arial" panose="020B0604020202020204" pitchFamily="34" charset="0"/>
                <a:cs typeface="Arial" panose="020B0604020202020204" pitchFamily="34" charset="0"/>
              </a:rPr>
              <a:t>Here </a:t>
            </a:r>
            <a:r>
              <a:rPr lang="en-US" dirty="0" smtClean="0">
                <a:latin typeface="Arial" panose="020B0604020202020204" pitchFamily="34" charset="0"/>
                <a:cs typeface="Arial" panose="020B0604020202020204" pitchFamily="34" charset="0"/>
              </a:rPr>
              <a:t>41.21 </a:t>
            </a:r>
            <a:r>
              <a:rPr lang="en-US" dirty="0">
                <a:latin typeface="Arial" panose="020B0604020202020204" pitchFamily="34" charset="0"/>
                <a:cs typeface="Arial" panose="020B0604020202020204" pitchFamily="34" charset="0"/>
              </a:rPr>
              <a:t>% shows reach their shipment </a:t>
            </a:r>
            <a:r>
              <a:rPr lang="en-US" dirty="0" smtClean="0">
                <a:latin typeface="Arial" panose="020B0604020202020204" pitchFamily="34" charset="0"/>
                <a:cs typeface="Arial" panose="020B0604020202020204" pitchFamily="34" charset="0"/>
              </a:rPr>
              <a:t>on-time.</a:t>
            </a:r>
            <a:endParaRPr lang="en-US"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58.78% </a:t>
            </a:r>
            <a:r>
              <a:rPr lang="en-US" dirty="0">
                <a:latin typeface="Arial" panose="020B0604020202020204" pitchFamily="34" charset="0"/>
                <a:cs typeface="Arial" panose="020B0604020202020204" pitchFamily="34" charset="0"/>
              </a:rPr>
              <a:t>shows not reach their shipments on-time but they </a:t>
            </a:r>
            <a:r>
              <a:rPr lang="en-US" dirty="0" smtClean="0">
                <a:latin typeface="Arial" panose="020B0604020202020204" pitchFamily="34" charset="0"/>
                <a:cs typeface="Arial" panose="020B0604020202020204" pitchFamily="34" charset="0"/>
              </a:rPr>
              <a:t>have good customer _score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21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73608" y="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smtClean="0">
                <a:latin typeface="Arial" panose="020B0604020202020204" pitchFamily="34" charset="0"/>
                <a:cs typeface="Arial" panose="020B0604020202020204" pitchFamily="34" charset="0"/>
              </a:rPr>
              <a:t>Problem statement 2 and Observations</a:t>
            </a:r>
            <a:endParaRPr 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716" y="1801906"/>
            <a:ext cx="5429259" cy="4342845"/>
          </a:xfrm>
          <a:prstGeom prst="rect">
            <a:avLst/>
          </a:prstGeom>
        </p:spPr>
      </p:pic>
      <p:sp>
        <p:nvSpPr>
          <p:cNvPr id="6" name="TextBox 5"/>
          <p:cNvSpPr txBox="1"/>
          <p:nvPr/>
        </p:nvSpPr>
        <p:spPr>
          <a:xfrm>
            <a:off x="1640541" y="685800"/>
            <a:ext cx="9944754" cy="646331"/>
          </a:xfrm>
          <a:prstGeom prst="rect">
            <a:avLst/>
          </a:prstGeom>
          <a:noFill/>
        </p:spPr>
        <p:txBody>
          <a:bodyPr wrap="square" rtlCol="0">
            <a:spAutoFit/>
          </a:bodyPr>
          <a:lstStyle/>
          <a:p>
            <a:pPr algn="just"/>
            <a:r>
              <a:rPr lang="en-US" dirty="0">
                <a:solidFill>
                  <a:srgbClr val="FF0000"/>
                </a:solidFill>
                <a:latin typeface="Arial" panose="020B0604020202020204" pitchFamily="34" charset="0"/>
                <a:cs typeface="Arial" panose="020B0604020202020204" pitchFamily="34" charset="0"/>
              </a:rPr>
              <a:t>Make recurring </a:t>
            </a:r>
            <a:r>
              <a:rPr lang="en-US" dirty="0" smtClean="0">
                <a:solidFill>
                  <a:srgbClr val="FF0000"/>
                </a:solidFill>
                <a:latin typeface="Arial" panose="020B0604020202020204" pitchFamily="34" charset="0"/>
                <a:cs typeface="Arial" panose="020B0604020202020204" pitchFamily="34" charset="0"/>
              </a:rPr>
              <a:t>orders:-</a:t>
            </a:r>
            <a:r>
              <a:rPr lang="en-US" dirty="0" smtClean="0">
                <a:latin typeface="Arial" panose="020B0604020202020204" pitchFamily="34" charset="0"/>
                <a:cs typeface="Arial" panose="020B0604020202020204" pitchFamily="34" charset="0"/>
              </a:rPr>
              <a:t> Identified customer who made prior purchase 6 or greater than 6 so we get</a:t>
            </a:r>
            <a:r>
              <a:rPr lang="en-US" dirty="0" smtClean="0">
                <a:solidFill>
                  <a:srgbClr val="FF0000"/>
                </a:solidFill>
                <a:latin typeface="Arial" panose="020B0604020202020204" pitchFamily="34" charset="0"/>
                <a:cs typeface="Arial" panose="020B0604020202020204" pitchFamily="34" charset="0"/>
              </a:rPr>
              <a:t> 1003 </a:t>
            </a:r>
            <a:r>
              <a:rPr lang="en-US" dirty="0" smtClean="0">
                <a:latin typeface="Arial" panose="020B0604020202020204" pitchFamily="34" charset="0"/>
                <a:cs typeface="Arial" panose="020B0604020202020204" pitchFamily="34" charset="0"/>
              </a:rPr>
              <a:t>observations from 10999 observation using query function.</a:t>
            </a: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1331259" y="6239437"/>
            <a:ext cx="8996082" cy="646331"/>
          </a:xfrm>
          <a:prstGeom prst="rect">
            <a:avLst/>
          </a:prstGeom>
          <a:noFill/>
        </p:spPr>
        <p:txBody>
          <a:bodyPr wrap="square" rtlCol="0">
            <a:spAutoFit/>
          </a:bodyPr>
          <a:lstStyle/>
          <a:p>
            <a:r>
              <a:rPr lang="en-US" b="1" dirty="0" smtClean="0">
                <a:solidFill>
                  <a:srgbClr val="FF0000"/>
                </a:solidFill>
                <a:latin typeface="Arial" panose="020B0604020202020204" pitchFamily="34" charset="0"/>
                <a:cs typeface="Arial" panose="020B0604020202020204" pitchFamily="34" charset="0"/>
              </a:rPr>
              <a:t>Note-</a:t>
            </a:r>
            <a:r>
              <a:rPr lang="en-US" b="1" dirty="0" smtClean="0">
                <a:latin typeface="Arial" panose="020B0604020202020204" pitchFamily="34" charset="0"/>
                <a:cs typeface="Arial" panose="020B0604020202020204" pitchFamily="34" charset="0"/>
              </a:rPr>
              <a:t>We just change the values of target variable 0 is denoted by Yes which is reach on-time and 1 is denoted by No which not reach on-time.</a:t>
            </a:r>
            <a:endParaRPr lang="en-US" b="1" dirty="0">
              <a:latin typeface="Arial" panose="020B0604020202020204" pitchFamily="34" charset="0"/>
              <a:cs typeface="Arial" panose="020B0604020202020204" pitchFamily="34" charset="0"/>
            </a:endParaRPr>
          </a:p>
        </p:txBody>
      </p:sp>
      <p:sp>
        <p:nvSpPr>
          <p:cNvPr id="8" name="Rectangle 7"/>
          <p:cNvSpPr/>
          <p:nvPr/>
        </p:nvSpPr>
        <p:spPr>
          <a:xfrm>
            <a:off x="8148918" y="1707777"/>
            <a:ext cx="3617258" cy="28104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 typeface="+mj-lt"/>
              <a:buAutoNum type="arabicPeriod"/>
            </a:pPr>
            <a:r>
              <a:rPr lang="en-US" dirty="0">
                <a:latin typeface="Arial" panose="020B0604020202020204" pitchFamily="34" charset="0"/>
                <a:cs typeface="Arial" panose="020B0604020202020204" pitchFamily="34" charset="0"/>
              </a:rPr>
              <a:t>Here </a:t>
            </a:r>
            <a:r>
              <a:rPr lang="en-US" dirty="0" smtClean="0">
                <a:latin typeface="Arial" panose="020B0604020202020204" pitchFamily="34" charset="0"/>
                <a:cs typeface="Arial" panose="020B0604020202020204" pitchFamily="34" charset="0"/>
              </a:rPr>
              <a:t>41.07 </a:t>
            </a:r>
            <a:r>
              <a:rPr lang="en-US" dirty="0">
                <a:latin typeface="Arial" panose="020B0604020202020204" pitchFamily="34" charset="0"/>
                <a:cs typeface="Arial" panose="020B0604020202020204" pitchFamily="34" charset="0"/>
              </a:rPr>
              <a:t>% shows reach their shipment on-time.</a:t>
            </a:r>
          </a:p>
          <a:p>
            <a:pPr marL="342900" indent="-342900" algn="just">
              <a:buFont typeface="+mj-lt"/>
              <a:buAutoNum type="arabicPeriod"/>
            </a:pP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58.92% </a:t>
            </a:r>
            <a:r>
              <a:rPr lang="en-US" dirty="0">
                <a:latin typeface="Arial" panose="020B0604020202020204" pitchFamily="34" charset="0"/>
                <a:cs typeface="Arial" panose="020B0604020202020204" pitchFamily="34" charset="0"/>
              </a:rPr>
              <a:t>shows not reach their shipments on-time but they </a:t>
            </a:r>
            <a:r>
              <a:rPr lang="en-US" dirty="0" smtClean="0">
                <a:latin typeface="Arial" panose="020B0604020202020204" pitchFamily="34" charset="0"/>
                <a:cs typeface="Arial" panose="020B0604020202020204" pitchFamily="34" charset="0"/>
              </a:rPr>
              <a:t>have made greater than 6 prior purchase.</a:t>
            </a: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8229600" y="1801906"/>
            <a:ext cx="3455894" cy="369332"/>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Observations</a:t>
            </a:r>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849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73608" y="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smtClean="0">
                <a:latin typeface="Arial" panose="020B0604020202020204" pitchFamily="34" charset="0"/>
                <a:cs typeface="Arial" panose="020B0604020202020204" pitchFamily="34" charset="0"/>
              </a:rPr>
              <a:t>Problem statement 2 and Observations</a:t>
            </a:r>
            <a:endParaRPr 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693" y="2030506"/>
            <a:ext cx="5146871" cy="4264397"/>
          </a:xfrm>
          <a:prstGeom prst="rect">
            <a:avLst/>
          </a:prstGeom>
        </p:spPr>
      </p:pic>
      <p:sp>
        <p:nvSpPr>
          <p:cNvPr id="6" name="TextBox 5"/>
          <p:cNvSpPr txBox="1"/>
          <p:nvPr/>
        </p:nvSpPr>
        <p:spPr>
          <a:xfrm>
            <a:off x="1694329" y="739588"/>
            <a:ext cx="9890966" cy="923330"/>
          </a:xfrm>
          <a:prstGeom prst="rect">
            <a:avLst/>
          </a:prstGeom>
          <a:noFill/>
        </p:spPr>
        <p:txBody>
          <a:bodyPr wrap="square" rtlCol="0">
            <a:spAutoFit/>
          </a:bodyPr>
          <a:lstStyle/>
          <a:p>
            <a:pPr algn="just"/>
            <a:r>
              <a:rPr lang="en-US" dirty="0">
                <a:solidFill>
                  <a:srgbClr val="FF0000"/>
                </a:solidFill>
                <a:latin typeface="Arial" panose="020B0604020202020204" pitchFamily="34" charset="0"/>
                <a:cs typeface="Arial" panose="020B0604020202020204" pitchFamily="34" charset="0"/>
              </a:rPr>
              <a:t>Highest payment </a:t>
            </a:r>
            <a:r>
              <a:rPr lang="en-US" dirty="0" smtClean="0">
                <a:solidFill>
                  <a:srgbClr val="FF0000"/>
                </a:solidFill>
                <a:latin typeface="Arial" panose="020B0604020202020204" pitchFamily="34" charset="0"/>
                <a:cs typeface="Arial" panose="020B0604020202020204" pitchFamily="34" charset="0"/>
              </a:rPr>
              <a:t>buyers:-</a:t>
            </a:r>
            <a:r>
              <a:rPr lang="en-US" dirty="0" smtClean="0">
                <a:latin typeface="Arial" panose="020B0604020202020204" pitchFamily="34" charset="0"/>
                <a:cs typeface="Arial" panose="020B0604020202020204" pitchFamily="34" charset="0"/>
              </a:rPr>
              <a:t> Identified the customer who made payment greater than and equal to </a:t>
            </a:r>
            <a:r>
              <a:rPr lang="en-US" dirty="0" smtClean="0">
                <a:solidFill>
                  <a:srgbClr val="FF0000"/>
                </a:solidFill>
                <a:latin typeface="Arial" panose="020B0604020202020204" pitchFamily="34" charset="0"/>
                <a:cs typeface="Arial" panose="020B0604020202020204" pitchFamily="34" charset="0"/>
              </a:rPr>
              <a:t>median_value(214$)</a:t>
            </a:r>
            <a:r>
              <a:rPr lang="en-US" dirty="0" smtClean="0">
                <a:latin typeface="Arial" panose="020B0604020202020204" pitchFamily="34" charset="0"/>
                <a:cs typeface="Arial" panose="020B0604020202020204" pitchFamily="34" charset="0"/>
              </a:rPr>
              <a:t> of cost of product using query function. So we get </a:t>
            </a:r>
            <a:r>
              <a:rPr lang="en-US" dirty="0" smtClean="0">
                <a:solidFill>
                  <a:srgbClr val="FF0000"/>
                </a:solidFill>
                <a:latin typeface="Arial" panose="020B0604020202020204" pitchFamily="34" charset="0"/>
                <a:cs typeface="Arial" panose="020B0604020202020204" pitchFamily="34" charset="0"/>
              </a:rPr>
              <a:t>5544</a:t>
            </a:r>
            <a:r>
              <a:rPr lang="en-US" dirty="0" smtClean="0">
                <a:latin typeface="Arial" panose="020B0604020202020204" pitchFamily="34" charset="0"/>
                <a:cs typeface="Arial" panose="020B0604020202020204" pitchFamily="34" charset="0"/>
              </a:rPr>
              <a:t> observations from 10999 observations.</a:t>
            </a: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1331259" y="6239437"/>
            <a:ext cx="8996082" cy="646331"/>
          </a:xfrm>
          <a:prstGeom prst="rect">
            <a:avLst/>
          </a:prstGeom>
          <a:noFill/>
        </p:spPr>
        <p:txBody>
          <a:bodyPr wrap="square" rtlCol="0">
            <a:spAutoFit/>
          </a:bodyPr>
          <a:lstStyle/>
          <a:p>
            <a:r>
              <a:rPr lang="en-US" b="1" dirty="0" smtClean="0">
                <a:solidFill>
                  <a:srgbClr val="FF0000"/>
                </a:solidFill>
                <a:latin typeface="Arial" panose="020B0604020202020204" pitchFamily="34" charset="0"/>
                <a:cs typeface="Arial" panose="020B0604020202020204" pitchFamily="34" charset="0"/>
              </a:rPr>
              <a:t>Note-</a:t>
            </a:r>
            <a:r>
              <a:rPr lang="en-US" b="1" dirty="0" smtClean="0">
                <a:latin typeface="Arial" panose="020B0604020202020204" pitchFamily="34" charset="0"/>
                <a:cs typeface="Arial" panose="020B0604020202020204" pitchFamily="34" charset="0"/>
              </a:rPr>
              <a:t>We just change the values of target variable 0 is denoted by Yes which is reach on-time and 1 is denoted by No which not reach on-time.</a:t>
            </a:r>
            <a:endParaRPr lang="en-US" b="1" dirty="0">
              <a:latin typeface="Arial" panose="020B0604020202020204" pitchFamily="34" charset="0"/>
              <a:cs typeface="Arial" panose="020B0604020202020204" pitchFamily="34" charset="0"/>
            </a:endParaRPr>
          </a:p>
        </p:txBody>
      </p:sp>
      <p:sp>
        <p:nvSpPr>
          <p:cNvPr id="8" name="Rectangle 7"/>
          <p:cNvSpPr/>
          <p:nvPr/>
        </p:nvSpPr>
        <p:spPr>
          <a:xfrm>
            <a:off x="7866529" y="1855694"/>
            <a:ext cx="3718766" cy="2743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960659" y="2020478"/>
            <a:ext cx="3469341" cy="2585323"/>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Observations</a:t>
            </a:r>
          </a:p>
          <a:p>
            <a:pPr algn="ctr"/>
            <a:endParaRPr lang="en-US" b="1" dirty="0" smtClean="0">
              <a:solidFill>
                <a:srgbClr val="FF0000"/>
              </a:solidFill>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Here </a:t>
            </a:r>
            <a:r>
              <a:rPr lang="en-US" dirty="0" smtClean="0">
                <a:latin typeface="Arial" panose="020B0604020202020204" pitchFamily="34" charset="0"/>
                <a:cs typeface="Arial" panose="020B0604020202020204" pitchFamily="34" charset="0"/>
              </a:rPr>
              <a:t>43.43 </a:t>
            </a:r>
            <a:r>
              <a:rPr lang="en-US" dirty="0">
                <a:latin typeface="Arial" panose="020B0604020202020204" pitchFamily="34" charset="0"/>
                <a:cs typeface="Arial" panose="020B0604020202020204" pitchFamily="34" charset="0"/>
              </a:rPr>
              <a:t>% shows reach their shipment on-time.</a:t>
            </a:r>
          </a:p>
          <a:p>
            <a:pPr marL="342900" indent="-342900" algn="just">
              <a:buFont typeface="+mj-lt"/>
              <a:buAutoNum type="arabicPeriod"/>
            </a:pP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56.56% </a:t>
            </a:r>
            <a:r>
              <a:rPr lang="en-US" dirty="0">
                <a:latin typeface="Arial" panose="020B0604020202020204" pitchFamily="34" charset="0"/>
                <a:cs typeface="Arial" panose="020B0604020202020204" pitchFamily="34" charset="0"/>
              </a:rPr>
              <a:t>shows not reach their shipments on-time but they have made </a:t>
            </a:r>
            <a:r>
              <a:rPr lang="en-US" dirty="0" smtClean="0">
                <a:latin typeface="Arial" panose="020B0604020202020204" pitchFamily="34" charset="0"/>
                <a:cs typeface="Arial" panose="020B0604020202020204" pitchFamily="34" charset="0"/>
              </a:rPr>
              <a:t>highest payments. </a:t>
            </a:r>
            <a:endParaRPr lang="en-US" dirty="0">
              <a:latin typeface="Arial" panose="020B0604020202020204" pitchFamily="34" charset="0"/>
              <a:cs typeface="Arial" panose="020B0604020202020204" pitchFamily="34" charset="0"/>
            </a:endParaRPr>
          </a:p>
          <a:p>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50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0169" y="2551837"/>
            <a:ext cx="8512935" cy="1200329"/>
          </a:xfrm>
          <a:prstGeom prst="rect">
            <a:avLst/>
          </a:prstGeom>
        </p:spPr>
        <p:txBody>
          <a:bodyPr wrap="square">
            <a:spAutoFit/>
          </a:bodyPr>
          <a:lstStyle/>
          <a:p>
            <a:pPr algn="just">
              <a:defRPr/>
            </a:pPr>
            <a:r>
              <a:rPr lang="en-US" b="1" dirty="0">
                <a:solidFill>
                  <a:srgbClr val="FF0000"/>
                </a:solidFill>
                <a:latin typeface="Arial" panose="020B0604020202020204" pitchFamily="34" charset="0"/>
                <a:cs typeface="Arial" panose="020B0604020202020204" pitchFamily="34" charset="0"/>
              </a:rPr>
              <a:t>Problem Statement 3:- </a:t>
            </a:r>
            <a:r>
              <a:rPr lang="en-US" b="1" dirty="0">
                <a:latin typeface="Arial" panose="020B0604020202020204" pitchFamily="34" charset="0"/>
                <a:cs typeface="Arial" panose="020B0604020202020204" pitchFamily="34" charset="0"/>
              </a:rPr>
              <a:t>Create a customer segmentation using clustering algorithm of the customers to whom the shipments are not reaching on time. Use only delayed customers data for clustering.</a:t>
            </a:r>
          </a:p>
          <a:p>
            <a:pPr algn="just">
              <a:defRP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3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83455" y="15454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smtClean="0">
                <a:latin typeface="Arial" panose="020B0604020202020204" pitchFamily="34" charset="0"/>
                <a:cs typeface="Arial" panose="020B0604020202020204" pitchFamily="34" charset="0"/>
              </a:rPr>
              <a:t>Problem statement 3 and Observations</a:t>
            </a:r>
            <a:endParaRPr 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455" y="1714813"/>
            <a:ext cx="4941426" cy="3531405"/>
          </a:xfrm>
          <a:prstGeom prst="rect">
            <a:avLst/>
          </a:prstGeom>
        </p:spPr>
      </p:pic>
      <p:sp>
        <p:nvSpPr>
          <p:cNvPr id="6" name="TextBox 5"/>
          <p:cNvSpPr txBox="1"/>
          <p:nvPr/>
        </p:nvSpPr>
        <p:spPr>
          <a:xfrm>
            <a:off x="8551572" y="2511381"/>
            <a:ext cx="3168203" cy="2585323"/>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Observation</a:t>
            </a:r>
          </a:p>
          <a:p>
            <a:pPr algn="ctr"/>
            <a:endParaRPr lang="en-US" dirty="0" smtClean="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From the elbow chart, it is observed that </a:t>
            </a:r>
            <a:r>
              <a:rPr lang="en-IN" dirty="0" smtClean="0">
                <a:latin typeface="Arial" panose="020B0604020202020204" pitchFamily="34" charset="0"/>
                <a:cs typeface="Arial" panose="020B0604020202020204" pitchFamily="34" charset="0"/>
              </a:rPr>
              <a:t>WCSS </a:t>
            </a:r>
            <a:r>
              <a:rPr lang="en-IN" dirty="0">
                <a:latin typeface="Arial" panose="020B0604020202020204" pitchFamily="34" charset="0"/>
                <a:cs typeface="Arial" panose="020B0604020202020204" pitchFamily="34" charset="0"/>
              </a:rPr>
              <a:t>significantly decreases after </a:t>
            </a:r>
            <a:r>
              <a:rPr lang="en-IN" dirty="0" smtClean="0">
                <a:latin typeface="Arial" panose="020B0604020202020204" pitchFamily="34" charset="0"/>
                <a:cs typeface="Arial" panose="020B0604020202020204" pitchFamily="34" charset="0"/>
              </a:rPr>
              <a:t>2 </a:t>
            </a:r>
            <a:r>
              <a:rPr lang="en-IN" dirty="0">
                <a:latin typeface="Arial" panose="020B0604020202020204" pitchFamily="34" charset="0"/>
                <a:cs typeface="Arial" panose="020B0604020202020204" pitchFamily="34" charset="0"/>
              </a:rPr>
              <a:t>. Hence the optimal number of clusters was chosen as </a:t>
            </a:r>
            <a:r>
              <a:rPr lang="en-IN" dirty="0" smtClean="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2" name="TextBox 1"/>
          <p:cNvSpPr txBox="1"/>
          <p:nvPr/>
        </p:nvSpPr>
        <p:spPr>
          <a:xfrm>
            <a:off x="3503054" y="824248"/>
            <a:ext cx="7006107" cy="369332"/>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K-Means Clustering</a:t>
            </a:r>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750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Overview of the project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An international e-commerce company based in the USA wants to discover key insights from their customer database. They want to use some of the most advanced machine learning techniques to study their customers. The company sells electronic products.</a:t>
            </a:r>
          </a:p>
          <a:p>
            <a:pPr algn="just">
              <a:buFont typeface="Wingdings" panose="05000000000000000000" pitchFamily="2" charset="2"/>
              <a:buChar char="Ø"/>
            </a:pPr>
            <a:r>
              <a:rPr lang="en-IN" b="1" dirty="0" smtClean="0">
                <a:solidFill>
                  <a:schemeClr val="tx1"/>
                </a:solidFill>
                <a:latin typeface="Arial" panose="020B0604020202020204" pitchFamily="34" charset="0"/>
                <a:cs typeface="Arial" panose="020B0604020202020204" pitchFamily="34" charset="0"/>
              </a:rPr>
              <a:t>The </a:t>
            </a:r>
            <a:r>
              <a:rPr lang="en-IN" b="1" dirty="0">
                <a:solidFill>
                  <a:schemeClr val="tx1"/>
                </a:solidFill>
                <a:latin typeface="Arial" panose="020B0604020202020204" pitchFamily="34" charset="0"/>
                <a:cs typeface="Arial" panose="020B0604020202020204" pitchFamily="34" charset="0"/>
              </a:rPr>
              <a:t>dataset used for model building contained 10999 observations of 12 </a:t>
            </a:r>
            <a:r>
              <a:rPr lang="en-IN" b="1" dirty="0" smtClean="0">
                <a:solidFill>
                  <a:schemeClr val="tx1"/>
                </a:solidFill>
                <a:latin typeface="Arial" panose="020B0604020202020204" pitchFamily="34" charset="0"/>
                <a:cs typeface="Arial" panose="020B0604020202020204" pitchFamily="34" charset="0"/>
              </a:rPr>
              <a:t>variables.</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The project is divided into 4 problem statements. Each of the problem is </a:t>
            </a:r>
            <a:r>
              <a:rPr lang="en-IN" b="1" dirty="0" smtClean="0">
                <a:solidFill>
                  <a:schemeClr val="tx1"/>
                </a:solidFill>
                <a:latin typeface="Arial" panose="020B0604020202020204" pitchFamily="34" charset="0"/>
                <a:cs typeface="Arial" panose="020B0604020202020204" pitchFamily="34" charset="0"/>
              </a:rPr>
              <a:t>unique.</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Used </a:t>
            </a:r>
            <a:r>
              <a:rPr lang="en-IN" b="1" dirty="0" smtClean="0">
                <a:solidFill>
                  <a:schemeClr val="tx1"/>
                </a:solidFill>
                <a:latin typeface="Arial" panose="020B0604020202020204" pitchFamily="34" charset="0"/>
                <a:cs typeface="Arial" panose="020B0604020202020204" pitchFamily="34" charset="0"/>
              </a:rPr>
              <a:t>Python </a:t>
            </a:r>
            <a:r>
              <a:rPr lang="en-IN" b="1" dirty="0">
                <a:solidFill>
                  <a:schemeClr val="tx1"/>
                </a:solidFill>
                <a:latin typeface="Arial" panose="020B0604020202020204" pitchFamily="34" charset="0"/>
                <a:cs typeface="Arial" panose="020B0604020202020204" pitchFamily="34" charset="0"/>
              </a:rPr>
              <a:t>programming language to solve the problem statements.</a:t>
            </a:r>
          </a:p>
          <a:p>
            <a:pPr marL="0" indent="0" algn="just">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16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83455" y="15454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smtClean="0">
                <a:latin typeface="Arial" panose="020B0604020202020204" pitchFamily="34" charset="0"/>
                <a:cs typeface="Arial" panose="020B0604020202020204" pitchFamily="34" charset="0"/>
              </a:rPr>
              <a:t>Problem statement 3 and Observations</a:t>
            </a:r>
            <a:endParaRPr 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983" y="1270563"/>
            <a:ext cx="5017643" cy="4471419"/>
          </a:xfrm>
          <a:prstGeom prst="rect">
            <a:avLst/>
          </a:prstGeom>
        </p:spPr>
      </p:pic>
      <p:sp>
        <p:nvSpPr>
          <p:cNvPr id="6" name="TextBox 5"/>
          <p:cNvSpPr txBox="1"/>
          <p:nvPr/>
        </p:nvSpPr>
        <p:spPr>
          <a:xfrm>
            <a:off x="7443989" y="1435438"/>
            <a:ext cx="4443211" cy="3416320"/>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Observation</a:t>
            </a:r>
          </a:p>
          <a:p>
            <a:pPr algn="ctr"/>
            <a:endParaRPr lang="en-US" b="1" dirty="0" smtClean="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K-means clustering with 2 clusters of sizes 3411,3152.</a:t>
            </a:r>
          </a:p>
          <a:p>
            <a:pPr algn="just"/>
            <a:endParaRPr lang="en-US"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Both the clusters looks similar in values in column except discount_offered and Weight_in_gms.</a:t>
            </a:r>
          </a:p>
          <a:p>
            <a:pPr algn="just"/>
            <a:endParaRPr lang="en-US"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Discount_offered and Weight_in_gms this two is significant parameter.</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091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6025" y="2828836"/>
            <a:ext cx="8362682" cy="923330"/>
          </a:xfrm>
          <a:prstGeom prst="rect">
            <a:avLst/>
          </a:prstGeom>
        </p:spPr>
        <p:txBody>
          <a:bodyPr wrap="square">
            <a:spAutoFit/>
          </a:bodyPr>
          <a:lstStyle/>
          <a:p>
            <a:pPr lvl="0" algn="just">
              <a:defRPr/>
            </a:pPr>
            <a:r>
              <a:rPr lang="en-IN" b="1" dirty="0">
                <a:solidFill>
                  <a:srgbClr val="FF0000"/>
                </a:solidFill>
                <a:latin typeface="Arial" panose="020B0604020202020204" pitchFamily="34" charset="0"/>
                <a:cs typeface="Arial" panose="020B0604020202020204" pitchFamily="34" charset="0"/>
              </a:rPr>
              <a:t>Problem Statement 4:- </a:t>
            </a:r>
            <a:r>
              <a:rPr lang="en-IN" b="1" dirty="0">
                <a:latin typeface="Arial" panose="020B0604020202020204" pitchFamily="34" charset="0"/>
                <a:cs typeface="Arial" panose="020B0604020202020204" pitchFamily="34" charset="0"/>
              </a:rPr>
              <a:t>Do a Sentiment analysis(Positive or Negative) of the competitors: Amazon India, Flipkart , and Snapdeal . Use tweets to perform the analysis.</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197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xmlns="" id="{4F74CB4C-4C43-45DF-839C-EA29C09C9D96}"/>
              </a:ext>
            </a:extLst>
          </p:cNvPr>
          <p:cNvSpPr>
            <a:spLocks noGrp="1"/>
          </p:cNvSpPr>
          <p:nvPr>
            <p:ph type="title"/>
          </p:nvPr>
        </p:nvSpPr>
        <p:spPr>
          <a:xfrm>
            <a:off x="2260242" y="0"/>
            <a:ext cx="8229600" cy="1143000"/>
          </a:xfrm>
        </p:spPr>
        <p:txBody>
          <a:bodyPr>
            <a:noAutofit/>
          </a:bodyPr>
          <a:lstStyle/>
          <a:p>
            <a:pPr algn="ctr"/>
            <a:r>
              <a:rPr lang="en-IN" sz="3200" b="1" dirty="0">
                <a:latin typeface="Arial" panose="020B0604020202020204" pitchFamily="34" charset="0"/>
                <a:cs typeface="Arial" panose="020B0604020202020204" pitchFamily="34" charset="0"/>
              </a:rPr>
              <a:t>Problem statement 4 and insights</a:t>
            </a:r>
          </a:p>
        </p:txBody>
      </p:sp>
      <p:sp>
        <p:nvSpPr>
          <p:cNvPr id="5" name="TextBox 4"/>
          <p:cNvSpPr txBox="1"/>
          <p:nvPr/>
        </p:nvSpPr>
        <p:spPr>
          <a:xfrm>
            <a:off x="2260242" y="1194516"/>
            <a:ext cx="8789831" cy="3416320"/>
          </a:xfrm>
          <a:prstGeom prst="rect">
            <a:avLst/>
          </a:prstGeom>
          <a:noFill/>
        </p:spPr>
        <p:txBody>
          <a:bodyPr wrap="square" rtlCol="0">
            <a:spAutoFit/>
          </a:bodyPr>
          <a:lstStyle/>
          <a:p>
            <a:pPr marL="285750" lvl="0" indent="-285750" algn="just">
              <a:buFont typeface="Wingdings" panose="05000000000000000000" pitchFamily="2" charset="2"/>
              <a:buChar char="Ø"/>
            </a:pPr>
            <a:r>
              <a:rPr lang="en-IN" b="1" u="sng" dirty="0">
                <a:latin typeface="Arial" panose="020B0604020202020204" pitchFamily="34" charset="0"/>
                <a:cs typeface="Arial" panose="020B0604020202020204" pitchFamily="34" charset="0"/>
              </a:rPr>
              <a:t>Problem Statement </a:t>
            </a:r>
            <a:r>
              <a:rPr lang="en-IN" b="1" u="sng" dirty="0" smtClean="0">
                <a:latin typeface="Arial" panose="020B0604020202020204" pitchFamily="34" charset="0"/>
                <a:cs typeface="Arial" panose="020B0604020202020204" pitchFamily="34" charset="0"/>
              </a:rPr>
              <a:t>:-</a:t>
            </a:r>
            <a:r>
              <a:rPr lang="en-IN" b="1" dirty="0" smtClean="0">
                <a:solidFill>
                  <a:srgbClr val="FF0000"/>
                </a:solidFill>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Do a Sentiment analysis(Positive or Negative) of the competitors: Amazon India, Flipkart , and Snapdeal . Use tweets to perform the analysis</a:t>
            </a:r>
            <a:r>
              <a:rPr lang="en-IN" b="1" dirty="0" smtClean="0">
                <a:latin typeface="Arial" panose="020B0604020202020204" pitchFamily="34" charset="0"/>
                <a:cs typeface="Arial" panose="020B0604020202020204" pitchFamily="34" charset="0"/>
              </a:rPr>
              <a:t>.</a:t>
            </a:r>
          </a:p>
          <a:p>
            <a:pPr lvl="0" algn="just"/>
            <a:endParaRPr lang="en-IN" b="1" dirty="0" smtClean="0">
              <a:latin typeface="Arial" panose="020B0604020202020204" pitchFamily="34" charset="0"/>
              <a:cs typeface="Arial" panose="020B0604020202020204" pitchFamily="34" charset="0"/>
            </a:endParaRPr>
          </a:p>
          <a:p>
            <a:pPr marL="285750" lvl="0" indent="-285750" algn="just">
              <a:buFont typeface="Wingdings" panose="05000000000000000000" pitchFamily="2" charset="2"/>
              <a:buChar char="Ø"/>
            </a:pPr>
            <a:r>
              <a:rPr lang="en-IN" b="1" dirty="0" smtClean="0">
                <a:latin typeface="Arial" panose="020B0604020202020204" pitchFamily="34" charset="0"/>
                <a:cs typeface="Arial" panose="020B0604020202020204" pitchFamily="34" charset="0"/>
              </a:rPr>
              <a:t>Data was fetch from Twitter API.Using </a:t>
            </a:r>
            <a:r>
              <a:rPr lang="en-IN" b="1" dirty="0" err="1" smtClean="0">
                <a:solidFill>
                  <a:srgbClr val="FF0000"/>
                </a:solidFill>
                <a:latin typeface="Arial" panose="020B0604020202020204" pitchFamily="34" charset="0"/>
                <a:cs typeface="Arial" panose="020B0604020202020204" pitchFamily="34" charset="0"/>
              </a:rPr>
              <a:t>Tweepy</a:t>
            </a:r>
            <a:r>
              <a:rPr lang="en-IN" b="1" dirty="0" smtClean="0">
                <a:latin typeface="Arial" panose="020B0604020202020204" pitchFamily="34" charset="0"/>
                <a:cs typeface="Arial" panose="020B0604020202020204" pitchFamily="34" charset="0"/>
              </a:rPr>
              <a:t> package in Python.</a:t>
            </a:r>
          </a:p>
          <a:p>
            <a:pPr lvl="0" algn="just"/>
            <a:endParaRPr lang="en-IN" b="1" dirty="0" smtClean="0">
              <a:latin typeface="Arial" panose="020B0604020202020204" pitchFamily="34" charset="0"/>
              <a:cs typeface="Arial" panose="020B0604020202020204" pitchFamily="34" charset="0"/>
            </a:endParaRPr>
          </a:p>
          <a:p>
            <a:pPr marL="285750" lvl="0" indent="-285750" algn="just">
              <a:buFont typeface="Wingdings" panose="05000000000000000000" pitchFamily="2" charset="2"/>
              <a:buChar char="Ø"/>
            </a:pPr>
            <a:r>
              <a:rPr lang="en-IN" b="1" dirty="0" smtClean="0">
                <a:latin typeface="Arial" panose="020B0604020202020204" pitchFamily="34" charset="0"/>
                <a:cs typeface="Arial" panose="020B0604020202020204" pitchFamily="34" charset="0"/>
              </a:rPr>
              <a:t>We fetch </a:t>
            </a:r>
            <a:r>
              <a:rPr lang="en-IN" b="1" dirty="0" smtClean="0">
                <a:solidFill>
                  <a:srgbClr val="FF0000"/>
                </a:solidFill>
                <a:latin typeface="Arial" panose="020B0604020202020204" pitchFamily="34" charset="0"/>
                <a:cs typeface="Arial" panose="020B0604020202020204" pitchFamily="34" charset="0"/>
              </a:rPr>
              <a:t>2000</a:t>
            </a:r>
            <a:r>
              <a:rPr lang="en-IN" b="1" dirty="0" smtClean="0">
                <a:latin typeface="Arial" panose="020B0604020202020204" pitchFamily="34" charset="0"/>
                <a:cs typeface="Arial" panose="020B0604020202020204" pitchFamily="34" charset="0"/>
              </a:rPr>
              <a:t> tweets from each site- </a:t>
            </a:r>
            <a:r>
              <a:rPr lang="en-IN" b="1" dirty="0" err="1" smtClean="0">
                <a:solidFill>
                  <a:srgbClr val="FF0000"/>
                </a:solidFill>
                <a:latin typeface="Arial" panose="020B0604020202020204" pitchFamily="34" charset="0"/>
                <a:cs typeface="Arial" panose="020B0604020202020204" pitchFamily="34" charset="0"/>
              </a:rPr>
              <a:t>AmazonIN</a:t>
            </a:r>
            <a:r>
              <a:rPr lang="en-IN" b="1" dirty="0" smtClean="0">
                <a:solidFill>
                  <a:srgbClr val="FF0000"/>
                </a:solidFill>
                <a:latin typeface="Arial" panose="020B0604020202020204" pitchFamily="34" charset="0"/>
                <a:cs typeface="Arial" panose="020B0604020202020204" pitchFamily="34" charset="0"/>
              </a:rPr>
              <a:t>, Flipkart, Snapdeal. </a:t>
            </a:r>
            <a:r>
              <a:rPr lang="en-IN" b="1" dirty="0" smtClean="0">
                <a:latin typeface="Arial" panose="020B0604020202020204" pitchFamily="34" charset="0"/>
                <a:cs typeface="Arial" panose="020B0604020202020204" pitchFamily="34" charset="0"/>
              </a:rPr>
              <a:t>But we search for </a:t>
            </a:r>
            <a:r>
              <a:rPr lang="en-IN" b="1" dirty="0" smtClean="0">
                <a:solidFill>
                  <a:srgbClr val="FF0000"/>
                </a:solidFill>
                <a:latin typeface="Arial" panose="020B0604020202020204" pitchFamily="34" charset="0"/>
                <a:cs typeface="Arial" panose="020B0604020202020204" pitchFamily="34" charset="0"/>
              </a:rPr>
              <a:t>Snapdeal </a:t>
            </a:r>
            <a:r>
              <a:rPr lang="en-IN" b="1" dirty="0" smtClean="0">
                <a:latin typeface="Arial" panose="020B0604020202020204" pitchFamily="34" charset="0"/>
                <a:cs typeface="Arial" panose="020B0604020202020204" pitchFamily="34" charset="0"/>
              </a:rPr>
              <a:t>so we get only </a:t>
            </a:r>
            <a:r>
              <a:rPr lang="en-IN" b="1" dirty="0" smtClean="0">
                <a:solidFill>
                  <a:srgbClr val="FF0000"/>
                </a:solidFill>
                <a:latin typeface="Arial" panose="020B0604020202020204" pitchFamily="34" charset="0"/>
                <a:cs typeface="Arial" panose="020B0604020202020204" pitchFamily="34" charset="0"/>
              </a:rPr>
              <a:t>1199</a:t>
            </a:r>
            <a:r>
              <a:rPr lang="en-IN" b="1" dirty="0" smtClean="0">
                <a:latin typeface="Arial" panose="020B0604020202020204" pitchFamily="34" charset="0"/>
                <a:cs typeface="Arial" panose="020B0604020202020204" pitchFamily="34" charset="0"/>
              </a:rPr>
              <a:t> observations.</a:t>
            </a:r>
          </a:p>
          <a:p>
            <a:pPr lvl="0" algn="just"/>
            <a:endParaRPr lang="en-IN" b="1" dirty="0" smtClean="0">
              <a:latin typeface="Arial" panose="020B0604020202020204" pitchFamily="34" charset="0"/>
              <a:cs typeface="Arial" panose="020B0604020202020204" pitchFamily="34" charset="0"/>
            </a:endParaRPr>
          </a:p>
          <a:p>
            <a:pPr marL="285750" lvl="0" indent="-285750" algn="just">
              <a:buFont typeface="Wingdings" panose="05000000000000000000" pitchFamily="2" charset="2"/>
              <a:buChar char="Ø"/>
            </a:pPr>
            <a:r>
              <a:rPr lang="en-IN" b="1" dirty="0" smtClean="0">
                <a:latin typeface="Arial" panose="020B0604020202020204" pitchFamily="34" charset="0"/>
                <a:cs typeface="Arial" panose="020B0604020202020204" pitchFamily="34" charset="0"/>
              </a:rPr>
              <a:t>Then we process the data which is remove the Punctuation, Number, Symbols, </a:t>
            </a:r>
            <a:r>
              <a:rPr lang="en-IN" b="1" dirty="0" err="1" smtClean="0">
                <a:latin typeface="Arial" panose="020B0604020202020204" pitchFamily="34" charset="0"/>
                <a:cs typeface="Arial" panose="020B0604020202020204" pitchFamily="34" charset="0"/>
              </a:rPr>
              <a:t>Emojis</a:t>
            </a:r>
            <a:r>
              <a:rPr lang="en-IN" b="1" dirty="0" smtClean="0">
                <a:latin typeface="Arial" panose="020B0604020202020204" pitchFamily="34" charset="0"/>
                <a:cs typeface="Arial" panose="020B0604020202020204" pitchFamily="34" charset="0"/>
              </a:rPr>
              <a:t> and Retweet data.</a:t>
            </a:r>
            <a:endParaRPr lang="en-IN" b="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1654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87" y="3400418"/>
            <a:ext cx="5427476" cy="34890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87" y="2488"/>
            <a:ext cx="5257131" cy="3372173"/>
          </a:xfrm>
          <a:prstGeom prst="rect">
            <a:avLst/>
          </a:prstGeom>
        </p:spPr>
      </p:pic>
      <p:sp>
        <p:nvSpPr>
          <p:cNvPr id="7" name="TextBox 6"/>
          <p:cNvSpPr txBox="1"/>
          <p:nvPr/>
        </p:nvSpPr>
        <p:spPr>
          <a:xfrm>
            <a:off x="7392473" y="218941"/>
            <a:ext cx="4237150" cy="369332"/>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Amazon India</a:t>
            </a:r>
            <a:endParaRPr lang="en-US" b="1" dirty="0">
              <a:solidFill>
                <a:srgbClr val="FF0000"/>
              </a:solidFill>
              <a:latin typeface="Arial" panose="020B0604020202020204" pitchFamily="34" charset="0"/>
              <a:cs typeface="Arial" panose="020B0604020202020204" pitchFamily="34" charset="0"/>
            </a:endParaRPr>
          </a:p>
        </p:txBody>
      </p:sp>
      <p:sp>
        <p:nvSpPr>
          <p:cNvPr id="8" name="TextBox 7"/>
          <p:cNvSpPr txBox="1"/>
          <p:nvPr/>
        </p:nvSpPr>
        <p:spPr>
          <a:xfrm>
            <a:off x="8628845" y="1558344"/>
            <a:ext cx="3296992" cy="3970318"/>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Observations</a:t>
            </a:r>
          </a:p>
          <a:p>
            <a:pPr algn="ctr"/>
            <a:endParaRPr lang="en-US" b="1" dirty="0" smtClean="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smtClean="0">
                <a:latin typeface="Arial" panose="020B0604020202020204" pitchFamily="34" charset="0"/>
                <a:cs typeface="Arial" panose="020B0604020202020204" pitchFamily="34" charset="0"/>
              </a:rPr>
              <a:t>Customers are Joy and trust the brand overall impression is good about </a:t>
            </a:r>
            <a:r>
              <a:rPr lang="en-US" b="1" dirty="0" err="1" smtClean="0">
                <a:latin typeface="Arial" panose="020B0604020202020204" pitchFamily="34" charset="0"/>
                <a:cs typeface="Arial" panose="020B0604020202020204" pitchFamily="34" charset="0"/>
              </a:rPr>
              <a:t>AmazonIndia</a:t>
            </a:r>
            <a:r>
              <a:rPr lang="en-US" b="1" dirty="0" smtClean="0">
                <a:latin typeface="Arial" panose="020B0604020202020204" pitchFamily="34" charset="0"/>
                <a:cs typeface="Arial" panose="020B0604020202020204" pitchFamily="34" charset="0"/>
              </a:rPr>
              <a:t>.</a:t>
            </a:r>
          </a:p>
          <a:p>
            <a:pPr algn="just"/>
            <a:endParaRPr lang="en-US" b="1"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smtClean="0">
                <a:latin typeface="Arial" panose="020B0604020202020204" pitchFamily="34" charset="0"/>
                <a:cs typeface="Arial" panose="020B0604020202020204" pitchFamily="34" charset="0"/>
              </a:rPr>
              <a:t>Most of the customer feel joy as compare to Flipkart and Snapdeal.</a:t>
            </a:r>
          </a:p>
          <a:p>
            <a:pPr algn="just"/>
            <a:endParaRPr lang="en-US" b="1"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smtClean="0">
                <a:latin typeface="Arial" panose="020B0604020202020204" pitchFamily="34" charset="0"/>
                <a:cs typeface="Arial" panose="020B0604020202020204" pitchFamily="34" charset="0"/>
              </a:rPr>
              <a:t>Overall positive sentiment rate is good.</a:t>
            </a:r>
            <a:endParaRPr lang="en-US" b="1" dirty="0">
              <a:latin typeface="Arial" panose="020B0604020202020204" pitchFamily="34" charset="0"/>
              <a:cs typeface="Arial" panose="020B0604020202020204" pitchFamily="34" charset="0"/>
            </a:endParaRPr>
          </a:p>
          <a:p>
            <a:pPr algn="just"/>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953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135" y="3338425"/>
            <a:ext cx="5572897" cy="35904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35" y="1"/>
            <a:ext cx="5492000" cy="3309869"/>
          </a:xfrm>
          <a:prstGeom prst="rect">
            <a:avLst/>
          </a:prstGeom>
        </p:spPr>
      </p:pic>
      <p:sp>
        <p:nvSpPr>
          <p:cNvPr id="6" name="TextBox 5"/>
          <p:cNvSpPr txBox="1"/>
          <p:nvPr/>
        </p:nvSpPr>
        <p:spPr>
          <a:xfrm>
            <a:off x="8010659" y="283335"/>
            <a:ext cx="3116687" cy="369332"/>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Flipkart</a:t>
            </a:r>
            <a:endParaRPr lang="en-US" b="1"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8628844" y="1558344"/>
            <a:ext cx="3412901" cy="3970318"/>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Observations</a:t>
            </a:r>
          </a:p>
          <a:p>
            <a:pPr algn="ctr"/>
            <a:endParaRPr lang="en-US" b="1" dirty="0" smtClean="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smtClean="0">
                <a:latin typeface="Arial" panose="020B0604020202020204" pitchFamily="34" charset="0"/>
                <a:cs typeface="Arial" panose="020B0604020202020204" pitchFamily="34" charset="0"/>
              </a:rPr>
              <a:t>Customers are Joy and trust the brand about Flipkart.</a:t>
            </a:r>
          </a:p>
          <a:p>
            <a:pPr algn="just"/>
            <a:endParaRPr lang="en-US" b="1"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smtClean="0">
                <a:latin typeface="Arial" panose="020B0604020202020204" pitchFamily="34" charset="0"/>
                <a:cs typeface="Arial" panose="020B0604020202020204" pitchFamily="34" charset="0"/>
              </a:rPr>
              <a:t>Sadness people are more who is not happy as compare to </a:t>
            </a:r>
            <a:r>
              <a:rPr lang="en-US" b="1" dirty="0" err="1" smtClean="0">
                <a:latin typeface="Arial" panose="020B0604020202020204" pitchFamily="34" charset="0"/>
                <a:cs typeface="Arial" panose="020B0604020202020204" pitchFamily="34" charset="0"/>
              </a:rPr>
              <a:t>AmazonIndia</a:t>
            </a:r>
            <a:r>
              <a:rPr lang="en-US" b="1" dirty="0" smtClean="0">
                <a:latin typeface="Arial" panose="020B0604020202020204" pitchFamily="34" charset="0"/>
                <a:cs typeface="Arial" panose="020B0604020202020204" pitchFamily="34" charset="0"/>
              </a:rPr>
              <a:t> or Snapdeal.</a:t>
            </a:r>
          </a:p>
          <a:p>
            <a:pPr algn="just"/>
            <a:endParaRPr lang="en-US" b="1"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smtClean="0">
                <a:latin typeface="Arial" panose="020B0604020202020204" pitchFamily="34" charset="0"/>
                <a:cs typeface="Arial" panose="020B0604020202020204" pitchFamily="34" charset="0"/>
              </a:rPr>
              <a:t>Overall positive sentiment is good.</a:t>
            </a:r>
            <a:endParaRPr lang="en-US" b="1" dirty="0">
              <a:latin typeface="Arial" panose="020B0604020202020204" pitchFamily="34" charset="0"/>
              <a:cs typeface="Arial" panose="020B0604020202020204" pitchFamily="34" charset="0"/>
            </a:endParaRPr>
          </a:p>
          <a:p>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611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89" y="3415700"/>
            <a:ext cx="5589038" cy="3442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89" y="-51514"/>
            <a:ext cx="5486007" cy="3459724"/>
          </a:xfrm>
          <a:prstGeom prst="rect">
            <a:avLst/>
          </a:prstGeom>
        </p:spPr>
      </p:pic>
      <p:sp>
        <p:nvSpPr>
          <p:cNvPr id="6" name="TextBox 5"/>
          <p:cNvSpPr txBox="1"/>
          <p:nvPr/>
        </p:nvSpPr>
        <p:spPr>
          <a:xfrm>
            <a:off x="8010659" y="283335"/>
            <a:ext cx="3116687" cy="369332"/>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Snapdeal</a:t>
            </a:r>
            <a:endParaRPr lang="en-US" b="1"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8628845" y="1558344"/>
            <a:ext cx="3425780" cy="3416320"/>
          </a:xfrm>
          <a:prstGeom prst="rect">
            <a:avLst/>
          </a:prstGeom>
          <a:noFill/>
        </p:spPr>
        <p:txBody>
          <a:bodyPr wrap="square" rtlCol="0">
            <a:spAutoFit/>
          </a:bodyPr>
          <a:lstStyle/>
          <a:p>
            <a:pPr algn="ctr"/>
            <a:r>
              <a:rPr lang="en-US" b="1" dirty="0" smtClean="0">
                <a:solidFill>
                  <a:srgbClr val="FF0000"/>
                </a:solidFill>
                <a:latin typeface="Arial" panose="020B0604020202020204" pitchFamily="34" charset="0"/>
                <a:cs typeface="Arial" panose="020B0604020202020204" pitchFamily="34" charset="0"/>
              </a:rPr>
              <a:t>Observations</a:t>
            </a:r>
          </a:p>
          <a:p>
            <a:pPr algn="ctr"/>
            <a:endParaRPr lang="en-US" b="1" dirty="0" smtClean="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smtClean="0">
                <a:latin typeface="Arial" panose="020B0604020202020204" pitchFamily="34" charset="0"/>
                <a:cs typeface="Arial" panose="020B0604020202020204" pitchFamily="34" charset="0"/>
              </a:rPr>
              <a:t>Customers are Joy and trust the brand about Snapdeal.</a:t>
            </a:r>
          </a:p>
          <a:p>
            <a:pPr marL="285750" indent="-285750" algn="just">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smtClean="0">
                <a:latin typeface="Arial" panose="020B0604020202020204" pitchFamily="34" charset="0"/>
                <a:cs typeface="Arial" panose="020B0604020202020204" pitchFamily="34" charset="0"/>
              </a:rPr>
              <a:t>Sadness and Surprise is same in Snapdeal.</a:t>
            </a:r>
          </a:p>
          <a:p>
            <a:pPr algn="just"/>
            <a:endParaRPr lang="en-US" b="1"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smtClean="0">
                <a:latin typeface="Arial" panose="020B0604020202020204" pitchFamily="34" charset="0"/>
                <a:cs typeface="Arial" panose="020B0604020202020204" pitchFamily="34" charset="0"/>
              </a:rPr>
              <a:t>Overall positive sentiment is good.</a:t>
            </a:r>
            <a:endParaRPr lang="en-US" b="1" dirty="0">
              <a:latin typeface="Arial" panose="020B0604020202020204" pitchFamily="34" charset="0"/>
              <a:cs typeface="Arial" panose="020B0604020202020204" pitchFamily="34" charset="0"/>
            </a:endParaRPr>
          </a:p>
          <a:p>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37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348" y="3187005"/>
            <a:ext cx="8911687" cy="1280890"/>
          </a:xfrm>
        </p:spPr>
        <p:txBody>
          <a:bodyPr>
            <a:normAutofit/>
          </a:bodyPr>
          <a:lstStyle/>
          <a:p>
            <a:pPr algn="ctr"/>
            <a:r>
              <a:rPr lang="en-US" sz="6000" dirty="0" smtClean="0">
                <a:latin typeface="Arial" panose="020B0604020202020204" pitchFamily="34" charset="0"/>
                <a:cs typeface="Arial" panose="020B0604020202020204" pitchFamily="34" charset="0"/>
              </a:rPr>
              <a:t>Thank You</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576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7744"/>
            <a:ext cx="8911687" cy="625141"/>
          </a:xfrm>
        </p:spPr>
        <p:txBody>
          <a:bodyPr>
            <a:normAutofit fontScale="90000"/>
          </a:bodyPr>
          <a:lstStyle/>
          <a:p>
            <a:pPr algn="ctr"/>
            <a:r>
              <a:rPr lang="en-IN" b="1" dirty="0">
                <a:latin typeface="Arial" panose="020B0604020202020204" pitchFamily="34" charset="0"/>
                <a:cs typeface="Arial" panose="020B0604020202020204" pitchFamily="34" charset="0"/>
              </a:rPr>
              <a:t>Problem </a:t>
            </a:r>
            <a:r>
              <a:rPr lang="en-IN" b="1" dirty="0" smtClean="0">
                <a:latin typeface="Arial" panose="020B0604020202020204" pitchFamily="34" charset="0"/>
                <a:cs typeface="Arial" panose="020B0604020202020204" pitchFamily="34" charset="0"/>
              </a:rPr>
              <a:t>Statements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862884"/>
            <a:ext cx="8915400" cy="5422005"/>
          </a:xfrm>
        </p:spPr>
        <p:txBody>
          <a:bodyPr>
            <a:normAutofit/>
          </a:bodyPr>
          <a:lstStyle/>
          <a:p>
            <a:pPr marL="0" indent="0" algn="just">
              <a:buNone/>
            </a:pPr>
            <a:r>
              <a:rPr lang="en-IN" b="1" dirty="0" smtClean="0">
                <a:solidFill>
                  <a:srgbClr val="FF0000"/>
                </a:solidFill>
                <a:latin typeface="Arial" panose="020B0604020202020204" pitchFamily="34" charset="0"/>
                <a:cs typeface="Arial" panose="020B0604020202020204" pitchFamily="34" charset="0"/>
              </a:rPr>
              <a:t>Problem Statement 1:- </a:t>
            </a:r>
            <a:r>
              <a:rPr lang="en-IN" b="1" dirty="0" smtClean="0">
                <a:latin typeface="Arial" panose="020B0604020202020204" pitchFamily="34" charset="0"/>
                <a:cs typeface="Arial" panose="020B0604020202020204" pitchFamily="34" charset="0"/>
              </a:rPr>
              <a:t>Build </a:t>
            </a:r>
            <a:r>
              <a:rPr lang="en-IN" b="1" dirty="0">
                <a:latin typeface="Arial" panose="020B0604020202020204" pitchFamily="34" charset="0"/>
                <a:cs typeface="Arial" panose="020B0604020202020204" pitchFamily="34" charset="0"/>
              </a:rPr>
              <a:t>various classification models like Logistic Regression, Support Vector Machines, Random Forests, and </a:t>
            </a:r>
            <a:r>
              <a:rPr lang="en-IN" b="1" dirty="0" smtClean="0">
                <a:latin typeface="Arial" panose="020B0604020202020204" pitchFamily="34" charset="0"/>
                <a:cs typeface="Arial" panose="020B0604020202020204" pitchFamily="34" charset="0"/>
              </a:rPr>
              <a:t>XGBoost</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Techniques </a:t>
            </a:r>
            <a:r>
              <a:rPr lang="en-IN" b="1" dirty="0">
                <a:latin typeface="Arial" panose="020B0604020202020204" pitchFamily="34" charset="0"/>
                <a:cs typeface="Arial" panose="020B0604020202020204" pitchFamily="34" charset="0"/>
              </a:rPr>
              <a:t>to predict if the shipments have reached the customer on-time or not</a:t>
            </a:r>
            <a:r>
              <a:rPr lang="en-IN" b="1" dirty="0" smtClean="0">
                <a:latin typeface="Arial" panose="020B0604020202020204" pitchFamily="34" charset="0"/>
                <a:cs typeface="Arial" panose="020B0604020202020204" pitchFamily="34" charset="0"/>
              </a:rPr>
              <a:t>.</a:t>
            </a:r>
          </a:p>
          <a:p>
            <a:pPr marL="0" indent="0" algn="just" defTabSz="914400">
              <a:spcBef>
                <a:spcPts val="0"/>
              </a:spcBef>
              <a:buClrTx/>
              <a:buNone/>
              <a:defRPr/>
            </a:pPr>
            <a:endParaRPr lang="en-IN" b="1" dirty="0">
              <a:latin typeface="Arial" panose="020B0604020202020204" pitchFamily="34" charset="0"/>
              <a:cs typeface="Arial" panose="020B0604020202020204" pitchFamily="34" charset="0"/>
            </a:endParaRPr>
          </a:p>
          <a:p>
            <a:pPr marL="0" indent="0" algn="just" defTabSz="914400">
              <a:spcBef>
                <a:spcPts val="0"/>
              </a:spcBef>
              <a:buClrTx/>
              <a:buNone/>
              <a:defRPr/>
            </a:pPr>
            <a:r>
              <a:rPr lang="en-IN" b="1" dirty="0" smtClean="0">
                <a:solidFill>
                  <a:srgbClr val="FF0000"/>
                </a:solidFill>
                <a:latin typeface="Arial" panose="020B0604020202020204" pitchFamily="34" charset="0"/>
                <a:cs typeface="Arial" panose="020B0604020202020204" pitchFamily="34" charset="0"/>
              </a:rPr>
              <a:t>Problem Statement 2:- </a:t>
            </a:r>
            <a:r>
              <a:rPr lang="en-US" b="1" dirty="0" smtClean="0">
                <a:latin typeface="Arial" panose="020B0604020202020204" pitchFamily="34" charset="0"/>
                <a:cs typeface="Arial" panose="020B0604020202020204" pitchFamily="34" charset="0"/>
              </a:rPr>
              <a:t>Use Advance Visualization to illustrate </a:t>
            </a:r>
            <a:r>
              <a:rPr lang="en-IN" b="1" dirty="0">
                <a:latin typeface="Arial" panose="020B0604020202020204" pitchFamily="34" charset="0"/>
                <a:cs typeface="Arial" panose="020B0604020202020204" pitchFamily="34" charset="0"/>
              </a:rPr>
              <a:t>illustrate if the shipments have reached on-time for the customers who have the best customer rating, the best customer score, made recurring orders and high payments</a:t>
            </a:r>
            <a:r>
              <a:rPr lang="en-IN" b="1" dirty="0" smtClean="0">
                <a:latin typeface="Arial" panose="020B0604020202020204" pitchFamily="34" charset="0"/>
                <a:cs typeface="Arial" panose="020B0604020202020204" pitchFamily="34" charset="0"/>
              </a:rPr>
              <a:t>.</a:t>
            </a:r>
          </a:p>
          <a:p>
            <a:pPr marL="0" indent="0" algn="just" defTabSz="914400">
              <a:spcBef>
                <a:spcPts val="0"/>
              </a:spcBef>
              <a:buClrTx/>
              <a:buNone/>
              <a:defRPr/>
            </a:pPr>
            <a:endParaRPr lang="en-IN" b="1" dirty="0" smtClean="0">
              <a:latin typeface="Arial" panose="020B0604020202020204" pitchFamily="34" charset="0"/>
              <a:cs typeface="Arial" panose="020B0604020202020204" pitchFamily="34" charset="0"/>
            </a:endParaRPr>
          </a:p>
          <a:p>
            <a:pPr marL="0" indent="0" algn="just" defTabSz="914400">
              <a:spcBef>
                <a:spcPts val="0"/>
              </a:spcBef>
              <a:buClrTx/>
              <a:buNone/>
              <a:defRPr/>
            </a:pPr>
            <a:r>
              <a:rPr lang="en-US" b="1" dirty="0" smtClean="0">
                <a:solidFill>
                  <a:srgbClr val="FF0000"/>
                </a:solidFill>
                <a:latin typeface="Arial" panose="020B0604020202020204" pitchFamily="34" charset="0"/>
                <a:cs typeface="Arial" panose="020B0604020202020204" pitchFamily="34" charset="0"/>
              </a:rPr>
              <a:t>Problem Statement 3:- </a:t>
            </a:r>
            <a:r>
              <a:rPr lang="en-US" b="1" dirty="0" smtClean="0">
                <a:latin typeface="Arial" panose="020B0604020202020204" pitchFamily="34" charset="0"/>
                <a:cs typeface="Arial" panose="020B0604020202020204" pitchFamily="34" charset="0"/>
              </a:rPr>
              <a:t>Create </a:t>
            </a:r>
            <a:r>
              <a:rPr lang="en-US" b="1" dirty="0">
                <a:latin typeface="Arial" panose="020B0604020202020204" pitchFamily="34" charset="0"/>
                <a:cs typeface="Arial" panose="020B0604020202020204" pitchFamily="34" charset="0"/>
              </a:rPr>
              <a:t>a customer segmentation using clustering algorithm of the customers to whom the shipments are not reaching on time. Use only delayed customers data for clustering</a:t>
            </a:r>
            <a:r>
              <a:rPr lang="en-US" b="1" dirty="0" smtClean="0">
                <a:latin typeface="Arial" panose="020B0604020202020204" pitchFamily="34" charset="0"/>
                <a:cs typeface="Arial" panose="020B0604020202020204" pitchFamily="34" charset="0"/>
              </a:rPr>
              <a:t>.</a:t>
            </a:r>
          </a:p>
          <a:p>
            <a:pPr marL="0" indent="0" algn="just" defTabSz="914400">
              <a:spcBef>
                <a:spcPts val="0"/>
              </a:spcBef>
              <a:buClrTx/>
              <a:buNone/>
              <a:defRPr/>
            </a:pPr>
            <a:endParaRPr lang="en-US" b="1" dirty="0" smtClean="0">
              <a:latin typeface="Arial" panose="020B0604020202020204" pitchFamily="34" charset="0"/>
              <a:cs typeface="Arial" panose="020B0604020202020204" pitchFamily="34" charset="0"/>
            </a:endParaRPr>
          </a:p>
          <a:p>
            <a:pPr marL="0" lvl="0" indent="0" algn="just" defTabSz="914400">
              <a:spcBef>
                <a:spcPts val="0"/>
              </a:spcBef>
              <a:buClrTx/>
              <a:buNone/>
              <a:defRPr/>
            </a:pPr>
            <a:r>
              <a:rPr lang="en-IN" b="1" dirty="0" smtClean="0">
                <a:solidFill>
                  <a:srgbClr val="FF0000"/>
                </a:solidFill>
                <a:latin typeface="Arial" panose="020B0604020202020204" pitchFamily="34" charset="0"/>
                <a:cs typeface="Arial" panose="020B0604020202020204" pitchFamily="34" charset="0"/>
              </a:rPr>
              <a:t>Problem Statement 4:- </a:t>
            </a:r>
            <a:r>
              <a:rPr lang="en-IN" b="1" dirty="0" smtClean="0">
                <a:latin typeface="Arial" panose="020B0604020202020204" pitchFamily="34" charset="0"/>
                <a:cs typeface="Arial" panose="020B0604020202020204" pitchFamily="34" charset="0"/>
              </a:rPr>
              <a:t>Do a Sentiment analysis(Positive or Negative) of the competitors: Amazon India, Flipkart , and Snapdeal . Use tweets to perform the analysis.</a:t>
            </a:r>
            <a:endParaRPr lang="en-IN" sz="2400" b="1" dirty="0" smtClean="0">
              <a:latin typeface="Arial" panose="020B0604020202020204" pitchFamily="34" charset="0"/>
              <a:cs typeface="Arial" panose="020B0604020202020204" pitchFamily="34" charset="0"/>
            </a:endParaRPr>
          </a:p>
          <a:p>
            <a:pPr algn="just" defTabSz="914400">
              <a:spcBef>
                <a:spcPts val="0"/>
              </a:spcBef>
              <a:buClrTx/>
              <a:buFont typeface="+mj-lt"/>
              <a:buAutoNum type="arabicPeriod"/>
              <a:defRPr/>
            </a:pPr>
            <a:endParaRPr lang="en-US" b="1" dirty="0" smtClean="0">
              <a:latin typeface="Arial" panose="020B0604020202020204" pitchFamily="34" charset="0"/>
              <a:cs typeface="Arial" panose="020B0604020202020204" pitchFamily="34" charset="0"/>
            </a:endParaRPr>
          </a:p>
          <a:p>
            <a:pPr marL="0" indent="0" algn="just" defTabSz="914400">
              <a:spcBef>
                <a:spcPts val="0"/>
              </a:spcBef>
              <a:buClrTx/>
              <a:buNone/>
              <a:defRPr/>
            </a:pPr>
            <a:endParaRPr lang="en-IN" b="1" dirty="0">
              <a:latin typeface="Arial" panose="020B0604020202020204" pitchFamily="34" charset="0"/>
              <a:cs typeface="Arial" panose="020B0604020202020204" pitchFamily="34" charset="0"/>
            </a:endParaRPr>
          </a:p>
          <a:p>
            <a:pPr algn="just"/>
            <a:endParaRPr lang="en-IN" b="1"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9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803"/>
            <a:ext cx="8911687" cy="586504"/>
          </a:xfrm>
        </p:spPr>
        <p:txBody>
          <a:bodyPr>
            <a:normAutofit/>
          </a:bodyPr>
          <a:lstStyle/>
          <a:p>
            <a:pPr algn="ctr"/>
            <a:r>
              <a:rPr lang="en-US" sz="3200" b="1" dirty="0" smtClean="0">
                <a:latin typeface="Arial" panose="020B0604020202020204" pitchFamily="34" charset="0"/>
                <a:cs typeface="Arial" panose="020B0604020202020204" pitchFamily="34" charset="0"/>
              </a:rPr>
              <a:t>Data Description</a:t>
            </a:r>
            <a:endParaRPr lang="en-US" sz="3200" b="1"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19713553"/>
              </p:ext>
            </p:extLst>
          </p:nvPr>
        </p:nvGraphicFramePr>
        <p:xfrm>
          <a:off x="1751527" y="553793"/>
          <a:ext cx="10097036" cy="6129384"/>
        </p:xfrm>
        <a:graphic>
          <a:graphicData uri="http://schemas.openxmlformats.org/drawingml/2006/table">
            <a:tbl>
              <a:tblPr firstRow="1" bandRow="1">
                <a:tableStyleId>{073A0DAA-6AF3-43AB-8588-CEC1D06C72B9}</a:tableStyleId>
              </a:tblPr>
              <a:tblGrid>
                <a:gridCol w="2237370"/>
                <a:gridCol w="7859666"/>
              </a:tblGrid>
              <a:tr h="467602">
                <a:tc>
                  <a:txBody>
                    <a:bodyPr/>
                    <a:lstStyle/>
                    <a:p>
                      <a:pPr algn="ctr"/>
                      <a:r>
                        <a:rPr lang="en-US" sz="1600" dirty="0" smtClean="0">
                          <a:latin typeface="Arial" panose="020B0604020202020204" pitchFamily="34" charset="0"/>
                          <a:cs typeface="Arial" panose="020B0604020202020204" pitchFamily="34" charset="0"/>
                        </a:rPr>
                        <a:t>Variable</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Description</a:t>
                      </a:r>
                      <a:endParaRPr lang="en-US" sz="1600" dirty="0">
                        <a:latin typeface="Arial" panose="020B0604020202020204" pitchFamily="34" charset="0"/>
                        <a:cs typeface="Arial" panose="020B0604020202020204" pitchFamily="34" charset="0"/>
                      </a:endParaRP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ID</a:t>
                      </a:r>
                    </a:p>
                  </a:txBody>
                  <a:tcPr/>
                </a:tc>
                <a:tc>
                  <a:txBody>
                    <a:bodyPr/>
                    <a:lstStyle/>
                    <a:p>
                      <a:r>
                        <a:rPr lang="en-US" sz="1400" b="0" dirty="0" smtClean="0">
                          <a:latin typeface="Arial" panose="020B0604020202020204" pitchFamily="34" charset="0"/>
                          <a:cs typeface="Arial" panose="020B0604020202020204" pitchFamily="34" charset="0"/>
                        </a:rPr>
                        <a:t>ID Number of Customers.</a:t>
                      </a: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Warehouse block </a:t>
                      </a:r>
                    </a:p>
                  </a:txBody>
                  <a:tcPr/>
                </a:tc>
                <a:tc>
                  <a:txBody>
                    <a:bodyPr/>
                    <a:lstStyle/>
                    <a:p>
                      <a:r>
                        <a:rPr lang="en-US" sz="1400" b="0" dirty="0" smtClean="0">
                          <a:latin typeface="Arial" panose="020B0604020202020204" pitchFamily="34" charset="0"/>
                          <a:cs typeface="Arial" panose="020B0604020202020204" pitchFamily="34" charset="0"/>
                        </a:rPr>
                        <a:t>The Company have big Warehouse which</a:t>
                      </a:r>
                      <a:r>
                        <a:rPr lang="en-US" sz="1400" b="0" baseline="0" dirty="0" smtClean="0">
                          <a:latin typeface="Arial" panose="020B0604020202020204" pitchFamily="34" charset="0"/>
                          <a:cs typeface="Arial" panose="020B0604020202020204" pitchFamily="34" charset="0"/>
                        </a:rPr>
                        <a:t> is divided in to block such as A,B,C,D,E.</a:t>
                      </a:r>
                      <a:endParaRPr lang="en-US" sz="1400" b="0" dirty="0">
                        <a:latin typeface="Arial" panose="020B0604020202020204" pitchFamily="34" charset="0"/>
                        <a:cs typeface="Arial" panose="020B0604020202020204" pitchFamily="34" charset="0"/>
                      </a:endParaRP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Mode of shipment </a:t>
                      </a:r>
                    </a:p>
                  </a:txBody>
                  <a:tcPr/>
                </a:tc>
                <a:tc>
                  <a:txBody>
                    <a:bodyPr/>
                    <a:lstStyle/>
                    <a:p>
                      <a:r>
                        <a:rPr lang="en-US" sz="1400" b="0" dirty="0" smtClean="0">
                          <a:latin typeface="Arial" panose="020B0604020202020204" pitchFamily="34" charset="0"/>
                          <a:cs typeface="Arial" panose="020B0604020202020204" pitchFamily="34" charset="0"/>
                        </a:rPr>
                        <a:t>The Company Ships the products in multiple way such as Ship, Flight</a:t>
                      </a:r>
                      <a:r>
                        <a:rPr lang="en-US" sz="1400" b="0" baseline="0" dirty="0" smtClean="0">
                          <a:latin typeface="Arial" panose="020B0604020202020204" pitchFamily="34" charset="0"/>
                          <a:cs typeface="Arial" panose="020B0604020202020204" pitchFamily="34" charset="0"/>
                        </a:rPr>
                        <a:t> and Road.</a:t>
                      </a:r>
                      <a:endParaRPr lang="en-US" sz="1400" b="0" dirty="0">
                        <a:latin typeface="Arial" panose="020B0604020202020204" pitchFamily="34" charset="0"/>
                        <a:cs typeface="Arial" panose="020B0604020202020204" pitchFamily="34" charset="0"/>
                      </a:endParaRP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Customer care calls</a:t>
                      </a:r>
                    </a:p>
                  </a:txBody>
                  <a:tcPr/>
                </a:tc>
                <a:tc>
                  <a:txBody>
                    <a:bodyPr/>
                    <a:lstStyle/>
                    <a:p>
                      <a:r>
                        <a:rPr lang="en-US" sz="1400" b="0" dirty="0" smtClean="0">
                          <a:latin typeface="Arial" panose="020B0604020202020204" pitchFamily="34" charset="0"/>
                          <a:cs typeface="Arial" panose="020B0604020202020204" pitchFamily="34" charset="0"/>
                        </a:rPr>
                        <a:t>The number of calls  made from enquiry for enquiry of</a:t>
                      </a:r>
                      <a:r>
                        <a:rPr lang="en-US" sz="1400" b="0" baseline="0" dirty="0" smtClean="0">
                          <a:latin typeface="Arial" panose="020B0604020202020204" pitchFamily="34" charset="0"/>
                          <a:cs typeface="Arial" panose="020B0604020202020204" pitchFamily="34" charset="0"/>
                        </a:rPr>
                        <a:t> the shipment.</a:t>
                      </a:r>
                      <a:endParaRPr lang="en-US" sz="1400" b="0" dirty="0">
                        <a:latin typeface="Arial" panose="020B0604020202020204" pitchFamily="34" charset="0"/>
                        <a:cs typeface="Arial" panose="020B0604020202020204" pitchFamily="34" charset="0"/>
                      </a:endParaRP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Customer rating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b="0" kern="1200" dirty="0" smtClean="0">
                          <a:solidFill>
                            <a:schemeClr val="dk1"/>
                          </a:solidFill>
                          <a:latin typeface="Arial" panose="020B0604020202020204" pitchFamily="34" charset="0"/>
                          <a:ea typeface="+mn-ea"/>
                          <a:cs typeface="Arial" panose="020B0604020202020204" pitchFamily="34" charset="0"/>
                        </a:rPr>
                        <a:t>The company has rated from every customer. 1 is the lowest (Worst), 5</a:t>
                      </a:r>
                      <a:r>
                        <a:rPr lang="en-IN" sz="1400" b="0" kern="1200" baseline="0" dirty="0" smtClean="0">
                          <a:solidFill>
                            <a:schemeClr val="dk1"/>
                          </a:solidFill>
                          <a:latin typeface="Arial" panose="020B0604020202020204" pitchFamily="34" charset="0"/>
                          <a:ea typeface="+mn-ea"/>
                          <a:cs typeface="Arial" panose="020B0604020202020204" pitchFamily="34" charset="0"/>
                        </a:rPr>
                        <a:t> is the</a:t>
                      </a:r>
                      <a:r>
                        <a:rPr lang="en-IN" sz="1400" b="0" kern="1200" dirty="0" smtClean="0">
                          <a:solidFill>
                            <a:schemeClr val="dk1"/>
                          </a:solidFill>
                          <a:latin typeface="Arial" panose="020B0604020202020204" pitchFamily="34" charset="0"/>
                          <a:ea typeface="+mn-ea"/>
                          <a:cs typeface="Arial" panose="020B0604020202020204" pitchFamily="34" charset="0"/>
                        </a:rPr>
                        <a:t> highest (Best).</a:t>
                      </a: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Cost of the product </a:t>
                      </a:r>
                    </a:p>
                  </a:txBody>
                  <a:tcPr/>
                </a:tc>
                <a:tc>
                  <a:txBody>
                    <a:bodyPr/>
                    <a:lstStyle/>
                    <a:p>
                      <a:r>
                        <a:rPr lang="en-US" sz="1400" b="0" dirty="0" smtClean="0">
                          <a:latin typeface="Arial" panose="020B0604020202020204" pitchFamily="34" charset="0"/>
                          <a:cs typeface="Arial" panose="020B0604020202020204" pitchFamily="34" charset="0"/>
                        </a:rPr>
                        <a:t>Cost of the Product in US Dollars.</a:t>
                      </a:r>
                      <a:endParaRPr lang="en-US" sz="1400" b="0" dirty="0">
                        <a:latin typeface="Arial" panose="020B0604020202020204" pitchFamily="34" charset="0"/>
                        <a:cs typeface="Arial" panose="020B0604020202020204" pitchFamily="34" charset="0"/>
                      </a:endParaRP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Prior purchases</a:t>
                      </a:r>
                    </a:p>
                  </a:txBody>
                  <a:tcPr/>
                </a:tc>
                <a:tc>
                  <a:txBody>
                    <a:bodyPr/>
                    <a:lstStyle/>
                    <a:p>
                      <a:r>
                        <a:rPr lang="en-US" sz="1400" b="0" dirty="0" smtClean="0">
                          <a:latin typeface="Arial" panose="020B0604020202020204" pitchFamily="34" charset="0"/>
                          <a:cs typeface="Arial" panose="020B0604020202020204" pitchFamily="34" charset="0"/>
                        </a:rPr>
                        <a:t>The Number of Prior Purchase.</a:t>
                      </a:r>
                      <a:endParaRPr lang="en-US" sz="1400" b="0" dirty="0">
                        <a:latin typeface="Arial" panose="020B0604020202020204" pitchFamily="34" charset="0"/>
                        <a:cs typeface="Arial" panose="020B0604020202020204" pitchFamily="34" charset="0"/>
                      </a:endParaRP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Product importance </a:t>
                      </a:r>
                    </a:p>
                  </a:txBody>
                  <a:tcPr/>
                </a:tc>
                <a:tc>
                  <a:txBody>
                    <a:bodyPr/>
                    <a:lstStyle/>
                    <a:p>
                      <a:r>
                        <a:rPr lang="en-US" sz="1400" b="0" dirty="0" smtClean="0">
                          <a:latin typeface="Arial" panose="020B0604020202020204" pitchFamily="34" charset="0"/>
                          <a:cs typeface="Arial" panose="020B0604020202020204" pitchFamily="34" charset="0"/>
                        </a:rPr>
                        <a:t>The</a:t>
                      </a:r>
                      <a:r>
                        <a:rPr lang="en-US" sz="1400" b="0" baseline="0" dirty="0" smtClean="0">
                          <a:latin typeface="Arial" panose="020B0604020202020204" pitchFamily="34" charset="0"/>
                          <a:cs typeface="Arial" panose="020B0604020202020204" pitchFamily="34" charset="0"/>
                        </a:rPr>
                        <a:t> company has categorized the product in the various parameter such as low, medium, high.</a:t>
                      </a:r>
                      <a:endParaRPr lang="en-US" sz="1400" b="0" dirty="0">
                        <a:latin typeface="Arial" panose="020B0604020202020204" pitchFamily="34" charset="0"/>
                        <a:cs typeface="Arial" panose="020B0604020202020204" pitchFamily="34" charset="0"/>
                      </a:endParaRPr>
                    </a:p>
                  </a:txBody>
                  <a:tcPr/>
                </a:tc>
              </a:tr>
              <a:tr h="467602">
                <a:tc>
                  <a:txBody>
                    <a:bodyPr/>
                    <a:lstStyle/>
                    <a:p>
                      <a:pPr marL="0" algn="ctr" defTabSz="914400" rtl="0" eaLnBrk="1" latinLnBrk="0" hangingPunct="1"/>
                      <a:r>
                        <a:rPr lang="en-IN" sz="1400" b="1" kern="1200" dirty="0" smtClean="0">
                          <a:solidFill>
                            <a:schemeClr val="dk1"/>
                          </a:solidFill>
                          <a:latin typeface="Arial" panose="020B0604020202020204" pitchFamily="34" charset="0"/>
                          <a:ea typeface="+mn-ea"/>
                          <a:cs typeface="Arial" panose="020B0604020202020204" pitchFamily="34" charset="0"/>
                        </a:rPr>
                        <a:t>Gender</a:t>
                      </a:r>
                      <a:endParaRPr lang="en-IN" sz="1400" b="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Male and Female.</a:t>
                      </a:r>
                      <a:endParaRPr lang="en-US" sz="1400" b="0" dirty="0">
                        <a:latin typeface="Arial" panose="020B0604020202020204" pitchFamily="34" charset="0"/>
                        <a:cs typeface="Arial" panose="020B0604020202020204" pitchFamily="34" charset="0"/>
                      </a:endParaRP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Discount offered </a:t>
                      </a:r>
                    </a:p>
                  </a:txBody>
                  <a:tcPr/>
                </a:tc>
                <a:tc>
                  <a:txBody>
                    <a:bodyPr/>
                    <a:lstStyle/>
                    <a:p>
                      <a:pPr marL="0" algn="l" defTabSz="914400" rtl="0" eaLnBrk="1" latinLnBrk="0" hangingPunct="1"/>
                      <a:r>
                        <a:rPr lang="en-IN" sz="1400" b="0" kern="1200" dirty="0" smtClean="0">
                          <a:solidFill>
                            <a:schemeClr val="dk1"/>
                          </a:solidFill>
                          <a:latin typeface="Arial" panose="020B0604020202020204" pitchFamily="34" charset="0"/>
                          <a:ea typeface="+mn-ea"/>
                          <a:cs typeface="Arial" panose="020B0604020202020204" pitchFamily="34" charset="0"/>
                        </a:rPr>
                        <a:t>Discount offered on that specific product.</a:t>
                      </a:r>
                      <a:endParaRPr lang="en-IN" sz="1400" b="0" kern="1200" dirty="0">
                        <a:solidFill>
                          <a:schemeClr val="dk1"/>
                        </a:solidFill>
                        <a:latin typeface="Arial" panose="020B0604020202020204" pitchFamily="34" charset="0"/>
                        <a:ea typeface="+mn-ea"/>
                        <a:cs typeface="Arial" panose="020B0604020202020204" pitchFamily="34" charset="0"/>
                      </a:endParaRP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Weight in </a:t>
                      </a:r>
                      <a:r>
                        <a:rPr lang="en-IN" sz="1400" b="1" kern="1200" dirty="0" err="1">
                          <a:solidFill>
                            <a:schemeClr val="dk1"/>
                          </a:solidFill>
                          <a:latin typeface="Arial" panose="020B0604020202020204" pitchFamily="34" charset="0"/>
                          <a:ea typeface="+mn-ea"/>
                          <a:cs typeface="Arial" panose="020B0604020202020204" pitchFamily="34" charset="0"/>
                        </a:rPr>
                        <a:t>gms</a:t>
                      </a:r>
                      <a:r>
                        <a:rPr lang="en-IN" sz="1400" b="1" kern="1200" dirty="0">
                          <a:solidFill>
                            <a:schemeClr val="dk1"/>
                          </a:solidFill>
                          <a:latin typeface="Arial" panose="020B0604020202020204" pitchFamily="34" charset="0"/>
                          <a:ea typeface="+mn-ea"/>
                          <a:cs typeface="Arial" panose="020B0604020202020204" pitchFamily="34" charset="0"/>
                        </a:rPr>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b="0" kern="1200" dirty="0" smtClean="0">
                          <a:solidFill>
                            <a:schemeClr val="dk1"/>
                          </a:solidFill>
                          <a:latin typeface="Arial" panose="020B0604020202020204" pitchFamily="34" charset="0"/>
                          <a:ea typeface="+mn-ea"/>
                          <a:cs typeface="Arial" panose="020B0604020202020204" pitchFamily="34" charset="0"/>
                        </a:rPr>
                        <a:t>It is the weight in grams.</a:t>
                      </a:r>
                    </a:p>
                  </a:txBody>
                  <a:tcPr/>
                </a:tc>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Reached on time</a:t>
                      </a:r>
                    </a:p>
                  </a:txBody>
                  <a:tcPr/>
                </a:tc>
                <a:tc>
                  <a:txBody>
                    <a:bodyPr/>
                    <a:lstStyle/>
                    <a:p>
                      <a:pPr marL="0" algn="l" defTabSz="914400" rtl="0" eaLnBrk="1" latinLnBrk="0" hangingPunct="1"/>
                      <a:r>
                        <a:rPr lang="en-IN" sz="1400" b="0" kern="1200" dirty="0" smtClean="0">
                          <a:solidFill>
                            <a:schemeClr val="dk1"/>
                          </a:solidFill>
                          <a:latin typeface="Arial" panose="020B0604020202020204" pitchFamily="34" charset="0"/>
                          <a:ea typeface="+mn-ea"/>
                          <a:cs typeface="Arial" panose="020B0604020202020204" pitchFamily="34" charset="0"/>
                        </a:rPr>
                        <a:t>It is the target variable, where 1 Indicates that the product has </a:t>
                      </a:r>
                      <a:r>
                        <a:rPr lang="en-IN" sz="1400" b="0" u="sng" kern="1200" dirty="0" smtClean="0">
                          <a:solidFill>
                            <a:schemeClr val="dk1"/>
                          </a:solidFill>
                          <a:latin typeface="Arial" panose="020B0604020202020204" pitchFamily="34" charset="0"/>
                          <a:ea typeface="+mn-ea"/>
                          <a:cs typeface="Arial" panose="020B0604020202020204" pitchFamily="34" charset="0"/>
                        </a:rPr>
                        <a:t>NOT reached on time </a:t>
                      </a:r>
                      <a:r>
                        <a:rPr lang="en-IN" sz="1400" b="0" kern="1200" dirty="0" smtClean="0">
                          <a:solidFill>
                            <a:schemeClr val="dk1"/>
                          </a:solidFill>
                          <a:latin typeface="Arial" panose="020B0604020202020204" pitchFamily="34" charset="0"/>
                          <a:ea typeface="+mn-ea"/>
                          <a:cs typeface="Arial" panose="020B0604020202020204" pitchFamily="34" charset="0"/>
                        </a:rPr>
                        <a:t>and 0 indicates it has </a:t>
                      </a:r>
                      <a:r>
                        <a:rPr lang="en-IN" sz="1400" b="0" u="sng" kern="1200" dirty="0" smtClean="0">
                          <a:solidFill>
                            <a:schemeClr val="dk1"/>
                          </a:solidFill>
                          <a:latin typeface="Arial" panose="020B0604020202020204" pitchFamily="34" charset="0"/>
                          <a:ea typeface="+mn-ea"/>
                          <a:cs typeface="Arial" panose="020B0604020202020204" pitchFamily="34" charset="0"/>
                        </a:rPr>
                        <a:t>reached on time</a:t>
                      </a:r>
                      <a:r>
                        <a:rPr lang="en-IN" sz="1400" b="0" kern="1200" dirty="0" smtClean="0">
                          <a:solidFill>
                            <a:schemeClr val="dk1"/>
                          </a:solidFill>
                          <a:latin typeface="Arial" panose="020B0604020202020204" pitchFamily="34" charset="0"/>
                          <a:ea typeface="+mn-ea"/>
                          <a:cs typeface="Arial" panose="020B0604020202020204" pitchFamily="34" charset="0"/>
                        </a:rPr>
                        <a:t>.</a:t>
                      </a:r>
                      <a:endParaRPr lang="en-IN" sz="1400" b="0" kern="1200" dirty="0">
                        <a:solidFill>
                          <a:schemeClr val="dk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415544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69563"/>
            <a:ext cx="8911687" cy="985749"/>
          </a:xfrm>
        </p:spPr>
        <p:txBody>
          <a:bodyPr>
            <a:normAutofit/>
          </a:bodyPr>
          <a:lstStyle/>
          <a:p>
            <a:pPr algn="ctr"/>
            <a:r>
              <a:rPr lang="en-US" sz="3200" b="1" dirty="0" smtClean="0">
                <a:latin typeface="Arial" panose="020B0604020202020204" pitchFamily="34" charset="0"/>
                <a:cs typeface="Arial" panose="020B0604020202020204" pitchFamily="34" charset="0"/>
              </a:rPr>
              <a:t>Data Preparation</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smtClean="0">
                <a:latin typeface="Arial" panose="020B0604020202020204" pitchFamily="34" charset="0"/>
                <a:cs typeface="Arial" panose="020B0604020202020204" pitchFamily="34" charset="0"/>
              </a:rPr>
              <a:t>The dataset having 10999 observations with 12 variables for building the model.</a:t>
            </a:r>
          </a:p>
          <a:p>
            <a:pPr algn="just">
              <a:buFont typeface="Wingdings" panose="05000000000000000000" pitchFamily="2" charset="2"/>
              <a:buChar char="Ø"/>
            </a:pPr>
            <a:r>
              <a:rPr lang="en-US" b="1" dirty="0" smtClean="0">
                <a:latin typeface="Arial" panose="020B0604020202020204" pitchFamily="34" charset="0"/>
                <a:cs typeface="Arial" panose="020B0604020202020204" pitchFamily="34" charset="0"/>
              </a:rPr>
              <a:t>The ID variable contain the unique number and also corresponded with rows number so it was removed.</a:t>
            </a:r>
          </a:p>
          <a:p>
            <a:pPr algn="just">
              <a:buFont typeface="Wingdings" panose="05000000000000000000" pitchFamily="2" charset="2"/>
              <a:buChar char="Ø"/>
            </a:pPr>
            <a:r>
              <a:rPr lang="en-US" b="1" dirty="0" smtClean="0">
                <a:latin typeface="Arial" panose="020B0604020202020204" pitchFamily="34" charset="0"/>
                <a:cs typeface="Arial" panose="020B0604020202020204" pitchFamily="34" charset="0"/>
              </a:rPr>
              <a:t>The variable names are edited for better understanding.</a:t>
            </a:r>
          </a:p>
          <a:p>
            <a:pPr algn="just">
              <a:buFont typeface="Wingdings" panose="05000000000000000000" pitchFamily="2" charset="2"/>
              <a:buChar char="Ø"/>
            </a:pPr>
            <a:r>
              <a:rPr lang="en-US" b="1" dirty="0" smtClean="0">
                <a:latin typeface="Arial" panose="020B0604020202020204" pitchFamily="34" charset="0"/>
                <a:cs typeface="Arial" panose="020B0604020202020204" pitchFamily="34" charset="0"/>
              </a:rPr>
              <a:t>All the categorical variable converted into numeric variable.</a:t>
            </a:r>
          </a:p>
          <a:p>
            <a:pPr algn="just">
              <a:buFont typeface="Wingdings" panose="05000000000000000000" pitchFamily="2" charset="2"/>
              <a:buChar char="Ø"/>
            </a:pPr>
            <a:r>
              <a:rPr lang="en-IN" b="1" dirty="0">
                <a:latin typeface="Arial" panose="020B0604020202020204" pitchFamily="34" charset="0"/>
                <a:cs typeface="Arial" panose="020B0604020202020204" pitchFamily="34" charset="0"/>
              </a:rPr>
              <a:t>The dataset was checked for missing values. There were no missing values.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7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18051"/>
            <a:ext cx="8911687" cy="676656"/>
          </a:xfrm>
        </p:spPr>
        <p:txBody>
          <a:bodyPr>
            <a:normAutofit/>
          </a:bodyPr>
          <a:lstStyle/>
          <a:p>
            <a:pPr algn="ctr"/>
            <a:r>
              <a:rPr lang="en-IN" sz="3200" b="1" dirty="0">
                <a:latin typeface="Arial" panose="020B0604020202020204" pitchFamily="34" charset="0"/>
                <a:cs typeface="Arial" panose="020B0604020202020204" pitchFamily="34" charset="0"/>
              </a:rPr>
              <a:t>Data exploration</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The shipments that were not delivered on-time were indicated as 1 and shipments that were delivered on-time is indicated as 0.</a:t>
            </a:r>
          </a:p>
          <a:p>
            <a:pPr algn="just">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The target variable had 6563 shipments didn’t reach on-time and while 4436 shipments that reached on-time.</a:t>
            </a:r>
          </a:p>
          <a:p>
            <a:pPr algn="just">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From that dataset we observed </a:t>
            </a:r>
            <a:r>
              <a:rPr lang="en-IN" b="1" dirty="0">
                <a:solidFill>
                  <a:schemeClr val="tx1"/>
                </a:solidFill>
                <a:latin typeface="Arial" panose="020B0604020202020204" pitchFamily="34" charset="0"/>
                <a:cs typeface="Arial" panose="020B0604020202020204" pitchFamily="34" charset="0"/>
              </a:rPr>
              <a:t>the company had an </a:t>
            </a:r>
            <a:r>
              <a:rPr lang="en-IN" b="1" dirty="0" smtClean="0">
                <a:solidFill>
                  <a:schemeClr val="tx1"/>
                </a:solidFill>
                <a:latin typeface="Arial" panose="020B0604020202020204" pitchFamily="34" charset="0"/>
                <a:cs typeface="Arial" panose="020B0604020202020204" pitchFamily="34" charset="0"/>
              </a:rPr>
              <a:t>delayed </a:t>
            </a:r>
            <a:r>
              <a:rPr lang="en-IN" b="1" dirty="0">
                <a:solidFill>
                  <a:schemeClr val="tx1"/>
                </a:solidFill>
                <a:latin typeface="Arial" panose="020B0604020202020204" pitchFamily="34" charset="0"/>
                <a:cs typeface="Arial" panose="020B0604020202020204" pitchFamily="34" charset="0"/>
              </a:rPr>
              <a:t>delivery rate of 59.66 </a:t>
            </a:r>
            <a:r>
              <a:rPr lang="en-IN" b="1" dirty="0" smtClean="0">
                <a:solidFill>
                  <a:schemeClr val="tx1"/>
                </a:solidFill>
                <a:latin typeface="Arial" panose="020B0604020202020204" pitchFamily="34" charset="0"/>
                <a:cs typeface="Arial" panose="020B0604020202020204" pitchFamily="34" charset="0"/>
              </a:rPr>
              <a:t>% as </a:t>
            </a:r>
            <a:r>
              <a:rPr lang="en-IN" b="1" dirty="0">
                <a:solidFill>
                  <a:schemeClr val="tx1"/>
                </a:solidFill>
                <a:latin typeface="Arial" panose="020B0604020202020204" pitchFamily="34" charset="0"/>
                <a:cs typeface="Arial" panose="020B0604020202020204" pitchFamily="34" charset="0"/>
              </a:rPr>
              <a:t>compared to </a:t>
            </a:r>
            <a:r>
              <a:rPr lang="en-IN" b="1" dirty="0" smtClean="0">
                <a:solidFill>
                  <a:schemeClr val="tx1"/>
                </a:solidFill>
                <a:latin typeface="Arial" panose="020B0604020202020204" pitchFamily="34" charset="0"/>
                <a:cs typeface="Arial" panose="020B0604020202020204" pitchFamily="34" charset="0"/>
              </a:rPr>
              <a:t>on-time </a:t>
            </a:r>
            <a:r>
              <a:rPr lang="en-IN" b="1" dirty="0">
                <a:solidFill>
                  <a:schemeClr val="tx1"/>
                </a:solidFill>
                <a:latin typeface="Arial" panose="020B0604020202020204" pitchFamily="34" charset="0"/>
                <a:cs typeface="Arial" panose="020B0604020202020204" pitchFamily="34" charset="0"/>
              </a:rPr>
              <a:t>delivery rate of </a:t>
            </a:r>
            <a:r>
              <a:rPr lang="en-IN" b="1" dirty="0" smtClean="0">
                <a:solidFill>
                  <a:schemeClr val="tx1"/>
                </a:solidFill>
                <a:latin typeface="Arial" panose="020B0604020202020204" pitchFamily="34" charset="0"/>
                <a:cs typeface="Arial" panose="020B0604020202020204" pitchFamily="34" charset="0"/>
              </a:rPr>
              <a:t>40.33 </a:t>
            </a:r>
            <a:r>
              <a:rPr lang="en-IN" b="1" dirty="0">
                <a:solidFill>
                  <a:schemeClr val="tx1"/>
                </a:solidFill>
                <a:latin typeface="Arial" panose="020B0604020202020204" pitchFamily="34" charset="0"/>
                <a:cs typeface="Arial" panose="020B0604020202020204" pitchFamily="34" charset="0"/>
              </a:rPr>
              <a:t>% </a:t>
            </a:r>
            <a:r>
              <a:rPr lang="en-IN" b="1" dirty="0" smtClean="0">
                <a:solidFill>
                  <a:schemeClr val="tx1"/>
                </a:solidFill>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Average order value was </a:t>
            </a:r>
            <a:r>
              <a:rPr lang="en-IN" b="1" u="sng" dirty="0">
                <a:solidFill>
                  <a:srgbClr val="FF0000"/>
                </a:solidFill>
                <a:latin typeface="Arial" panose="020B0604020202020204" pitchFamily="34" charset="0"/>
                <a:cs typeface="Arial" panose="020B0604020202020204" pitchFamily="34" charset="0"/>
              </a:rPr>
              <a:t>210.19 US Dollars</a:t>
            </a:r>
            <a:r>
              <a:rPr lang="en-IN" b="1" dirty="0">
                <a:solidFill>
                  <a:srgbClr val="FF0000"/>
                </a:solidFill>
                <a:latin typeface="Arial" panose="020B0604020202020204" pitchFamily="34" charset="0"/>
                <a:cs typeface="Arial" panose="020B0604020202020204" pitchFamily="34" charset="0"/>
              </a:rPr>
              <a:t>. </a:t>
            </a:r>
            <a:r>
              <a:rPr lang="en-IN" b="1" dirty="0">
                <a:solidFill>
                  <a:schemeClr val="tx1"/>
                </a:solidFill>
                <a:latin typeface="Arial" panose="020B0604020202020204" pitchFamily="34" charset="0"/>
                <a:cs typeface="Arial" panose="020B0604020202020204" pitchFamily="34" charset="0"/>
              </a:rPr>
              <a:t>It is the average amount a customer ends up spending per transaction.</a:t>
            </a:r>
            <a:endParaRPr lang="en-IN" b="1" dirty="0" smtClean="0">
              <a:solidFill>
                <a:schemeClr val="tx1"/>
              </a:solidFill>
              <a:latin typeface="Arial" panose="020B0604020202020204" pitchFamily="34" charset="0"/>
              <a:cs typeface="Arial" panose="020B0604020202020204" pitchFamily="34" charset="0"/>
            </a:endParaRPr>
          </a:p>
          <a:p>
            <a:pPr marL="0" indent="0">
              <a:buNone/>
            </a:pPr>
            <a:endParaRPr lang="en-IN" b="1" dirty="0" smtClean="0"/>
          </a:p>
        </p:txBody>
      </p:sp>
    </p:spTree>
    <p:extLst>
      <p:ext uri="{BB962C8B-B14F-4D97-AF65-F5344CB8AC3E}">
        <p14:creationId xmlns:p14="http://schemas.microsoft.com/office/powerpoint/2010/main" val="28801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Arial" panose="020B0604020202020204" pitchFamily="34" charset="0"/>
                <a:cs typeface="Arial" panose="020B0604020202020204" pitchFamily="34" charset="0"/>
              </a:rPr>
              <a:t>Data Exploration</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Maximum no. of customer in dataset had prior purchase is 3 products. and minimum no. of customer in dataset had prior purchase is 8 products.</a:t>
            </a:r>
          </a:p>
          <a:p>
            <a:pPr algn="just">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Majority of the customer rated as 3 which is received their order on-time.</a:t>
            </a:r>
          </a:p>
          <a:p>
            <a:pPr algn="just">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Majority of products were of low importance.</a:t>
            </a:r>
          </a:p>
          <a:p>
            <a:pPr algn="just">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Most activity from the F block of the warehouse.</a:t>
            </a:r>
          </a:p>
          <a:p>
            <a:pPr algn="just">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A large share of deliveries were done by ships.</a:t>
            </a:r>
          </a:p>
          <a:p>
            <a:pPr algn="just">
              <a:buFont typeface="Wingdings" panose="05000000000000000000" pitchFamily="2" charset="2"/>
              <a:buChar char="Ø"/>
            </a:pPr>
            <a:r>
              <a:rPr lang="en-US" b="1" dirty="0" smtClean="0">
                <a:solidFill>
                  <a:schemeClr val="tx1"/>
                </a:solidFill>
                <a:latin typeface="Arial" panose="020B0604020202020204" pitchFamily="34" charset="0"/>
                <a:cs typeface="Arial" panose="020B0604020202020204" pitchFamily="34" charset="0"/>
              </a:rPr>
              <a:t>Maximum no. of customer in dataset made 4 calls to customer care.</a:t>
            </a:r>
          </a:p>
        </p:txBody>
      </p:sp>
    </p:spTree>
    <p:extLst>
      <p:ext uri="{BB962C8B-B14F-4D97-AF65-F5344CB8AC3E}">
        <p14:creationId xmlns:p14="http://schemas.microsoft.com/office/powerpoint/2010/main" val="298909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2595282"/>
            <a:ext cx="8659906" cy="1200329"/>
          </a:xfrm>
          <a:prstGeom prst="rect">
            <a:avLst/>
          </a:prstGeom>
          <a:noFill/>
        </p:spPr>
        <p:txBody>
          <a:bodyPr wrap="square" rtlCol="0">
            <a:spAutoFit/>
          </a:bodyPr>
          <a:lstStyle/>
          <a:p>
            <a:pPr algn="just"/>
            <a:r>
              <a:rPr lang="en-IN" b="1" u="sng" dirty="0" smtClean="0">
                <a:solidFill>
                  <a:srgbClr val="FF0000"/>
                </a:solidFill>
                <a:latin typeface="Arial" panose="020B0604020202020204" pitchFamily="34" charset="0"/>
                <a:cs typeface="Arial" panose="020B0604020202020204" pitchFamily="34" charset="0"/>
              </a:rPr>
              <a:t>Problem Statement 1:- </a:t>
            </a:r>
            <a:r>
              <a:rPr lang="en-IN" b="1" dirty="0" smtClean="0">
                <a:latin typeface="Arial" panose="020B0604020202020204" pitchFamily="34" charset="0"/>
                <a:cs typeface="Arial" panose="020B0604020202020204" pitchFamily="34" charset="0"/>
              </a:rPr>
              <a:t>Build </a:t>
            </a:r>
            <a:r>
              <a:rPr lang="en-IN" b="1" dirty="0">
                <a:latin typeface="Arial" panose="020B0604020202020204" pitchFamily="34" charset="0"/>
                <a:cs typeface="Arial" panose="020B0604020202020204" pitchFamily="34" charset="0"/>
              </a:rPr>
              <a:t>various classification models like Logistic Regression, Support Vector Machines, Random Forests, and XGBoost Techniques to predict if the shipments have reached the customer on-time or not.</a:t>
            </a:r>
          </a:p>
        </p:txBody>
      </p:sp>
    </p:spTree>
    <p:extLst>
      <p:ext uri="{BB962C8B-B14F-4D97-AF65-F5344CB8AC3E}">
        <p14:creationId xmlns:p14="http://schemas.microsoft.com/office/powerpoint/2010/main" val="126218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1 and insights</a:t>
            </a:r>
            <a:endParaRPr lang="en-US" sz="32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60497421"/>
              </p:ext>
            </p:extLst>
          </p:nvPr>
        </p:nvGraphicFramePr>
        <p:xfrm>
          <a:off x="2327836" y="2091266"/>
          <a:ext cx="8127999" cy="2400053"/>
        </p:xfrm>
        <a:graphic>
          <a:graphicData uri="http://schemas.openxmlformats.org/drawingml/2006/table">
            <a:tbl>
              <a:tblPr firstRow="1" bandRow="1">
                <a:tableStyleId>{5C22544A-7EE6-4342-B048-85BDC9FD1C3A}</a:tableStyleId>
              </a:tblPr>
              <a:tblGrid>
                <a:gridCol w="2709333"/>
                <a:gridCol w="2709333"/>
                <a:gridCol w="2709333"/>
              </a:tblGrid>
              <a:tr h="644132">
                <a:tc>
                  <a:txBody>
                    <a:bodyPr/>
                    <a:lstStyle/>
                    <a:p>
                      <a:pPr algn="ctr"/>
                      <a:r>
                        <a:rPr lang="en-US" b="1" dirty="0" smtClean="0">
                          <a:latin typeface="Arial" panose="020B0604020202020204" pitchFamily="34" charset="0"/>
                          <a:cs typeface="Arial" panose="020B0604020202020204" pitchFamily="34" charset="0"/>
                        </a:rPr>
                        <a:t>Model Name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Descriptions</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Accuracy</a:t>
                      </a:r>
                      <a:endParaRPr lang="en-US" b="1" dirty="0">
                        <a:latin typeface="Arial" panose="020B0604020202020204" pitchFamily="34" charset="0"/>
                        <a:cs typeface="Arial" panose="020B0604020202020204" pitchFamily="34" charset="0"/>
                      </a:endParaRPr>
                    </a:p>
                  </a:txBody>
                  <a:tcPr/>
                </a:tc>
              </a:tr>
              <a:tr h="644132">
                <a:tc>
                  <a:txBody>
                    <a:bodyPr/>
                    <a:lstStyle/>
                    <a:p>
                      <a:pPr algn="ctr"/>
                      <a:r>
                        <a:rPr lang="en-US" b="1" dirty="0" smtClean="0">
                          <a:latin typeface="Arial" panose="020B0604020202020204" pitchFamily="34" charset="0"/>
                          <a:cs typeface="Arial" panose="020B0604020202020204" pitchFamily="34" charset="0"/>
                        </a:rPr>
                        <a:t>Model1</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Included all variables</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63.75%</a:t>
                      </a:r>
                      <a:endParaRPr lang="en-US" b="1" dirty="0">
                        <a:latin typeface="Arial" panose="020B0604020202020204" pitchFamily="34" charset="0"/>
                        <a:cs typeface="Arial" panose="020B0604020202020204" pitchFamily="34" charset="0"/>
                      </a:endParaRPr>
                    </a:p>
                  </a:txBody>
                  <a:tcPr/>
                </a:tc>
              </a:tr>
              <a:tr h="1111789">
                <a:tc>
                  <a:txBody>
                    <a:bodyPr/>
                    <a:lstStyle/>
                    <a:p>
                      <a:pPr algn="ctr"/>
                      <a:r>
                        <a:rPr lang="en-US" b="1" dirty="0" smtClean="0">
                          <a:latin typeface="Arial" panose="020B0604020202020204" pitchFamily="34" charset="0"/>
                          <a:cs typeface="Arial" panose="020B0604020202020204" pitchFamily="34" charset="0"/>
                        </a:rPr>
                        <a:t>Model2</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Included only most</a:t>
                      </a:r>
                      <a:r>
                        <a:rPr lang="en-US" b="1" baseline="0" dirty="0" smtClean="0">
                          <a:latin typeface="Arial" panose="020B0604020202020204" pitchFamily="34" charset="0"/>
                          <a:cs typeface="Arial" panose="020B0604020202020204" pitchFamily="34" charset="0"/>
                        </a:rPr>
                        <a:t> weighted feature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64.36%</a:t>
                      </a:r>
                      <a:endParaRPr lang="en-US" b="1" dirty="0">
                        <a:latin typeface="Arial" panose="020B0604020202020204" pitchFamily="34" charset="0"/>
                        <a:cs typeface="Arial" panose="020B0604020202020204" pitchFamily="34" charset="0"/>
                      </a:endParaRPr>
                    </a:p>
                  </a:txBody>
                  <a:tcPr/>
                </a:tc>
              </a:tr>
            </a:tbl>
          </a:graphicData>
        </a:graphic>
      </p:graphicFrame>
      <p:sp>
        <p:nvSpPr>
          <p:cNvPr id="5" name="TextBox 4"/>
          <p:cNvSpPr txBox="1"/>
          <p:nvPr/>
        </p:nvSpPr>
        <p:spPr>
          <a:xfrm>
            <a:off x="3065929" y="1129553"/>
            <a:ext cx="6185647"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Logistics Regression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299446" y="4894729"/>
            <a:ext cx="8135471"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Important features:- </a:t>
            </a:r>
            <a:r>
              <a:rPr lang="en-IN" dirty="0" smtClean="0">
                <a:solidFill>
                  <a:schemeClr val="dk1"/>
                </a:solidFill>
                <a:latin typeface="Arial" panose="020B0604020202020204" pitchFamily="34" charset="0"/>
                <a:cs typeface="Arial" panose="020B0604020202020204" pitchFamily="34" charset="0"/>
              </a:rPr>
              <a:t>Customer_care_calls,Customer_rating,Cost_of_the_product,</a:t>
            </a:r>
            <a:r>
              <a:rPr lang="en-IN" dirty="0">
                <a:solidFill>
                  <a:schemeClr val="dk1"/>
                </a:solidFill>
                <a:latin typeface="Arial" panose="020B0604020202020204" pitchFamily="34" charset="0"/>
                <a:cs typeface="Arial" panose="020B0604020202020204" pitchFamily="34" charset="0"/>
              </a:rPr>
              <a:t> </a:t>
            </a:r>
            <a:r>
              <a:rPr lang="en-IN" dirty="0" smtClean="0">
                <a:solidFill>
                  <a:schemeClr val="dk1"/>
                </a:solidFill>
                <a:latin typeface="Arial" panose="020B0604020202020204" pitchFamily="34" charset="0"/>
                <a:cs typeface="Arial" panose="020B0604020202020204" pitchFamily="34" charset="0"/>
              </a:rPr>
              <a:t>Prior_purchases,</a:t>
            </a:r>
            <a:r>
              <a:rPr lang="en-IN" dirty="0">
                <a:solidFill>
                  <a:schemeClr val="dk1"/>
                </a:solidFill>
                <a:latin typeface="Arial" panose="020B0604020202020204" pitchFamily="34" charset="0"/>
                <a:cs typeface="Arial" panose="020B0604020202020204" pitchFamily="34" charset="0"/>
              </a:rPr>
              <a:t> </a:t>
            </a:r>
            <a:r>
              <a:rPr lang="en-IN" dirty="0" smtClean="0">
                <a:solidFill>
                  <a:schemeClr val="dk1"/>
                </a:solidFill>
                <a:latin typeface="Arial" panose="020B0604020202020204" pitchFamily="34" charset="0"/>
                <a:cs typeface="Arial" panose="020B0604020202020204" pitchFamily="34" charset="0"/>
              </a:rPr>
              <a:t>Discount_offered, Weight_in_gms.   </a:t>
            </a:r>
            <a:endParaRPr lang="en-IN" dirty="0">
              <a:solidFill>
                <a:schemeClr val="dk1"/>
              </a:solidFill>
              <a:latin typeface="Arial" panose="020B0604020202020204" pitchFamily="34" charset="0"/>
              <a:cs typeface="Arial" panose="020B0604020202020204" pitchFamily="34" charset="0"/>
            </a:endParaRPr>
          </a:p>
          <a:p>
            <a:r>
              <a:rPr lang="en-IN" b="1" dirty="0" smtClean="0">
                <a:solidFill>
                  <a:schemeClr val="dk1"/>
                </a:solidFill>
                <a:latin typeface="Arial" panose="020B0604020202020204" pitchFamily="34" charset="0"/>
                <a:cs typeface="Arial" panose="020B0604020202020204" pitchFamily="34" charset="0"/>
              </a:rPr>
              <a:t> </a:t>
            </a:r>
            <a:r>
              <a:rPr lang="en-US" dirty="0" smtClean="0"/>
              <a:t>  </a:t>
            </a:r>
            <a:endParaRPr lang="en-US" dirty="0"/>
          </a:p>
        </p:txBody>
      </p:sp>
    </p:spTree>
    <p:extLst>
      <p:ext uri="{BB962C8B-B14F-4D97-AF65-F5344CB8AC3E}">
        <p14:creationId xmlns:p14="http://schemas.microsoft.com/office/powerpoint/2010/main" val="27980361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3985</TotalTime>
  <Words>1628</Words>
  <Application>Microsoft Office PowerPoint</Application>
  <PresentationFormat>Widescreen</PresentationFormat>
  <Paragraphs>193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Wingdings</vt:lpstr>
      <vt:lpstr>Wingdings 3</vt:lpstr>
      <vt:lpstr>Wisp</vt:lpstr>
      <vt:lpstr>Data Science Project  Term 3 - Python</vt:lpstr>
      <vt:lpstr>Overview of the project</vt:lpstr>
      <vt:lpstr>Problem Statements</vt:lpstr>
      <vt:lpstr>Data Description</vt:lpstr>
      <vt:lpstr>Data Preparation</vt:lpstr>
      <vt:lpstr>Data exploration</vt:lpstr>
      <vt:lpstr>Data Exploration</vt:lpstr>
      <vt:lpstr>PowerPoint Presentation</vt:lpstr>
      <vt:lpstr>Problem statement 1 and insights</vt:lpstr>
      <vt:lpstr>Problem statement 1 and insights</vt:lpstr>
      <vt:lpstr>Problem statement 1 and insights</vt:lpstr>
      <vt:lpstr>Problem statement 1 and insights</vt:lpstr>
      <vt:lpstr>PowerPoint Presentation</vt:lpstr>
      <vt:lpstr>Problem statement 2 and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 4 and insights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Term 3 - Python</dc:title>
  <dc:creator>Khetal Sarode</dc:creator>
  <cp:lastModifiedBy>Khetal Sarode</cp:lastModifiedBy>
  <cp:revision>53</cp:revision>
  <dcterms:created xsi:type="dcterms:W3CDTF">2019-12-29T15:58:03Z</dcterms:created>
  <dcterms:modified xsi:type="dcterms:W3CDTF">2020-01-17T04:47:37Z</dcterms:modified>
</cp:coreProperties>
</file>