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72" r:id="rId12"/>
    <p:sldId id="274" r:id="rId13"/>
    <p:sldId id="273" r:id="rId14"/>
    <p:sldId id="264" r:id="rId15"/>
    <p:sldId id="265" r:id="rId16"/>
    <p:sldId id="268" r:id="rId17"/>
    <p:sldId id="269" r:id="rId18"/>
    <p:sldId id="275" r:id="rId19"/>
    <p:sldId id="277" r:id="rId20"/>
    <p:sldId id="294" r:id="rId21"/>
    <p:sldId id="292" r:id="rId22"/>
    <p:sldId id="293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053F6-0180-449D-906A-991F0BE42BC9}" type="datetimeFigureOut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A7622-1D70-46C2-AF0B-7948FD223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4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03B72-4504-47E5-B450-B3A3216E4A91}" type="slidenum">
              <a:rPr lang="en-US"/>
              <a:pPr/>
              <a:t>8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AFF75-2264-4516-B266-47048AE5FC13}" type="slidenum">
              <a:rPr lang="en-US"/>
              <a:pPr/>
              <a:t>9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32B06-3202-46C9-AEBD-4B22788ED8B3}" type="slidenum">
              <a:rPr lang="en-US"/>
              <a:pPr/>
              <a:t>10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32B06-3202-46C9-AEBD-4B22788ED8B3}" type="slidenum">
              <a:rPr lang="en-US"/>
              <a:pPr/>
              <a:t>11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32B06-3202-46C9-AEBD-4B22788ED8B3}" type="slidenum">
              <a:rPr lang="en-US"/>
              <a:pPr/>
              <a:t>12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32B06-3202-46C9-AEBD-4B22788ED8B3}" type="slidenum">
              <a:rPr lang="en-US"/>
              <a:pPr/>
              <a:t>13</a:t>
            </a:fld>
            <a:endParaRPr lang="en-US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2248A-A470-4586-BEB3-2A7553C8DF3D}" type="slidenum">
              <a:rPr lang="en-US"/>
              <a:pPr/>
              <a:t>14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7A066-0C26-4D4C-98AC-A03FA1833F7F}" type="slidenum">
              <a:rPr lang="en-US"/>
              <a:pPr/>
              <a:t>15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F1B5D-6712-49FB-B23D-4C3751BBFD49}" type="slidenum">
              <a:rPr lang="en-US"/>
              <a:pPr/>
              <a:t>16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318B-FEFB-48F8-AFA9-38C59A6D97C7}" type="datetime1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Nitin Rakesh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3AB-840C-424E-AF83-9294FFBCA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9B33-4821-4752-A994-A8D0CFA7A247}" type="datetime1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Nitin Rakesh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3AB-840C-424E-AF83-9294FFBCA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E6BE1-79DB-41DB-8FE7-2AABA6EAC129}" type="datetime1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Nitin Rakesh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3AB-840C-424E-AF83-9294FFBCA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22800" y="1066800"/>
            <a:ext cx="4013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22800" y="3962400"/>
            <a:ext cx="4013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D0607-BC98-4864-B1EE-FB217EBDA82D}" type="datetime1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Nitin Rakesh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3AB-840C-424E-AF83-9294FFBCA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E61F-9F58-48DA-B976-B31FC0920993}" type="datetime1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Nitin Rakesh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3AB-840C-424E-AF83-9294FFBCA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0C35-2FB7-44DB-A104-39864E172731}" type="datetime1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Nitin Rakesh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3AB-840C-424E-AF83-9294FFBCA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736A-3962-4011-A8B8-E7D040237292}" type="datetime1">
              <a:rPr lang="en-US" smtClean="0"/>
              <a:pPr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Nitin Rakesh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3AB-840C-424E-AF83-9294FFBCA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2CB10-C597-46E0-B54B-686EFB5B2236}" type="datetime1">
              <a:rPr lang="en-US" smtClean="0"/>
              <a:pPr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Nitin Rakesh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3AB-840C-424E-AF83-9294FFBCA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4C83-E1D8-4B7E-8B50-CD5B54031993}" type="datetime1">
              <a:rPr lang="en-US" smtClean="0"/>
              <a:pPr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Nitin Rakesh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3AB-840C-424E-AF83-9294FFBCA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9FF2-26A4-4411-8878-D1D904FADDDA}" type="datetime1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Nitin Rakesh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3AB-840C-424E-AF83-9294FFBCA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A4E-B6B2-482B-8FF1-A6308B631E7E}" type="datetime1">
              <a:rPr lang="en-US" smtClean="0"/>
              <a:pPr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Dr. Nitin Rakesh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C83AB-840C-424E-AF83-9294FFBCA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3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22658-5EBB-4AED-A013-4D020BEFB4B3}" type="datetime1">
              <a:rPr lang="en-US" smtClean="0"/>
              <a:pPr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Dr. Nitin Rakesh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83AB-840C-424E-AF83-9294FFBCAB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Detection and Correction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Nitin Rakesh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2042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Example:</a:t>
            </a:r>
          </a:p>
        </p:txBody>
      </p:sp>
      <p:pic>
        <p:nvPicPr>
          <p:cNvPr id="31641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0" y="2362200"/>
            <a:ext cx="2614613" cy="1219200"/>
          </a:xfrm>
          <a:noFill/>
          <a:ln/>
        </p:spPr>
      </p:pic>
      <p:pic>
        <p:nvPicPr>
          <p:cNvPr id="316420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" y="4267200"/>
            <a:ext cx="8153400" cy="2074863"/>
          </a:xfrm>
          <a:noFill/>
          <a:ln/>
        </p:spPr>
      </p:pic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4191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Data stored = 00111001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Check bits: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533400" y="36576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Putting it together: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4114800"/>
            <a:ext cx="8382000" cy="24384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4600" y="2286000"/>
            <a:ext cx="2133600" cy="13716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2042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Example:</a:t>
            </a:r>
          </a:p>
        </p:txBody>
      </p:sp>
      <p:pic>
        <p:nvPicPr>
          <p:cNvPr id="31641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0" y="2362200"/>
            <a:ext cx="2614613" cy="1219200"/>
          </a:xfrm>
          <a:noFill/>
          <a:ln/>
        </p:spPr>
      </p:pic>
      <p:pic>
        <p:nvPicPr>
          <p:cNvPr id="316420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" y="4267200"/>
            <a:ext cx="8153400" cy="2074863"/>
          </a:xfrm>
          <a:noFill/>
          <a:ln/>
        </p:spPr>
      </p:pic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4191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Data stored = 00111001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Check bits: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533400" y="36576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Putting it together: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0" y="2286000"/>
            <a:ext cx="2133600" cy="13716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5867400"/>
            <a:ext cx="609600" cy="45720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72200" y="5867400"/>
            <a:ext cx="609600" cy="45720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91400" y="5867400"/>
            <a:ext cx="609600" cy="45720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001000" y="5867400"/>
            <a:ext cx="609600" cy="45720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2042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Example:</a:t>
            </a:r>
          </a:p>
        </p:txBody>
      </p:sp>
      <p:pic>
        <p:nvPicPr>
          <p:cNvPr id="31641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0" y="2362200"/>
            <a:ext cx="2614613" cy="1219200"/>
          </a:xfrm>
          <a:noFill/>
          <a:ln/>
        </p:spPr>
      </p:pic>
      <p:pic>
        <p:nvPicPr>
          <p:cNvPr id="316420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" y="4267200"/>
            <a:ext cx="8153400" cy="2074863"/>
          </a:xfrm>
          <a:noFill/>
          <a:ln/>
        </p:spPr>
      </p:pic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4191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Data stored = 00111001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Check bits: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533400" y="36576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Putting it together:</a:t>
            </a:r>
          </a:p>
        </p:txBody>
      </p:sp>
      <p:sp>
        <p:nvSpPr>
          <p:cNvPr id="8" name="Rectangle 7"/>
          <p:cNvSpPr/>
          <p:nvPr/>
        </p:nvSpPr>
        <p:spPr>
          <a:xfrm>
            <a:off x="2514600" y="2286000"/>
            <a:ext cx="2133600" cy="1371600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2042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Example:</a:t>
            </a:r>
          </a:p>
        </p:txBody>
      </p:sp>
      <p:pic>
        <p:nvPicPr>
          <p:cNvPr id="316419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0" y="2362200"/>
            <a:ext cx="2614613" cy="1219200"/>
          </a:xfrm>
          <a:noFill/>
          <a:ln/>
        </p:spPr>
      </p:pic>
      <p:pic>
        <p:nvPicPr>
          <p:cNvPr id="316420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" y="4267200"/>
            <a:ext cx="8153400" cy="2074863"/>
          </a:xfrm>
          <a:noFill/>
          <a:ln/>
        </p:spPr>
      </p:pic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609600" y="1219200"/>
            <a:ext cx="41910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Data stored = 00111001</a:t>
            </a:r>
          </a:p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Check bits:</a:t>
            </a: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533400" y="36576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800000"/>
                </a:solidFill>
                <a:latin typeface="Times New Roman" pitchFamily="18" charset="0"/>
              </a:rPr>
              <a:t>Putting it together: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52400"/>
            <a:ext cx="8204200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Example: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r>
              <a:rPr lang="en-US" sz="1000"/>
              <a:t>         </a:t>
            </a:r>
          </a:p>
        </p:txBody>
      </p:sp>
      <p:pic>
        <p:nvPicPr>
          <p:cNvPr id="31437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990600" y="1143000"/>
            <a:ext cx="7010400" cy="5486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Example: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endParaRPr lang="en-US" sz="1000"/>
          </a:p>
          <a:p>
            <a:pPr>
              <a:buFontTx/>
              <a:buNone/>
            </a:pPr>
            <a:r>
              <a:rPr lang="en-US" sz="1000"/>
              <a:t>         </a:t>
            </a:r>
          </a:p>
        </p:txBody>
      </p:sp>
      <p:pic>
        <p:nvPicPr>
          <p:cNvPr id="31846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4495800"/>
            <a:ext cx="6172200" cy="2209800"/>
          </a:xfrm>
          <a:noFill/>
          <a:ln/>
        </p:spPr>
      </p:pic>
      <p:pic>
        <p:nvPicPr>
          <p:cNvPr id="318470" name="Picture 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33400" y="1447800"/>
            <a:ext cx="6248400" cy="1295400"/>
          </a:xfrm>
          <a:noFill/>
          <a:ln/>
        </p:spPr>
      </p:pic>
      <p:pic>
        <p:nvPicPr>
          <p:cNvPr id="31847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1524000"/>
            <a:ext cx="1828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47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2667000"/>
            <a:ext cx="62484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8473" name="Text Box 9"/>
          <p:cNvSpPr txBox="1">
            <a:spLocks noChangeArrowheads="1"/>
          </p:cNvSpPr>
          <p:nvPr/>
        </p:nvSpPr>
        <p:spPr bwMode="auto">
          <a:xfrm>
            <a:off x="457200" y="1211263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800000"/>
                </a:solidFill>
                <a:latin typeface="Comic Sans MS" pitchFamily="66" charset="0"/>
              </a:rPr>
              <a:t>Word fetched:</a:t>
            </a:r>
          </a:p>
        </p:txBody>
      </p:sp>
      <p:sp>
        <p:nvSpPr>
          <p:cNvPr id="318474" name="Text Box 10"/>
          <p:cNvSpPr txBox="1">
            <a:spLocks noChangeArrowheads="1"/>
          </p:cNvSpPr>
          <p:nvPr/>
        </p:nvSpPr>
        <p:spPr bwMode="auto">
          <a:xfrm>
            <a:off x="6934200" y="1219200"/>
            <a:ext cx="137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800000"/>
                </a:solidFill>
                <a:latin typeface="Comic Sans MS" pitchFamily="66" charset="0"/>
              </a:rPr>
              <a:t>Check Bits:</a:t>
            </a:r>
          </a:p>
        </p:txBody>
      </p:sp>
      <p:sp>
        <p:nvSpPr>
          <p:cNvPr id="318475" name="Text Box 11"/>
          <p:cNvSpPr txBox="1">
            <a:spLocks noChangeArrowheads="1"/>
          </p:cNvSpPr>
          <p:nvPr/>
        </p:nvSpPr>
        <p:spPr bwMode="auto">
          <a:xfrm>
            <a:off x="533400" y="4191000"/>
            <a:ext cx="3048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800000"/>
                </a:solidFill>
                <a:latin typeface="Comic Sans MS" pitchFamily="66" charset="0"/>
              </a:rPr>
              <a:t>Putting it all together:</a:t>
            </a:r>
          </a:p>
        </p:txBody>
      </p:sp>
      <p:sp>
        <p:nvSpPr>
          <p:cNvPr id="318477" name="Text Box 13"/>
          <p:cNvSpPr txBox="1">
            <a:spLocks noChangeArrowheads="1"/>
          </p:cNvSpPr>
          <p:nvPr/>
        </p:nvSpPr>
        <p:spPr bwMode="auto">
          <a:xfrm>
            <a:off x="7010400" y="2590800"/>
            <a:ext cx="205740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800000"/>
                </a:solidFill>
                <a:latin typeface="Comic Sans MS" pitchFamily="66" charset="0"/>
              </a:rPr>
              <a:t>Comparing:</a:t>
            </a:r>
          </a:p>
          <a:p>
            <a:pPr>
              <a:spcBef>
                <a:spcPct val="50000"/>
              </a:spcBef>
            </a:pPr>
            <a:r>
              <a:rPr lang="en-US" sz="1000">
                <a:latin typeface="Comic Sans MS" pitchFamily="66" charset="0"/>
              </a:rPr>
              <a:t>C8  C4 C2 C1</a:t>
            </a:r>
          </a:p>
          <a:p>
            <a:pPr>
              <a:spcBef>
                <a:spcPct val="50000"/>
              </a:spcBef>
            </a:pPr>
            <a:r>
              <a:rPr lang="en-US" sz="1000">
                <a:latin typeface="Comic Sans MS" pitchFamily="66" charset="0"/>
              </a:rPr>
              <a:t>  0   1    1   1   Orig Check Bits</a:t>
            </a:r>
          </a:p>
          <a:p>
            <a:pPr>
              <a:spcBef>
                <a:spcPct val="50000"/>
              </a:spcBef>
            </a:pPr>
            <a:r>
              <a:rPr lang="en-US" sz="1000">
                <a:latin typeface="Comic Sans MS" pitchFamily="66" charset="0"/>
              </a:rPr>
              <a:t>  </a:t>
            </a:r>
            <a:r>
              <a:rPr lang="en-US" sz="1000" u="sng">
                <a:latin typeface="Comic Sans MS" pitchFamily="66" charset="0"/>
              </a:rPr>
              <a:t>0   0   0   1</a:t>
            </a:r>
            <a:r>
              <a:rPr lang="en-US" sz="1000">
                <a:latin typeface="Comic Sans MS" pitchFamily="66" charset="0"/>
              </a:rPr>
              <a:t>   New Check Bits</a:t>
            </a:r>
          </a:p>
          <a:p>
            <a:pPr>
              <a:spcBef>
                <a:spcPct val="50000"/>
              </a:spcBef>
            </a:pPr>
            <a:r>
              <a:rPr lang="en-US" sz="1000">
                <a:latin typeface="Comic Sans MS" pitchFamily="66" charset="0"/>
              </a:rPr>
              <a:t>  </a:t>
            </a:r>
            <a:r>
              <a:rPr lang="en-US" sz="1000">
                <a:solidFill>
                  <a:srgbClr val="800000"/>
                </a:solidFill>
                <a:latin typeface="Comic Sans MS" pitchFamily="66" charset="0"/>
              </a:rPr>
              <a:t>0   1    1   0   Syndrome</a:t>
            </a:r>
          </a:p>
        </p:txBody>
      </p:sp>
      <p:sp>
        <p:nvSpPr>
          <p:cNvPr id="318478" name="Text Box 14"/>
          <p:cNvSpPr txBox="1">
            <a:spLocks noChangeArrowheads="1"/>
          </p:cNvSpPr>
          <p:nvPr/>
        </p:nvSpPr>
        <p:spPr bwMode="auto">
          <a:xfrm>
            <a:off x="7086600" y="3886200"/>
            <a:ext cx="18288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rgbClr val="800000"/>
                </a:solidFill>
              </a:rPr>
              <a:t>0110 = 6  </a:t>
            </a:r>
            <a:r>
              <a:rPr lang="en-US" sz="1000" b="1">
                <a:solidFill>
                  <a:srgbClr val="800000"/>
                </a:solidFill>
                <a:sym typeface="Wingdings" pitchFamily="2" charset="2"/>
              </a:rPr>
              <a:t>  bit position 6 is wrong, i.e. bit D3 is 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Increased word length for error correcting</a:t>
            </a:r>
          </a:p>
        </p:txBody>
      </p:sp>
      <p:pic>
        <p:nvPicPr>
          <p:cNvPr id="34304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62000" y="1524000"/>
            <a:ext cx="7391400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Hamming Code: Example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96838" y="583406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sz="2800" i="1">
              <a:latin typeface="Helvetica" charset="0"/>
            </a:endParaRPr>
          </a:p>
        </p:txBody>
      </p:sp>
      <p:pic>
        <p:nvPicPr>
          <p:cNvPr id="352262" name="Picture 6" descr="3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813" y="1322388"/>
            <a:ext cx="4694237" cy="4165600"/>
          </a:xfrm>
          <a:prstGeom prst="rect">
            <a:avLst/>
          </a:prstGeom>
          <a:noFill/>
        </p:spPr>
      </p:pic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3479800" y="9398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7-bit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609600" y="5562600"/>
            <a:ext cx="7154862" cy="8223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. Hamming codes can only correct single errors.</a:t>
            </a:r>
          </a:p>
          <a:p>
            <a:r>
              <a:rPr lang="en-US" dirty="0"/>
              <a:t>. But, to correct bursts of errors, send column by column.</a:t>
            </a:r>
          </a:p>
        </p:txBody>
      </p:sp>
      <p:sp>
        <p:nvSpPr>
          <p:cNvPr id="9" name="Rectangle 8"/>
          <p:cNvSpPr/>
          <p:nvPr/>
        </p:nvSpPr>
        <p:spPr>
          <a:xfrm>
            <a:off x="5257800" y="2362200"/>
            <a:ext cx="1371600" cy="2743200"/>
          </a:xfrm>
          <a:prstGeom prst="rect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Hamming Code: Example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96838" y="5834063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sz="2800" i="1">
              <a:latin typeface="Helvetica" charset="0"/>
            </a:endParaRPr>
          </a:p>
        </p:txBody>
      </p:sp>
      <p:pic>
        <p:nvPicPr>
          <p:cNvPr id="352262" name="Picture 6" descr="3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813" y="1322388"/>
            <a:ext cx="4694237" cy="4165600"/>
          </a:xfrm>
          <a:prstGeom prst="rect">
            <a:avLst/>
          </a:prstGeom>
          <a:noFill/>
        </p:spPr>
      </p:pic>
      <p:sp>
        <p:nvSpPr>
          <p:cNvPr id="352263" name="Text Box 7"/>
          <p:cNvSpPr txBox="1">
            <a:spLocks noChangeArrowheads="1"/>
          </p:cNvSpPr>
          <p:nvPr/>
        </p:nvSpPr>
        <p:spPr bwMode="auto">
          <a:xfrm>
            <a:off x="3479800" y="9398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7-bit</a:t>
            </a:r>
          </a:p>
        </p:txBody>
      </p:sp>
      <p:sp>
        <p:nvSpPr>
          <p:cNvPr id="352264" name="Text Box 8"/>
          <p:cNvSpPr txBox="1">
            <a:spLocks noChangeArrowheads="1"/>
          </p:cNvSpPr>
          <p:nvPr/>
        </p:nvSpPr>
        <p:spPr bwMode="auto">
          <a:xfrm>
            <a:off x="609600" y="5562600"/>
            <a:ext cx="7154862" cy="82232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. Hamming codes can only correct single errors.</a:t>
            </a:r>
          </a:p>
          <a:p>
            <a:r>
              <a:rPr lang="en-US" dirty="0"/>
              <a:t>. But, to correct bursts of errors, send column by column.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Cyclic Redundancy Check (CRC)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Mostly used in data communication</a:t>
            </a:r>
          </a:p>
          <a:p>
            <a:r>
              <a:rPr lang="en-US" sz="3600" dirty="0"/>
              <a:t>Tells us whether an error has occurred, but does not correct the error.</a:t>
            </a:r>
          </a:p>
          <a:p>
            <a:r>
              <a:rPr lang="en-US" sz="3600" dirty="0"/>
              <a:t>This is a type of “systematic error detection”</a:t>
            </a:r>
          </a:p>
          <a:p>
            <a:pPr lvl="1"/>
            <a:r>
              <a:rPr lang="en-US" sz="3600" dirty="0"/>
              <a:t>The error-checking bits are appended to the information byte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Hamming Codes Work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smtClean="0"/>
              <a:t>One  parity bit can tell us an error occurred</a:t>
            </a:r>
          </a:p>
          <a:p>
            <a:pPr>
              <a:spcBef>
                <a:spcPts val="1800"/>
              </a:spcBef>
            </a:pPr>
            <a:r>
              <a:rPr lang="en-US" smtClean="0"/>
              <a:t>Multiple parity bits can also tell us where it occurred</a:t>
            </a:r>
          </a:p>
          <a:p>
            <a:pPr>
              <a:spcBef>
                <a:spcPts val="1800"/>
              </a:spcBef>
            </a:pPr>
            <a:r>
              <a:rPr lang="en-US" smtClean="0"/>
              <a:t>O(lg(n)) bits needed to detect and correct one bit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Cyclic Redundancy Check (CRC)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01000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Bit strings represented as polynomials with </a:t>
            </a:r>
            <a:r>
              <a:rPr lang="en-US" dirty="0" err="1" smtClean="0"/>
              <a:t>coef</a:t>
            </a:r>
            <a:r>
              <a:rPr lang="en-US" dirty="0" smtClean="0"/>
              <a:t>. 0 and 1.</a:t>
            </a:r>
          </a:p>
          <a:p>
            <a:pPr eaLnBrk="1" hangingPunct="1"/>
            <a:r>
              <a:rPr lang="en-US" dirty="0" smtClean="0"/>
              <a:t>K bit frame =&gt;x</a:t>
            </a:r>
            <a:r>
              <a:rPr lang="en-US" baseline="30000" dirty="0" smtClean="0"/>
              <a:t>k-1</a:t>
            </a:r>
            <a:r>
              <a:rPr lang="en-US" dirty="0" smtClean="0"/>
              <a:t>+…+1 (first and last </a:t>
            </a:r>
            <a:r>
              <a:rPr lang="en-US" dirty="0" err="1" smtClean="0"/>
              <a:t>coef</a:t>
            </a:r>
            <a:r>
              <a:rPr lang="en-US" dirty="0" smtClean="0"/>
              <a:t> must be 1)</a:t>
            </a:r>
          </a:p>
          <a:p>
            <a:pPr eaLnBrk="1" hangingPunct="1"/>
            <a:r>
              <a:rPr lang="en-US" dirty="0" smtClean="0"/>
              <a:t>Example</a:t>
            </a:r>
          </a:p>
          <a:p>
            <a:pPr lvl="1" eaLnBrk="1" hangingPunct="1"/>
            <a:r>
              <a:rPr lang="en-US" sz="3200" dirty="0" smtClean="0"/>
              <a:t>110001 =&gt; x</a:t>
            </a:r>
            <a:r>
              <a:rPr lang="en-US" sz="3200" baseline="30000" dirty="0" smtClean="0"/>
              <a:t>5</a:t>
            </a:r>
            <a:r>
              <a:rPr lang="en-US" sz="3200" dirty="0" smtClean="0"/>
              <a:t>+x</a:t>
            </a:r>
            <a:r>
              <a:rPr lang="en-US" sz="3200" baseline="30000" dirty="0" smtClean="0"/>
              <a:t>4</a:t>
            </a:r>
            <a:r>
              <a:rPr lang="en-US" sz="3200" dirty="0" smtClean="0"/>
              <a:t>+1</a:t>
            </a:r>
          </a:p>
          <a:p>
            <a:pPr eaLnBrk="1" hangingPunct="1"/>
            <a:r>
              <a:rPr lang="en-US" dirty="0" smtClean="0"/>
              <a:t>Polynomial arithmetic is done module 2 i.e. </a:t>
            </a:r>
            <a:r>
              <a:rPr lang="en-US" dirty="0" smtClean="0">
                <a:sym typeface="Wingdings" pitchFamily="2" charset="2"/>
              </a:rPr>
              <a:t> addition/subtraction = XOR operation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Cyclic Redundancy Check (CRC)</a:t>
            </a:r>
          </a:p>
        </p:txBody>
      </p:sp>
      <p:sp>
        <p:nvSpPr>
          <p:cNvPr id="29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01000" cy="4114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Bit strings represented as polynomials with </a:t>
            </a:r>
            <a:r>
              <a:rPr lang="en-US" dirty="0" err="1" smtClean="0"/>
              <a:t>coef</a:t>
            </a:r>
            <a:r>
              <a:rPr lang="en-US" dirty="0" smtClean="0"/>
              <a:t>. 0 and 1.</a:t>
            </a:r>
          </a:p>
          <a:p>
            <a:pPr eaLnBrk="1" hangingPunct="1"/>
            <a:r>
              <a:rPr lang="en-US" dirty="0" smtClean="0"/>
              <a:t>K bit frame =&gt;x</a:t>
            </a:r>
            <a:r>
              <a:rPr lang="en-US" baseline="30000" dirty="0" smtClean="0"/>
              <a:t>k-1</a:t>
            </a:r>
            <a:r>
              <a:rPr lang="en-US" dirty="0" smtClean="0"/>
              <a:t>+…+1 (first and last </a:t>
            </a:r>
            <a:r>
              <a:rPr lang="en-US" dirty="0" err="1" smtClean="0"/>
              <a:t>coef</a:t>
            </a:r>
            <a:r>
              <a:rPr lang="en-US" dirty="0" smtClean="0"/>
              <a:t> must be 1)</a:t>
            </a:r>
          </a:p>
          <a:p>
            <a:pPr eaLnBrk="1" hangingPunct="1"/>
            <a:r>
              <a:rPr lang="en-US" dirty="0" smtClean="0"/>
              <a:t>Example</a:t>
            </a:r>
          </a:p>
          <a:p>
            <a:pPr lvl="1" eaLnBrk="1" hangingPunct="1"/>
            <a:r>
              <a:rPr lang="en-US" sz="3200" dirty="0" smtClean="0"/>
              <a:t>110001 =&gt; x</a:t>
            </a:r>
            <a:r>
              <a:rPr lang="en-US" sz="3200" baseline="30000" dirty="0" smtClean="0"/>
              <a:t>5</a:t>
            </a:r>
            <a:r>
              <a:rPr lang="en-US" sz="3200" dirty="0" smtClean="0"/>
              <a:t>+x</a:t>
            </a:r>
            <a:r>
              <a:rPr lang="en-US" sz="3200" baseline="30000" dirty="0" smtClean="0"/>
              <a:t>4</a:t>
            </a:r>
            <a:r>
              <a:rPr lang="en-US" sz="3200" dirty="0" smtClean="0"/>
              <a:t>+1</a:t>
            </a:r>
          </a:p>
          <a:p>
            <a:pPr eaLnBrk="1" hangingPunct="1"/>
            <a:r>
              <a:rPr lang="en-US" dirty="0" smtClean="0"/>
              <a:t>Polynomial arithmetic is done module 2 i.e. </a:t>
            </a:r>
            <a:r>
              <a:rPr lang="en-US" dirty="0" smtClean="0">
                <a:sym typeface="Wingdings" pitchFamily="2" charset="2"/>
              </a:rPr>
              <a:t> addition/subtraction = XOR operation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CRC 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0100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Sender (S) and Receiver (R) agree on a </a:t>
            </a:r>
            <a:r>
              <a:rPr lang="en-US" i="1" dirty="0" smtClean="0"/>
              <a:t>generator polynomial</a:t>
            </a:r>
            <a:r>
              <a:rPr lang="en-US" dirty="0" smtClean="0"/>
              <a:t> G(x)</a:t>
            </a:r>
          </a:p>
          <a:p>
            <a:pPr eaLnBrk="1" hangingPunct="1"/>
            <a:r>
              <a:rPr lang="en-US" dirty="0" smtClean="0"/>
              <a:t>Frame – m bits =&gt; M(X) – the checksum of m is the remaining of R(x)=M(x)/G(x)</a:t>
            </a:r>
          </a:p>
          <a:p>
            <a:pPr eaLnBrk="1" hangingPunct="1"/>
            <a:r>
              <a:rPr lang="en-US" dirty="0" smtClean="0"/>
              <a:t>Checksum added to frame.</a:t>
            </a:r>
          </a:p>
          <a:p>
            <a:pPr eaLnBrk="1" hangingPunct="1"/>
            <a:r>
              <a:rPr lang="en-US" dirty="0" smtClean="0"/>
              <a:t>(R) Gets the frame M’(x)=[M(x)-R(x)]</a:t>
            </a:r>
          </a:p>
          <a:p>
            <a:pPr lvl="1" eaLnBrk="1" hangingPunct="1"/>
            <a:r>
              <a:rPr lang="en-US" dirty="0" smtClean="0"/>
              <a:t>If M’(x)/G(x) has remainder =&gt; </a:t>
            </a:r>
            <a:r>
              <a:rPr lang="en-US" b="1" dirty="0" smtClean="0"/>
              <a:t>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 2 Arithmetic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Addition Rules</a:t>
            </a:r>
          </a:p>
          <a:p>
            <a:endParaRPr lang="en-US" sz="4000" dirty="0"/>
          </a:p>
          <a:p>
            <a:pPr>
              <a:buFontTx/>
              <a:buNone/>
            </a:pPr>
            <a:r>
              <a:rPr lang="en-US" sz="4000" dirty="0"/>
              <a:t>	0 + 0 = 0			Ex:	1011</a:t>
            </a:r>
          </a:p>
          <a:p>
            <a:pPr>
              <a:buFontTx/>
              <a:buNone/>
            </a:pPr>
            <a:r>
              <a:rPr lang="en-US" sz="4000" dirty="0"/>
              <a:t>	0 + 1 = 1				</a:t>
            </a:r>
            <a:r>
              <a:rPr lang="en-US" sz="4000" u="sng" dirty="0"/>
              <a:t>+110</a:t>
            </a:r>
          </a:p>
          <a:p>
            <a:pPr>
              <a:buFontTx/>
              <a:buNone/>
            </a:pPr>
            <a:r>
              <a:rPr lang="en-US" sz="4000" dirty="0"/>
              <a:t>	1 + 0 = 1				1101</a:t>
            </a:r>
          </a:p>
          <a:p>
            <a:pPr>
              <a:buFontTx/>
              <a:buNone/>
            </a:pPr>
            <a:r>
              <a:rPr lang="en-US" sz="4000" dirty="0"/>
              <a:t>	1 + 1 = 0</a:t>
            </a:r>
          </a:p>
          <a:p>
            <a:pPr>
              <a:buFontTx/>
              <a:buNone/>
            </a:pPr>
            <a:endParaRPr lang="en-US" sz="4000" dirty="0"/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 2 Arithmetic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Division</a:t>
            </a:r>
          </a:p>
          <a:p>
            <a:pPr>
              <a:buFontTx/>
              <a:buNone/>
            </a:pPr>
            <a:r>
              <a:rPr lang="en-US" sz="2400" dirty="0"/>
              <a:t>		          </a:t>
            </a:r>
            <a:r>
              <a:rPr lang="en-US" sz="2400" u="sng" dirty="0"/>
              <a:t>________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Ex:	</a:t>
            </a:r>
            <a:r>
              <a:rPr lang="en-US" sz="2400" b="1" dirty="0"/>
              <a:t>1011</a:t>
            </a:r>
            <a:r>
              <a:rPr lang="en-US" sz="2400" dirty="0"/>
              <a:t>  | </a:t>
            </a:r>
            <a:r>
              <a:rPr lang="en-US" sz="2400" b="1" dirty="0"/>
              <a:t>1001011</a:t>
            </a:r>
          </a:p>
          <a:p>
            <a:pPr>
              <a:buFontTx/>
              <a:buNone/>
            </a:pPr>
            <a:r>
              <a:rPr lang="en-US" sz="2400" b="1" dirty="0"/>
              <a:t>		   ^	      ^</a:t>
            </a:r>
          </a:p>
          <a:p>
            <a:pPr>
              <a:buFontTx/>
              <a:buNone/>
            </a:pPr>
            <a:r>
              <a:rPr lang="en-US" sz="2400" b="1" dirty="0"/>
              <a:t>	     divisor	    dividend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u="sng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 2 Arithmetic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Division</a:t>
            </a:r>
          </a:p>
          <a:p>
            <a:pPr>
              <a:buFontTx/>
              <a:buNone/>
            </a:pPr>
            <a:r>
              <a:rPr lang="en-US" sz="2400"/>
              <a:t>		          </a:t>
            </a:r>
            <a:r>
              <a:rPr lang="en-US" sz="2400" u="sng"/>
              <a:t>____1___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Ex:	</a:t>
            </a:r>
            <a:r>
              <a:rPr lang="en-US" sz="2400" b="1"/>
              <a:t>1011</a:t>
            </a:r>
            <a:r>
              <a:rPr lang="en-US" sz="2400"/>
              <a:t>  | </a:t>
            </a:r>
            <a:r>
              <a:rPr lang="en-US" sz="2400" b="1"/>
              <a:t>1001011</a:t>
            </a:r>
          </a:p>
          <a:p>
            <a:pPr>
              <a:buFontTx/>
              <a:buNone/>
            </a:pPr>
            <a:r>
              <a:rPr lang="en-US" sz="2400" b="1"/>
              <a:t>			 </a:t>
            </a:r>
            <a:r>
              <a:rPr lang="en-US" sz="2400" u="sng"/>
              <a:t>1011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 u="sng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 2 Arithmetic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Division</a:t>
            </a:r>
          </a:p>
          <a:p>
            <a:pPr>
              <a:buFontTx/>
              <a:buNone/>
            </a:pPr>
            <a:r>
              <a:rPr lang="en-US" sz="2400"/>
              <a:t>		          </a:t>
            </a:r>
            <a:r>
              <a:rPr lang="en-US" sz="2400" u="sng"/>
              <a:t>____1___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Ex:	</a:t>
            </a:r>
            <a:r>
              <a:rPr lang="en-US" sz="2400" b="1"/>
              <a:t>1011</a:t>
            </a:r>
            <a:r>
              <a:rPr lang="en-US" sz="2400"/>
              <a:t>  | </a:t>
            </a:r>
            <a:r>
              <a:rPr lang="en-US" sz="2400" b="1"/>
              <a:t>1001011</a:t>
            </a:r>
          </a:p>
          <a:p>
            <a:pPr>
              <a:buFontTx/>
              <a:buNone/>
            </a:pPr>
            <a:r>
              <a:rPr lang="en-US" sz="2400" b="1"/>
              <a:t>			 </a:t>
            </a:r>
            <a:r>
              <a:rPr lang="en-US" sz="2400" u="sng"/>
              <a:t>1011</a:t>
            </a:r>
          </a:p>
          <a:p>
            <a:pPr>
              <a:buFontTx/>
              <a:buNone/>
            </a:pPr>
            <a:r>
              <a:rPr lang="en-US" sz="2400"/>
              <a:t>			 0010</a:t>
            </a:r>
          </a:p>
          <a:p>
            <a:pPr>
              <a:buFontTx/>
              <a:buNone/>
            </a:pPr>
            <a:endParaRPr lang="en-US" sz="2400" u="sng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 2 Arithmetic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Division</a:t>
            </a:r>
          </a:p>
          <a:p>
            <a:pPr>
              <a:buFontTx/>
              <a:buNone/>
            </a:pPr>
            <a:r>
              <a:rPr lang="en-US" sz="2400" dirty="0"/>
              <a:t>		          </a:t>
            </a:r>
            <a:r>
              <a:rPr lang="en-US" sz="2400" u="sng" dirty="0"/>
              <a:t>____10__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/>
              <a:t>Ex:	</a:t>
            </a:r>
            <a:r>
              <a:rPr lang="en-US" sz="2400" b="1" dirty="0"/>
              <a:t>1011</a:t>
            </a:r>
            <a:r>
              <a:rPr lang="en-US" sz="2400" dirty="0"/>
              <a:t>  | </a:t>
            </a:r>
            <a:r>
              <a:rPr lang="en-US" sz="2400" b="1" dirty="0"/>
              <a:t>1001011</a:t>
            </a:r>
          </a:p>
          <a:p>
            <a:pPr>
              <a:buFontTx/>
              <a:buNone/>
            </a:pPr>
            <a:r>
              <a:rPr lang="en-US" sz="2400" b="1" dirty="0"/>
              <a:t>			 </a:t>
            </a:r>
            <a:r>
              <a:rPr lang="en-US" sz="2400" u="sng" dirty="0"/>
              <a:t>1011</a:t>
            </a:r>
          </a:p>
          <a:p>
            <a:pPr>
              <a:buFontTx/>
              <a:buNone/>
            </a:pPr>
            <a:r>
              <a:rPr lang="en-US" sz="2400" dirty="0"/>
              <a:t>			 00100</a:t>
            </a:r>
          </a:p>
          <a:p>
            <a:pPr>
              <a:buFontTx/>
              <a:buNone/>
            </a:pPr>
            <a:endParaRPr lang="en-US" sz="2400" u="sng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 2 Arithmetic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Division</a:t>
            </a:r>
          </a:p>
          <a:p>
            <a:pPr>
              <a:buFontTx/>
              <a:buNone/>
            </a:pPr>
            <a:r>
              <a:rPr lang="en-US" sz="2400"/>
              <a:t>		          </a:t>
            </a:r>
            <a:r>
              <a:rPr lang="en-US" sz="2400" u="sng"/>
              <a:t>____101_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Ex:	</a:t>
            </a:r>
            <a:r>
              <a:rPr lang="en-US" sz="2400" b="1"/>
              <a:t>1011</a:t>
            </a:r>
            <a:r>
              <a:rPr lang="en-US" sz="2400"/>
              <a:t>  | </a:t>
            </a:r>
            <a:r>
              <a:rPr lang="en-US" sz="2400" b="1"/>
              <a:t>1001011</a:t>
            </a:r>
          </a:p>
          <a:p>
            <a:pPr>
              <a:buFontTx/>
              <a:buNone/>
            </a:pPr>
            <a:r>
              <a:rPr lang="en-US" sz="2400" b="1"/>
              <a:t>			 </a:t>
            </a:r>
            <a:r>
              <a:rPr lang="en-US" sz="2400" u="sng"/>
              <a:t>1011</a:t>
            </a:r>
          </a:p>
          <a:p>
            <a:pPr>
              <a:buFontTx/>
              <a:buNone/>
            </a:pPr>
            <a:r>
              <a:rPr lang="en-US" sz="2400"/>
              <a:t>			 001001</a:t>
            </a:r>
          </a:p>
          <a:p>
            <a:pPr>
              <a:buFontTx/>
              <a:buNone/>
            </a:pPr>
            <a:endParaRPr lang="en-US" sz="2400" u="sng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 2 Arithmetic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Division</a:t>
            </a:r>
          </a:p>
          <a:p>
            <a:pPr>
              <a:buFontTx/>
              <a:buNone/>
            </a:pPr>
            <a:r>
              <a:rPr lang="en-US" sz="2400"/>
              <a:t>		          </a:t>
            </a:r>
            <a:r>
              <a:rPr lang="en-US" sz="2400" u="sng"/>
              <a:t>____101_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Ex:	</a:t>
            </a:r>
            <a:r>
              <a:rPr lang="en-US" sz="2400" b="1"/>
              <a:t>1011</a:t>
            </a:r>
            <a:r>
              <a:rPr lang="en-US" sz="2400"/>
              <a:t>  | </a:t>
            </a:r>
            <a:r>
              <a:rPr lang="en-US" sz="2400" b="1"/>
              <a:t>1001011</a:t>
            </a:r>
          </a:p>
          <a:p>
            <a:pPr>
              <a:buFontTx/>
              <a:buNone/>
            </a:pPr>
            <a:r>
              <a:rPr lang="en-US" sz="2400" b="1"/>
              <a:t>			 </a:t>
            </a:r>
            <a:r>
              <a:rPr lang="en-US" sz="2400" u="sng"/>
              <a:t>1011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			 001001</a:t>
            </a:r>
          </a:p>
          <a:p>
            <a:pPr>
              <a:buFontTx/>
              <a:buNone/>
            </a:pPr>
            <a:r>
              <a:rPr lang="en-US" sz="2400"/>
              <a:t>			     </a:t>
            </a:r>
            <a:r>
              <a:rPr lang="en-US" sz="2400" u="sng"/>
              <a:t>1011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 u="sng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Hamming (7, 4)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7 bits total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4 data bits</a:t>
            </a:r>
          </a:p>
          <a:p>
            <a:pPr lvl="1">
              <a:spcBef>
                <a:spcPct val="0"/>
              </a:spcBef>
            </a:pPr>
            <a:r>
              <a:rPr lang="en-US" smtClean="0"/>
              <a:t>3 parity bits</a:t>
            </a:r>
          </a:p>
          <a:p>
            <a:pPr>
              <a:spcBef>
                <a:spcPts val="1800"/>
              </a:spcBef>
            </a:pPr>
            <a:r>
              <a:rPr lang="en-US" smtClean="0"/>
              <a:t>Can find and correct 1 bit errors</a:t>
            </a:r>
          </a:p>
          <a:p>
            <a:pPr lvl="1">
              <a:spcBef>
                <a:spcPts val="1200"/>
              </a:spcBef>
              <a:buFont typeface="Wingdings 2" pitchFamily="18" charset="2"/>
              <a:buNone/>
            </a:pPr>
            <a:r>
              <a:rPr lang="en-US" smtClean="0"/>
              <a:t>     or</a:t>
            </a:r>
          </a:p>
          <a:p>
            <a:pPr>
              <a:spcBef>
                <a:spcPts val="1200"/>
              </a:spcBef>
            </a:pPr>
            <a:r>
              <a:rPr lang="en-US" smtClean="0"/>
              <a:t>Can find but not correct 2 bit errors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 2 Arithmetic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Division</a:t>
            </a:r>
          </a:p>
          <a:p>
            <a:pPr>
              <a:buFontTx/>
              <a:buNone/>
            </a:pPr>
            <a:r>
              <a:rPr lang="en-US" sz="2400"/>
              <a:t>		          </a:t>
            </a:r>
            <a:r>
              <a:rPr lang="en-US" sz="2400" u="sng"/>
              <a:t>____101_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Ex:	</a:t>
            </a:r>
            <a:r>
              <a:rPr lang="en-US" sz="2400" b="1"/>
              <a:t>1011</a:t>
            </a:r>
            <a:r>
              <a:rPr lang="en-US" sz="2400"/>
              <a:t>  | </a:t>
            </a:r>
            <a:r>
              <a:rPr lang="en-US" sz="2400" b="1"/>
              <a:t>1001011</a:t>
            </a:r>
          </a:p>
          <a:p>
            <a:pPr>
              <a:buFontTx/>
              <a:buNone/>
            </a:pPr>
            <a:r>
              <a:rPr lang="en-US" sz="2400" b="1"/>
              <a:t>			 </a:t>
            </a:r>
            <a:r>
              <a:rPr lang="en-US" sz="2400" u="sng"/>
              <a:t>1011</a:t>
            </a:r>
          </a:p>
          <a:p>
            <a:pPr>
              <a:buFontTx/>
              <a:buNone/>
            </a:pPr>
            <a:r>
              <a:rPr lang="en-US" sz="2400"/>
              <a:t>			 001001</a:t>
            </a:r>
          </a:p>
          <a:p>
            <a:pPr>
              <a:buFontTx/>
              <a:buNone/>
            </a:pPr>
            <a:r>
              <a:rPr lang="en-US" sz="2400"/>
              <a:t>			     </a:t>
            </a:r>
            <a:r>
              <a:rPr lang="en-US" sz="2400" u="sng"/>
              <a:t>1011</a:t>
            </a:r>
          </a:p>
          <a:p>
            <a:pPr>
              <a:buFontTx/>
              <a:buNone/>
            </a:pPr>
            <a:r>
              <a:rPr lang="en-US" sz="2400"/>
              <a:t>			     0010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 u="sng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 2 Arithmetic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Division</a:t>
            </a:r>
          </a:p>
          <a:p>
            <a:pPr>
              <a:buFontTx/>
              <a:buNone/>
            </a:pPr>
            <a:r>
              <a:rPr lang="en-US" sz="2400"/>
              <a:t>		          </a:t>
            </a:r>
            <a:r>
              <a:rPr lang="en-US" sz="2400" u="sng"/>
              <a:t>____1010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Ex:	</a:t>
            </a:r>
            <a:r>
              <a:rPr lang="en-US" sz="2400" b="1"/>
              <a:t>1011</a:t>
            </a:r>
            <a:r>
              <a:rPr lang="en-US" sz="2400"/>
              <a:t>  | </a:t>
            </a:r>
            <a:r>
              <a:rPr lang="en-US" sz="2400" b="1"/>
              <a:t>1001011</a:t>
            </a:r>
          </a:p>
          <a:p>
            <a:pPr>
              <a:buFontTx/>
              <a:buNone/>
            </a:pPr>
            <a:r>
              <a:rPr lang="en-US" sz="2400" b="1"/>
              <a:t>			 </a:t>
            </a:r>
            <a:r>
              <a:rPr lang="en-US" sz="2400" u="sng"/>
              <a:t>1011</a:t>
            </a:r>
          </a:p>
          <a:p>
            <a:pPr>
              <a:buFontTx/>
              <a:buNone/>
            </a:pPr>
            <a:r>
              <a:rPr lang="en-US" sz="2400"/>
              <a:t>			 001001</a:t>
            </a:r>
          </a:p>
          <a:p>
            <a:pPr>
              <a:buFontTx/>
              <a:buNone/>
            </a:pPr>
            <a:r>
              <a:rPr lang="en-US" sz="2400"/>
              <a:t>			     </a:t>
            </a:r>
            <a:r>
              <a:rPr lang="en-US" sz="2400" u="sng"/>
              <a:t>1011</a:t>
            </a:r>
          </a:p>
          <a:p>
            <a:pPr>
              <a:buFontTx/>
              <a:buNone/>
            </a:pPr>
            <a:r>
              <a:rPr lang="en-US" sz="2400"/>
              <a:t>			     00101</a:t>
            </a:r>
            <a:endParaRPr lang="en-US" sz="2400" u="sng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Modulo 2 Arithmetic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Division</a:t>
            </a:r>
          </a:p>
          <a:p>
            <a:pPr>
              <a:buFontTx/>
              <a:buNone/>
            </a:pPr>
            <a:r>
              <a:rPr lang="en-US" sz="2400"/>
              <a:t>		          </a:t>
            </a:r>
            <a:r>
              <a:rPr lang="en-US" sz="2400" u="sng"/>
              <a:t>____1010</a:t>
            </a:r>
            <a:r>
              <a:rPr lang="en-US" sz="2400"/>
              <a:t>	</a:t>
            </a:r>
            <a:r>
              <a:rPr lang="en-US" sz="2400">
                <a:sym typeface="Wingdings" pitchFamily="2" charset="2"/>
              </a:rPr>
              <a:t> Quotient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Ex:	</a:t>
            </a:r>
            <a:r>
              <a:rPr lang="en-US" sz="2400" b="1"/>
              <a:t>1011</a:t>
            </a:r>
            <a:r>
              <a:rPr lang="en-US" sz="2400"/>
              <a:t>  | </a:t>
            </a:r>
            <a:r>
              <a:rPr lang="en-US" sz="2400" b="1"/>
              <a:t>1001011</a:t>
            </a:r>
          </a:p>
          <a:p>
            <a:pPr>
              <a:buFontTx/>
              <a:buNone/>
            </a:pPr>
            <a:r>
              <a:rPr lang="en-US" sz="2400" b="1"/>
              <a:t>			 </a:t>
            </a:r>
            <a:r>
              <a:rPr lang="en-US" sz="2400" u="sng"/>
              <a:t>1011</a:t>
            </a:r>
          </a:p>
          <a:p>
            <a:pPr>
              <a:buFontTx/>
              <a:buNone/>
            </a:pPr>
            <a:r>
              <a:rPr lang="en-US" sz="2400"/>
              <a:t>			 001001</a:t>
            </a:r>
          </a:p>
          <a:p>
            <a:pPr>
              <a:buFontTx/>
              <a:buNone/>
            </a:pPr>
            <a:r>
              <a:rPr lang="en-US" sz="2400"/>
              <a:t>			     </a:t>
            </a:r>
            <a:r>
              <a:rPr lang="en-US" sz="2400" u="sng"/>
              <a:t>1011</a:t>
            </a:r>
            <a:endParaRPr lang="en-US" sz="2400"/>
          </a:p>
          <a:p>
            <a:pPr>
              <a:buFontTx/>
              <a:buNone/>
            </a:pPr>
            <a:r>
              <a:rPr lang="en-US" sz="2400"/>
              <a:t>			     00101	</a:t>
            </a:r>
            <a:r>
              <a:rPr lang="en-US" sz="2400">
                <a:sym typeface="Wingdings" pitchFamily="2" charset="2"/>
              </a:rPr>
              <a:t> Remainder</a:t>
            </a:r>
            <a:endParaRPr lang="en-US" sz="2400"/>
          </a:p>
          <a:p>
            <a:pPr>
              <a:buFontTx/>
              <a:buNone/>
            </a:pPr>
            <a:endParaRPr lang="en-US" sz="2400" u="sng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Calculating and Using CRCs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609600" indent="-609600">
              <a:buFontTx/>
              <a:buAutoNum type="arabicPeriod"/>
            </a:pPr>
            <a:r>
              <a:rPr lang="en-US" sz="2400" dirty="0"/>
              <a:t>Let the information byte F = 1001011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The sender and receiver agree on an arbitrary binary pattern P. Let P = 1011.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Shift F to the left by 1 less than the number of bits in P. Now, F = 1001011000.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Let F be the dividend and P be the divisor. Perform “modulo 2 division”.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After performing the division, we ignore the quotient. We got 100 for the remainder, which becomes the actual CRC checksum.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Add the remainder to F, giving the message M:		</a:t>
            </a:r>
          </a:p>
          <a:p>
            <a:pPr marL="609600" indent="-609600">
              <a:buFontTx/>
              <a:buNone/>
            </a:pPr>
            <a:r>
              <a:rPr lang="en-US" sz="2400" dirty="0"/>
              <a:t>	1001011 + 100 = 1001011100 = M</a:t>
            </a:r>
          </a:p>
          <a:p>
            <a:pPr marL="609600" indent="-6096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Calculating and Using CRCs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7"/>
            </a:pPr>
            <a:r>
              <a:rPr lang="en-US" sz="2000" dirty="0"/>
              <a:t>M is decoded and checked by the message receiver using the reverse process.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	      ____</a:t>
            </a:r>
            <a:r>
              <a:rPr lang="en-US" sz="2000" u="sng" dirty="0"/>
              <a:t>1010100</a:t>
            </a:r>
            <a:r>
              <a:rPr lang="en-US" sz="2000" dirty="0"/>
              <a:t>                              		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1011  |  1001011100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	         </a:t>
            </a:r>
            <a:r>
              <a:rPr lang="en-US" sz="2000" u="sng" dirty="0"/>
              <a:t>1011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	         001001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		1001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		</a:t>
            </a:r>
            <a:r>
              <a:rPr lang="en-US" sz="2000" u="sng" dirty="0"/>
              <a:t>0010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		001011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		    </a:t>
            </a:r>
            <a:r>
              <a:rPr lang="en-US" sz="2000" u="sng" dirty="0"/>
              <a:t>1011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000" dirty="0"/>
              <a:t>			    0000		</a:t>
            </a:r>
            <a:r>
              <a:rPr lang="en-US" sz="2000" dirty="0">
                <a:sym typeface="Wingdings" pitchFamily="2" charset="2"/>
              </a:rPr>
              <a:t> Remainder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CRC – Example, Transmitted Frame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33399" y="838200"/>
          <a:ext cx="4272499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3561905" imgH="5020376" progId="PBrush">
                  <p:embed/>
                </p:oleObj>
              </mc:Choice>
              <mc:Fallback>
                <p:oleObj name="Bitmap Image" r:id="rId3" imgW="3561905" imgH="502037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838200"/>
                        <a:ext cx="4272499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1219200"/>
            <a:ext cx="4267200" cy="5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CRC - Example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533399" y="838200"/>
          <a:ext cx="4272499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3561905" imgH="5020376" progId="PBrush">
                  <p:embed/>
                </p:oleObj>
              </mc:Choice>
              <mc:Fallback>
                <p:oleObj name="Bitmap Image" r:id="rId3" imgW="3561905" imgH="502037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99" y="838200"/>
                        <a:ext cx="4272499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876800" y="1600200"/>
            <a:ext cx="38100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Frame – 1101011011</a:t>
            </a:r>
          </a:p>
          <a:p>
            <a:pPr>
              <a:spcBef>
                <a:spcPct val="50000"/>
              </a:spcBef>
            </a:pPr>
            <a:r>
              <a:rPr lang="en-US" dirty="0"/>
              <a:t>G(x)=x</a:t>
            </a:r>
            <a:r>
              <a:rPr lang="en-US" baseline="30000" dirty="0"/>
              <a:t>4</a:t>
            </a:r>
            <a:r>
              <a:rPr lang="en-US" dirty="0"/>
              <a:t>+x+1</a:t>
            </a:r>
          </a:p>
          <a:p>
            <a:pPr>
              <a:spcBef>
                <a:spcPct val="50000"/>
              </a:spcBef>
            </a:pPr>
            <a:r>
              <a:rPr lang="en-US" u="sng" dirty="0"/>
              <a:t>Transmitted frame:</a:t>
            </a:r>
          </a:p>
          <a:p>
            <a:pPr>
              <a:spcBef>
                <a:spcPct val="50000"/>
              </a:spcBef>
            </a:pPr>
            <a:r>
              <a:rPr lang="en-US" dirty="0"/>
              <a:t>11010110110000 –</a:t>
            </a:r>
          </a:p>
          <a:p>
            <a:pPr>
              <a:spcBef>
                <a:spcPct val="50000"/>
              </a:spcBef>
            </a:pPr>
            <a:r>
              <a:rPr lang="en-US" dirty="0"/>
              <a:t>00000000001110</a:t>
            </a:r>
          </a:p>
          <a:p>
            <a:pPr>
              <a:spcBef>
                <a:spcPct val="50000"/>
              </a:spcBef>
            </a:pPr>
            <a:r>
              <a:rPr lang="en-US" dirty="0"/>
              <a:t>----------------------</a:t>
            </a:r>
          </a:p>
          <a:p>
            <a:pPr>
              <a:spcBef>
                <a:spcPct val="50000"/>
              </a:spcBef>
            </a:pPr>
            <a:r>
              <a:rPr lang="en-US" dirty="0"/>
              <a:t>11010110111110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Reed-Solomon (RS)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991600" cy="4525963"/>
          </a:xfrm>
        </p:spPr>
        <p:txBody>
          <a:bodyPr>
            <a:noAutofit/>
          </a:bodyPr>
          <a:lstStyle/>
          <a:p>
            <a:pPr marL="609600" indent="-609600">
              <a:buFontTx/>
              <a:buChar char="-"/>
            </a:pPr>
            <a:r>
              <a:rPr lang="en-US" sz="2400" dirty="0"/>
              <a:t>Operates at block level instead of bit level			</a:t>
            </a:r>
          </a:p>
          <a:p>
            <a:pPr marL="609600" indent="-609600">
              <a:buFontTx/>
              <a:buNone/>
            </a:pPr>
            <a:r>
              <a:rPr lang="en-US" sz="2400" dirty="0"/>
              <a:t>-	RS(n, k) codes are defined using the following parameters</a:t>
            </a:r>
          </a:p>
          <a:p>
            <a:pPr marL="609600" indent="-609600">
              <a:buFontTx/>
              <a:buNone/>
            </a:pPr>
            <a:r>
              <a:rPr lang="en-US" sz="2400" dirty="0"/>
              <a:t>		s = the number of bits in a char (8 bits)</a:t>
            </a:r>
          </a:p>
          <a:p>
            <a:pPr marL="609600" indent="-609600">
              <a:buFontTx/>
              <a:buNone/>
            </a:pPr>
            <a:r>
              <a:rPr lang="en-US" sz="2400" dirty="0"/>
              <a:t>		k = the number of s-bit characters comprising the data block</a:t>
            </a:r>
          </a:p>
          <a:p>
            <a:pPr marL="609600" indent="-609600">
              <a:buFontTx/>
              <a:buNone/>
            </a:pPr>
            <a:r>
              <a:rPr lang="en-US" sz="2400" dirty="0"/>
              <a:t>		n = the number of bits in the code word</a:t>
            </a:r>
          </a:p>
          <a:p>
            <a:pPr marL="609600" indent="-609600">
              <a:buFontTx/>
              <a:buChar char="-"/>
            </a:pPr>
            <a:r>
              <a:rPr lang="en-US" sz="2400" dirty="0"/>
              <a:t>RS(n, k) can correct (n – k)/2 errors in the k information bytes</a:t>
            </a:r>
          </a:p>
          <a:p>
            <a:pPr marL="609600" indent="-609600">
              <a:buFontTx/>
              <a:buChar char="-"/>
            </a:pPr>
            <a:endParaRPr lang="en-US" sz="2400" dirty="0"/>
          </a:p>
          <a:p>
            <a:pPr marL="609600" indent="-609600">
              <a:buFontTx/>
              <a:buChar char="-"/>
            </a:pPr>
            <a:r>
              <a:rPr lang="en-US" sz="2400" dirty="0"/>
              <a:t>EX: 	RS(255, 223)</a:t>
            </a:r>
          </a:p>
          <a:p>
            <a:pPr marL="609600" indent="-609600">
              <a:buFontTx/>
              <a:buNone/>
            </a:pPr>
            <a:r>
              <a:rPr lang="en-US" sz="2400" dirty="0"/>
              <a:t>		</a:t>
            </a:r>
            <a:r>
              <a:rPr lang="en-US" sz="2400" dirty="0" smtClean="0"/>
              <a:t>can </a:t>
            </a:r>
            <a:r>
              <a:rPr lang="en-US" sz="2400" dirty="0"/>
              <a:t>correct up to 16 erroneous bytes in the information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09600" indent="-609600">
              <a:buFontTx/>
              <a:buChar char="-"/>
            </a:pPr>
            <a:r>
              <a:rPr lang="en-US" sz="2400" dirty="0"/>
              <a:t>3 Types of Error Detection/Correction Methods</a:t>
            </a:r>
          </a:p>
          <a:p>
            <a:pPr marL="990600" lvl="1" indent="-533400">
              <a:buFontTx/>
              <a:buChar char="-"/>
            </a:pPr>
            <a:r>
              <a:rPr lang="en-US" sz="2400" b="1" dirty="0"/>
              <a:t>Cyclic Redundancy Check (CRC)</a:t>
            </a:r>
          </a:p>
          <a:p>
            <a:pPr marL="1371600" lvl="2" indent="-457200">
              <a:buFontTx/>
              <a:buChar char="-"/>
            </a:pPr>
            <a:r>
              <a:rPr lang="en-US" dirty="0"/>
              <a:t>Used primarily in communication</a:t>
            </a:r>
          </a:p>
          <a:p>
            <a:pPr marL="1371600" lvl="2" indent="-457200">
              <a:buFontTx/>
              <a:buChar char="-"/>
            </a:pPr>
            <a:r>
              <a:rPr lang="en-US" dirty="0"/>
              <a:t>Can only detect errors.</a:t>
            </a:r>
          </a:p>
          <a:p>
            <a:pPr marL="990600" lvl="1" indent="-533400">
              <a:buFontTx/>
              <a:buChar char="-"/>
            </a:pPr>
            <a:r>
              <a:rPr lang="en-US" sz="2400" b="1" dirty="0"/>
              <a:t>Hamming Codes</a:t>
            </a:r>
          </a:p>
          <a:p>
            <a:pPr marL="1371600" lvl="2" indent="-457200">
              <a:buFontTx/>
              <a:buChar char="-"/>
            </a:pPr>
            <a:r>
              <a:rPr lang="en-US" dirty="0"/>
              <a:t>Can detect and correct errors.</a:t>
            </a:r>
          </a:p>
          <a:p>
            <a:pPr marL="1371600" lvl="2" indent="-457200">
              <a:buFontTx/>
              <a:buChar char="-"/>
            </a:pPr>
            <a:r>
              <a:rPr lang="en-US" dirty="0"/>
              <a:t>The more parity bits added, the more errors can be detected and corrected.</a:t>
            </a:r>
          </a:p>
          <a:p>
            <a:pPr marL="1371600" lvl="2" indent="-457200">
              <a:buFontTx/>
              <a:buChar char="-"/>
            </a:pPr>
            <a:r>
              <a:rPr lang="en-US" dirty="0"/>
              <a:t>Used to detect errors in memory bits or fixed magnetic disk drives, in which errors occur randomly.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990600" lvl="1" indent="-533400">
              <a:buFontTx/>
              <a:buChar char="-"/>
            </a:pPr>
            <a:r>
              <a:rPr lang="en-US" sz="2400" b="1" dirty="0"/>
              <a:t>Reed-Solomon (RS)</a:t>
            </a:r>
          </a:p>
          <a:p>
            <a:pPr marL="1371600" lvl="2" indent="-457200">
              <a:buFontTx/>
              <a:buChar char="-"/>
            </a:pPr>
            <a:r>
              <a:rPr lang="en-US" dirty="0"/>
              <a:t>Can detect errors that occur in blocks (adjacent errors)</a:t>
            </a:r>
          </a:p>
          <a:p>
            <a:pPr marL="1371600" lvl="2" indent="-457200">
              <a:buFontTx/>
              <a:buChar char="-"/>
            </a:pPr>
            <a:r>
              <a:rPr lang="en-US" dirty="0"/>
              <a:t>Used to detect errors in removable media such as magnetic tapes or compact disks, in which “burst errors” occur due to mishandling and environmental stress.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33400" y="6096000"/>
            <a:ext cx="2095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Ch 2.7 &gt;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Hamming Bits Table</a:t>
            </a:r>
          </a:p>
        </p:txBody>
      </p:sp>
      <p:pic>
        <p:nvPicPr>
          <p:cNvPr id="10243" name="Content Placeholder 3" descr="HammingTab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1676400"/>
            <a:ext cx="5791200" cy="4152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8878A-ED67-4750-BFC0-54A553BEC10E}" type="slidenum">
              <a:rPr lang="en-US" altLang="en-US"/>
              <a:pPr/>
              <a:t>40</a:t>
            </a:fld>
            <a:endParaRPr lang="en-US" altLang="en-US" sz="1400">
              <a:latin typeface="Times"/>
            </a:endParaRPr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+ Error Control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do Layer 2 protocols implement them?</a:t>
            </a:r>
          </a:p>
          <a:p>
            <a:endParaRPr lang="en-US"/>
          </a:p>
          <a:p>
            <a:r>
              <a:rPr lang="en-US"/>
              <a:t>What’s a frame?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887413" y="3602038"/>
            <a:ext cx="6765925" cy="969962"/>
          </a:xfrm>
          <a:prstGeom prst="rect">
            <a:avLst/>
          </a:prstGeom>
          <a:noFill/>
          <a:ln w="63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5573" name="Line 5"/>
          <p:cNvSpPr>
            <a:spLocks noChangeShapeType="1"/>
          </p:cNvSpPr>
          <p:nvPr/>
        </p:nvSpPr>
        <p:spPr bwMode="auto">
          <a:xfrm>
            <a:off x="2925763" y="3629025"/>
            <a:ext cx="0" cy="942975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74" name="Line 6"/>
          <p:cNvSpPr>
            <a:spLocks noChangeShapeType="1"/>
          </p:cNvSpPr>
          <p:nvPr/>
        </p:nvSpPr>
        <p:spPr bwMode="auto">
          <a:xfrm>
            <a:off x="6429375" y="3614738"/>
            <a:ext cx="0" cy="957262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75" name="Line 7"/>
          <p:cNvSpPr>
            <a:spLocks noChangeShapeType="1"/>
          </p:cNvSpPr>
          <p:nvPr/>
        </p:nvSpPr>
        <p:spPr bwMode="auto">
          <a:xfrm>
            <a:off x="2884488" y="3614738"/>
            <a:ext cx="12700" cy="97155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76" name="Line 8"/>
          <p:cNvSpPr>
            <a:spLocks noChangeShapeType="1"/>
          </p:cNvSpPr>
          <p:nvPr/>
        </p:nvSpPr>
        <p:spPr bwMode="auto">
          <a:xfrm>
            <a:off x="6850063" y="3597275"/>
            <a:ext cx="12700" cy="97155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77" name="Line 9"/>
          <p:cNvSpPr>
            <a:spLocks noChangeShapeType="1"/>
          </p:cNvSpPr>
          <p:nvPr/>
        </p:nvSpPr>
        <p:spPr bwMode="auto">
          <a:xfrm>
            <a:off x="1714500" y="3640138"/>
            <a:ext cx="12700" cy="97155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78" name="Line 10"/>
          <p:cNvSpPr>
            <a:spLocks noChangeShapeType="1"/>
          </p:cNvSpPr>
          <p:nvPr/>
        </p:nvSpPr>
        <p:spPr bwMode="auto">
          <a:xfrm>
            <a:off x="5710238" y="3625850"/>
            <a:ext cx="12700" cy="971550"/>
          </a:xfrm>
          <a:prstGeom prst="line">
            <a:avLst/>
          </a:prstGeom>
          <a:noFill/>
          <a:ln w="6350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5579" name="Text Box 11"/>
          <p:cNvSpPr txBox="1">
            <a:spLocks noChangeArrowheads="1"/>
          </p:cNvSpPr>
          <p:nvPr/>
        </p:nvSpPr>
        <p:spPr bwMode="auto">
          <a:xfrm>
            <a:off x="1131888" y="3838575"/>
            <a:ext cx="35401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365580" name="Text Box 12"/>
          <p:cNvSpPr txBox="1">
            <a:spLocks noChangeArrowheads="1"/>
          </p:cNvSpPr>
          <p:nvPr/>
        </p:nvSpPr>
        <p:spPr bwMode="auto">
          <a:xfrm>
            <a:off x="7026275" y="3894138"/>
            <a:ext cx="354013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365581" name="Text Box 13"/>
          <p:cNvSpPr txBox="1">
            <a:spLocks noChangeArrowheads="1"/>
          </p:cNvSpPr>
          <p:nvPr/>
        </p:nvSpPr>
        <p:spPr bwMode="auto">
          <a:xfrm>
            <a:off x="2060575" y="3852863"/>
            <a:ext cx="404813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65582" name="Text Box 14"/>
          <p:cNvSpPr txBox="1">
            <a:spLocks noChangeArrowheads="1"/>
          </p:cNvSpPr>
          <p:nvPr/>
        </p:nvSpPr>
        <p:spPr bwMode="auto">
          <a:xfrm>
            <a:off x="6083300" y="3867150"/>
            <a:ext cx="369888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365584" name="Text Box 16"/>
          <p:cNvSpPr txBox="1">
            <a:spLocks noChangeArrowheads="1"/>
          </p:cNvSpPr>
          <p:nvPr/>
        </p:nvSpPr>
        <p:spPr bwMode="auto">
          <a:xfrm>
            <a:off x="3636963" y="3867150"/>
            <a:ext cx="116522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Payload</a:t>
            </a:r>
          </a:p>
        </p:txBody>
      </p: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1384300" y="5189538"/>
            <a:ext cx="1960563" cy="11874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. What’s F?</a:t>
            </a:r>
          </a:p>
          <a:p>
            <a:r>
              <a:rPr lang="en-US"/>
              <a:t>. What’s in T?</a:t>
            </a:r>
          </a:p>
          <a:p>
            <a:r>
              <a:rPr lang="en-US"/>
              <a:t>. What’s in 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C8F54A-04E5-44A2-81D5-89090FC4A7C4}" type="slidenum">
              <a:rPr lang="en-US" altLang="en-US"/>
              <a:pPr/>
              <a:t>41</a:t>
            </a:fld>
            <a:endParaRPr lang="en-US" altLang="en-US" sz="1400">
              <a:latin typeface="Times"/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Header and Trailer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Trailer typically has checksum.</a:t>
            </a:r>
          </a:p>
          <a:p>
            <a:pPr lvl="1"/>
            <a:r>
              <a:rPr lang="en-US"/>
              <a:t>How is it used/processed?</a:t>
            </a:r>
          </a:p>
          <a:p>
            <a:r>
              <a:rPr lang="en-US"/>
              <a:t>Header has: type, sequence number, and ack.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EE930C-3D0D-45AA-824F-71CB6AD01EC0}" type="slidenum">
              <a:rPr lang="en-US" altLang="en-US"/>
              <a:pPr/>
              <a:t>42</a:t>
            </a:fld>
            <a:endParaRPr lang="en-US" altLang="en-US" sz="1400">
              <a:latin typeface="Times"/>
            </a:endParaRPr>
          </a:p>
        </p:txBody>
      </p:sp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Stop-and-Wait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Simplest form of flow control.</a:t>
            </a:r>
          </a:p>
          <a:p>
            <a:r>
              <a:rPr lang="en-US"/>
              <a:t>How does it work? (assume error-free channel)</a:t>
            </a:r>
          </a:p>
          <a:p>
            <a:pPr lvl="1"/>
            <a:r>
              <a:rPr lang="en-US"/>
              <a:t>(1) Send 1 frame; </a:t>
            </a:r>
          </a:p>
          <a:p>
            <a:pPr lvl="1"/>
            <a:r>
              <a:rPr lang="en-US"/>
              <a:t>(2) Wait for ACK.</a:t>
            </a:r>
          </a:p>
          <a:p>
            <a:pPr lvl="1"/>
            <a:r>
              <a:rPr lang="en-US"/>
              <a:t>(3) Go to 1.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893F6-01D4-416D-A427-3B43AF713E3E}" type="slidenum">
              <a:rPr lang="en-US" altLang="en-US"/>
              <a:pPr/>
              <a:t>43</a:t>
            </a:fld>
            <a:endParaRPr lang="en-US" altLang="en-US" sz="1400">
              <a:latin typeface="Times"/>
            </a:endParaRPr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Stop-and-Wait: Pros and Cons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simple!</a:t>
            </a:r>
          </a:p>
          <a:p>
            <a:r>
              <a:rPr lang="en-US" dirty="0"/>
              <a:t>But, poor link utilization.</a:t>
            </a:r>
          </a:p>
          <a:p>
            <a:pPr lvl="1"/>
            <a:r>
              <a:rPr lang="en-US" dirty="0"/>
              <a:t>High data rates.</a:t>
            </a:r>
          </a:p>
          <a:p>
            <a:pPr lvl="1"/>
            <a:r>
              <a:rPr lang="en-US" dirty="0"/>
              <a:t>Long propagation delay.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Noisy Channels</a:t>
            </a:r>
          </a:p>
        </p:txBody>
      </p:sp>
      <p:pic>
        <p:nvPicPr>
          <p:cNvPr id="3717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9638" y="1125538"/>
            <a:ext cx="5475287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97F24-2DD2-4124-891E-48B0C042073E}" type="slidenum">
              <a:rPr lang="en-US" altLang="en-US"/>
              <a:pPr/>
              <a:t>45</a:t>
            </a:fld>
            <a:endParaRPr lang="en-US" altLang="en-US" sz="1400">
              <a:latin typeface="Times"/>
            </a:endParaRPr>
          </a:p>
        </p:txBody>
      </p:sp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Stop-and-Wait in Noisy Channels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timers, retransmissions, and duplicate detection.</a:t>
            </a:r>
          </a:p>
          <a:p>
            <a:r>
              <a:rPr lang="en-US" dirty="0"/>
              <a:t>Use sequence numbers.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Distinguish frames.</a:t>
            </a:r>
          </a:p>
          <a:p>
            <a:pPr lvl="1"/>
            <a:r>
              <a:rPr lang="en-US" dirty="0"/>
              <a:t>How large (e.g., in number of bits) are sequence numbers?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FC2F-9631-4483-9858-76ECB3C20191}" type="slidenum">
              <a:rPr lang="en-US" altLang="en-US"/>
              <a:pPr/>
              <a:t>46</a:t>
            </a:fld>
            <a:endParaRPr lang="en-US" altLang="en-US" sz="1400">
              <a:latin typeface="Times"/>
            </a:endParaRPr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ARQ Protocols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 Repeat </a:t>
            </a:r>
            <a:r>
              <a:rPr lang="en-US" dirty="0" err="1" smtClean="0"/>
              <a:t>reQuest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Protocols that wait for ACK before sending more data.</a:t>
            </a:r>
          </a:p>
          <a:p>
            <a:r>
              <a:rPr lang="en-US" dirty="0"/>
              <a:t>ACKs now are used for flow AND error control.</a:t>
            </a:r>
          </a:p>
          <a:p>
            <a:r>
              <a:rPr lang="en-US" dirty="0"/>
              <a:t>What can happen?</a:t>
            </a:r>
          </a:p>
          <a:p>
            <a:pPr lvl="1"/>
            <a:r>
              <a:rPr lang="en-US" dirty="0"/>
              <a:t>At receiver: frame arrives correctly, frame arrives damaged, or frame does not arrive.</a:t>
            </a:r>
          </a:p>
          <a:p>
            <a:pPr lvl="1"/>
            <a:r>
              <a:rPr lang="en-US" dirty="0"/>
              <a:t>At sender: ACK arrives correctly, ACK arrives damaged, or ACK does not arrive.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86E6D-43EB-41F2-AA35-B8CD83EB4929}" type="slidenum">
              <a:rPr lang="en-US" altLang="en-US"/>
              <a:pPr/>
              <a:t>47</a:t>
            </a:fld>
            <a:endParaRPr lang="en-US" altLang="en-US" sz="1400">
              <a:latin typeface="Times"/>
            </a:endParaRPr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ARQ Protocols</a:t>
            </a:r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Sender:</a:t>
            </a:r>
          </a:p>
          <a:p>
            <a:pPr lvl="1"/>
            <a:r>
              <a:rPr lang="en-US" sz="2200" dirty="0"/>
              <a:t>Send frame 0.</a:t>
            </a:r>
          </a:p>
          <a:p>
            <a:pPr lvl="1"/>
            <a:r>
              <a:rPr lang="en-US" sz="2200" dirty="0"/>
              <a:t>Start timer.</a:t>
            </a:r>
          </a:p>
          <a:p>
            <a:pPr lvl="1"/>
            <a:r>
              <a:rPr lang="en-US" sz="2200" dirty="0"/>
              <a:t>If ACK 0, arrives, send frame 1.</a:t>
            </a:r>
          </a:p>
          <a:p>
            <a:pPr lvl="1"/>
            <a:r>
              <a:rPr lang="en-US" sz="2200" dirty="0"/>
              <a:t>If timeout, re-send frame 0.</a:t>
            </a:r>
          </a:p>
          <a:p>
            <a:pPr lvl="1"/>
            <a:endParaRPr lang="en-US" sz="2200" dirty="0"/>
          </a:p>
        </p:txBody>
      </p:sp>
      <p:sp>
        <p:nvSpPr>
          <p:cNvPr id="373766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Receiver:</a:t>
            </a:r>
          </a:p>
          <a:p>
            <a:pPr lvl="1"/>
            <a:r>
              <a:rPr lang="en-US" sz="2200" dirty="0"/>
              <a:t>**Waits for frame.</a:t>
            </a:r>
          </a:p>
          <a:p>
            <a:pPr lvl="1"/>
            <a:r>
              <a:rPr lang="en-US" sz="2200" dirty="0"/>
              <a:t>If frame arrives, check if correct sequence number.</a:t>
            </a:r>
          </a:p>
          <a:p>
            <a:pPr lvl="1"/>
            <a:r>
              <a:rPr lang="en-US" sz="2200" dirty="0"/>
              <a:t>Then send ACK for that frame.</a:t>
            </a:r>
          </a:p>
          <a:p>
            <a:pPr lvl="1"/>
            <a:r>
              <a:rPr lang="en-US" sz="2200" dirty="0"/>
              <a:t>Go to (**)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3CF2B6-7383-4B68-A4C0-39FDEEE6ACE0}" type="slidenum">
              <a:rPr lang="en-US" altLang="en-US"/>
              <a:pPr/>
              <a:t>48</a:t>
            </a:fld>
            <a:endParaRPr lang="en-US" altLang="en-US" sz="1400">
              <a:latin typeface="Times"/>
            </a:endParaRPr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Simplex versus Duplex Transmission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97000"/>
            <a:ext cx="7772400" cy="5110163"/>
          </a:xfrm>
        </p:spPr>
        <p:txBody>
          <a:bodyPr/>
          <a:lstStyle/>
          <a:p>
            <a:r>
              <a:rPr lang="en-US"/>
              <a:t>Simplex: </a:t>
            </a:r>
          </a:p>
          <a:p>
            <a:pPr lvl="1"/>
            <a:r>
              <a:rPr lang="en-US"/>
              <a:t>Send data in one channel and control in another channel.</a:t>
            </a:r>
          </a:p>
          <a:p>
            <a:r>
              <a:rPr lang="en-US"/>
              <a:t>Duplex:</a:t>
            </a:r>
          </a:p>
          <a:p>
            <a:pPr lvl="1"/>
            <a:r>
              <a:rPr lang="en-US"/>
              <a:t>Send data and control on the same chanel.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E816EB-B0B7-4B44-9E78-D79EC14D496A}" type="slidenum">
              <a:rPr lang="en-US" altLang="en-US"/>
              <a:pPr/>
              <a:t>49</a:t>
            </a:fld>
            <a:endParaRPr lang="en-US" altLang="en-US" sz="1400">
              <a:latin typeface="Times"/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do better?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 we do better?</a:t>
            </a:r>
          </a:p>
          <a:p>
            <a:pPr lvl="1"/>
            <a:r>
              <a:rPr lang="en-US" dirty="0"/>
              <a:t>Piggybacking.</a:t>
            </a:r>
          </a:p>
          <a:p>
            <a:pPr lvl="1"/>
            <a:r>
              <a:rPr lang="en-US" dirty="0"/>
              <a:t>Bi-directional transmission.</a:t>
            </a:r>
          </a:p>
          <a:p>
            <a:pPr lvl="1"/>
            <a:r>
              <a:rPr lang="en-US" dirty="0"/>
              <a:t>Wait for data packet and use that to piggyback the ACK.</a:t>
            </a:r>
          </a:p>
          <a:p>
            <a:pPr lvl="1"/>
            <a:r>
              <a:rPr lang="en-US" dirty="0"/>
              <a:t>Use ACK field: only a few additional bits in the header.</a:t>
            </a:r>
          </a:p>
          <a:p>
            <a:r>
              <a:rPr lang="en-US" dirty="0"/>
              <a:t>But, how long should Layer 2 wait to send an ACK?</a:t>
            </a:r>
          </a:p>
          <a:p>
            <a:pPr lvl="1"/>
            <a:r>
              <a:rPr lang="en-US" dirty="0"/>
              <a:t>ACK timers!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Byte </a:t>
            </a:r>
            <a:r>
              <a:rPr lang="en-US" sz="3200" b="1" dirty="0" smtClean="0"/>
              <a:t>1011 0001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Two data blocks, </a:t>
            </a:r>
            <a:r>
              <a:rPr lang="en-US" sz="3200" b="1" dirty="0" smtClean="0"/>
              <a:t>1011</a:t>
            </a:r>
            <a:r>
              <a:rPr lang="en-US" dirty="0" smtClean="0"/>
              <a:t> and </a:t>
            </a:r>
            <a:r>
              <a:rPr lang="en-US" sz="3200" b="1" dirty="0" smtClean="0"/>
              <a:t>0001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Expand the first block to 7 bits: </a:t>
            </a:r>
            <a:r>
              <a:rPr lang="en-US" sz="3200" b="1" dirty="0" smtClean="0">
                <a:solidFill>
                  <a:srgbClr val="FF0000"/>
                </a:solidFill>
              </a:rPr>
              <a:t>_ _</a:t>
            </a:r>
            <a:r>
              <a:rPr lang="en-US" sz="3200" b="1" dirty="0" smtClean="0"/>
              <a:t> 1 </a:t>
            </a:r>
            <a:r>
              <a:rPr lang="en-US" sz="3200" b="1" dirty="0" smtClean="0">
                <a:solidFill>
                  <a:srgbClr val="FF0000"/>
                </a:solidFill>
              </a:rPr>
              <a:t>_</a:t>
            </a:r>
            <a:r>
              <a:rPr lang="en-US" sz="3200" b="1" dirty="0" smtClean="0"/>
              <a:t> 0 1 1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Bit 1 is 0, because b3+b5+b7 is even.</a:t>
            </a:r>
            <a:br>
              <a:rPr lang="en-US" dirty="0" smtClean="0"/>
            </a:br>
            <a:r>
              <a:rPr lang="en-US" dirty="0" smtClean="0"/>
              <a:t>Bit 2 is 1, b3+b6+b7 is odd.</a:t>
            </a:r>
            <a:br>
              <a:rPr lang="en-US" dirty="0" smtClean="0"/>
            </a:br>
            <a:r>
              <a:rPr lang="en-US" dirty="0" smtClean="0"/>
              <a:t>bit 4 is 0, because b5+b6+b7 is even.</a:t>
            </a:r>
            <a:br>
              <a:rPr lang="en-US" dirty="0" smtClean="0"/>
            </a:br>
            <a:r>
              <a:rPr lang="en-US" dirty="0" smtClean="0"/>
              <a:t>Our 7 bit block is: </a:t>
            </a:r>
            <a:r>
              <a:rPr lang="en-US" sz="3200" b="1" dirty="0" smtClean="0">
                <a:solidFill>
                  <a:srgbClr val="FF0000"/>
                </a:solidFill>
              </a:rPr>
              <a:t>0 1</a:t>
            </a:r>
            <a:r>
              <a:rPr lang="en-US" sz="3200" b="1" dirty="0" smtClean="0"/>
              <a:t> 1 </a:t>
            </a:r>
            <a:r>
              <a:rPr lang="en-US" sz="3200" b="1" dirty="0" smtClean="0">
                <a:solidFill>
                  <a:srgbClr val="FF0000"/>
                </a:solidFill>
              </a:rPr>
              <a:t>0</a:t>
            </a:r>
            <a:r>
              <a:rPr lang="en-US" sz="3200" b="1" dirty="0" smtClean="0"/>
              <a:t> 0 1 1</a:t>
            </a:r>
          </a:p>
          <a:p>
            <a:pPr>
              <a:spcBef>
                <a:spcPts val="3000"/>
              </a:spcBef>
              <a:buFont typeface="Wingdings 2" pitchFamily="18" charset="2"/>
              <a:buNone/>
            </a:pPr>
            <a:r>
              <a:rPr lang="en-US" dirty="0" smtClean="0"/>
              <a:t>Repeat for right block giving </a:t>
            </a:r>
            <a:r>
              <a:rPr lang="en-US" sz="3200" b="1" dirty="0" smtClean="0">
                <a:solidFill>
                  <a:srgbClr val="FF0000"/>
                </a:solidFill>
              </a:rPr>
              <a:t>1 1</a:t>
            </a:r>
            <a:r>
              <a:rPr lang="en-US" sz="3200" b="1" dirty="0" smtClean="0"/>
              <a:t> 0 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/>
              <a:t> 0 0 1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216856" y="5410200"/>
            <a:ext cx="23622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 0 0 0 1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EECBA-8D7F-4054-BD7A-724C1E161F59}" type="slidenum">
              <a:rPr lang="en-US" altLang="en-US"/>
              <a:pPr/>
              <a:t>50</a:t>
            </a:fld>
            <a:endParaRPr lang="en-US" altLang="en-US" sz="1400">
              <a:latin typeface="Times"/>
            </a:endParaRPr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 Protocols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Window: number of “outstanding” frames at any given point in time.</a:t>
            </a:r>
          </a:p>
          <a:p>
            <a:pPr lvl="1"/>
            <a:r>
              <a:rPr lang="en-US"/>
              <a:t>So what’s the window size of Stop and Wait?</a:t>
            </a:r>
          </a:p>
          <a:p>
            <a:r>
              <a:rPr lang="en-US"/>
              <a:t>Every ACK received, window slides.</a:t>
            </a:r>
          </a:p>
          <a:p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27EC6-B1FF-42DE-9A79-EBAC76A436F7}" type="slidenum">
              <a:rPr lang="en-US" altLang="en-US"/>
              <a:pPr/>
              <a:t>51</a:t>
            </a:fld>
            <a:endParaRPr lang="en-US" altLang="en-US" sz="1400">
              <a:latin typeface="Times"/>
            </a:endParaRP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b="1" i="1">
                <a:solidFill>
                  <a:schemeClr val="hlink"/>
                </a:solidFill>
                <a:latin typeface="Helvetica" charset="0"/>
              </a:rPr>
              <a:t>Sliding Window: Example</a:t>
            </a:r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514350" y="4087813"/>
            <a:ext cx="8629650" cy="23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Tx/>
              <a:buChar char="•"/>
            </a:pPr>
            <a:r>
              <a:rPr lang="en-US" sz="2800" i="1">
                <a:latin typeface="Helvetica" charset="0"/>
              </a:rPr>
              <a:t>A sliding window of size 1, with a 3-bit sequence number.</a:t>
            </a:r>
            <a:r>
              <a:rPr lang="en-US" sz="2800" i="1">
                <a:solidFill>
                  <a:schemeClr val="accent2"/>
                </a:solidFill>
                <a:latin typeface="Helvetica" charset="0"/>
              </a:rPr>
              <a:t>(a)</a:t>
            </a:r>
            <a:r>
              <a:rPr lang="en-US" sz="2800" i="1">
                <a:latin typeface="Helvetica" charset="0"/>
              </a:rPr>
              <a:t> Initially; </a:t>
            </a:r>
            <a:r>
              <a:rPr lang="en-US" sz="2800" i="1">
                <a:solidFill>
                  <a:schemeClr val="accent2"/>
                </a:solidFill>
                <a:latin typeface="Helvetica" charset="0"/>
              </a:rPr>
              <a:t>(b)</a:t>
            </a:r>
            <a:r>
              <a:rPr lang="en-US" sz="2800" i="1">
                <a:latin typeface="Helvetica" charset="0"/>
              </a:rPr>
              <a:t> After the first frame has been sent; </a:t>
            </a:r>
            <a:r>
              <a:rPr lang="en-US" sz="2800" i="1">
                <a:solidFill>
                  <a:schemeClr val="accent2"/>
                </a:solidFill>
                <a:latin typeface="Helvetica" charset="0"/>
              </a:rPr>
              <a:t>(c)</a:t>
            </a:r>
            <a:r>
              <a:rPr lang="en-US" sz="2800" i="1">
                <a:latin typeface="Helvetica" charset="0"/>
              </a:rPr>
              <a:t> After the first frame has been received;</a:t>
            </a:r>
            <a:r>
              <a:rPr lang="en-US" sz="2800" i="1">
                <a:solidFill>
                  <a:schemeClr val="accent2"/>
                </a:solidFill>
                <a:latin typeface="Helvetica" charset="0"/>
              </a:rPr>
              <a:t>(d)</a:t>
            </a:r>
            <a:r>
              <a:rPr lang="en-US" sz="2800" i="1">
                <a:latin typeface="Helvetica" charset="0"/>
              </a:rPr>
              <a:t> After the first acknowledgement has been received.</a:t>
            </a:r>
          </a:p>
        </p:txBody>
      </p:sp>
      <p:pic>
        <p:nvPicPr>
          <p:cNvPr id="378886" name="Picture 6" descr="3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1963" y="1036638"/>
            <a:ext cx="5249862" cy="2901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9A043-15BD-46C6-AF14-4B585E7C57BD}" type="slidenum">
              <a:rPr lang="en-US" altLang="en-US"/>
              <a:pPr/>
              <a:t>52</a:t>
            </a:fld>
            <a:endParaRPr lang="en-US" altLang="en-US" sz="1400">
              <a:latin typeface="Times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Window: Basics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1454150"/>
            <a:ext cx="9144000" cy="3681413"/>
          </a:xfrm>
        </p:spPr>
        <p:txBody>
          <a:bodyPr/>
          <a:lstStyle/>
          <a:p>
            <a:r>
              <a:rPr lang="en-US" sz="3200"/>
              <a:t>Allows multiple frames to be in transit at the same time.</a:t>
            </a:r>
          </a:p>
          <a:p>
            <a:r>
              <a:rPr lang="en-US" sz="3200"/>
              <a:t>Receiver allocates buffer space for </a:t>
            </a:r>
            <a:r>
              <a:rPr lang="en-US" sz="3200" b="1" i="0">
                <a:solidFill>
                  <a:schemeClr val="accent1"/>
                </a:solidFill>
              </a:rPr>
              <a:t>n</a:t>
            </a:r>
            <a:r>
              <a:rPr lang="en-US" sz="3200"/>
              <a:t> frames.</a:t>
            </a:r>
          </a:p>
          <a:p>
            <a:r>
              <a:rPr lang="en-US" sz="3200"/>
              <a:t>Transmitter is allowed to send </a:t>
            </a:r>
            <a:r>
              <a:rPr lang="en-US" sz="3200" b="1" i="0">
                <a:solidFill>
                  <a:schemeClr val="accent1"/>
                </a:solidFill>
              </a:rPr>
              <a:t>n</a:t>
            </a:r>
            <a:r>
              <a:rPr lang="en-US" sz="3200"/>
              <a:t> (window size) frames without receiving ACK.</a:t>
            </a:r>
          </a:p>
          <a:p>
            <a:r>
              <a:rPr lang="en-US" sz="3200"/>
              <a:t>Frame sequence number: labels frames.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CADEE2-B477-4AC9-A8D4-23824C97E4CD}" type="slidenum">
              <a:rPr lang="en-US" altLang="en-US"/>
              <a:pPr/>
              <a:t>53</a:t>
            </a:fld>
            <a:endParaRPr lang="en-US" altLang="en-US" sz="1400">
              <a:latin typeface="Times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Window: Receiver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8" y="1182688"/>
            <a:ext cx="9144000" cy="5489575"/>
          </a:xfrm>
        </p:spPr>
        <p:txBody>
          <a:bodyPr/>
          <a:lstStyle/>
          <a:p>
            <a:r>
              <a:rPr lang="en-US" sz="3200" dirty="0"/>
              <a:t>Receiver </a:t>
            </a:r>
            <a:r>
              <a:rPr lang="en-US" sz="3200" dirty="0" err="1"/>
              <a:t>ack’s</a:t>
            </a:r>
            <a:r>
              <a:rPr lang="en-US" sz="3200" dirty="0"/>
              <a:t> frame by including sequence number of next expected frame.</a:t>
            </a:r>
          </a:p>
          <a:p>
            <a:pPr lvl="1"/>
            <a:r>
              <a:rPr lang="en-US" sz="3000" dirty="0"/>
              <a:t>Cumulative ACK: </a:t>
            </a:r>
            <a:r>
              <a:rPr lang="en-US" sz="3000" dirty="0" err="1"/>
              <a:t>ack’s</a:t>
            </a:r>
            <a:r>
              <a:rPr lang="en-US" sz="3000" dirty="0"/>
              <a:t> multiple frames.</a:t>
            </a:r>
          </a:p>
          <a:p>
            <a:r>
              <a:rPr lang="en-US" sz="3200" dirty="0"/>
              <a:t>Example: if receiver receives frames 2,3, and 4, it sends an ACK with sequence number 5, which </a:t>
            </a:r>
            <a:r>
              <a:rPr lang="en-US" sz="3200" dirty="0" err="1"/>
              <a:t>ack’s</a:t>
            </a:r>
            <a:r>
              <a:rPr lang="en-US" sz="3200" dirty="0"/>
              <a:t> receipt of 2, 3, and 4.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F455B9-409E-4CB8-AA1E-A345154F2E4F}" type="slidenum">
              <a:rPr lang="en-US" altLang="en-US"/>
              <a:pPr/>
              <a:t>54</a:t>
            </a:fld>
            <a:endParaRPr lang="en-US" altLang="en-US" sz="1400">
              <a:latin typeface="Times"/>
            </a:endParaRPr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Sliding Window …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57288"/>
            <a:ext cx="8839200" cy="5330825"/>
          </a:xfrm>
        </p:spPr>
        <p:txBody>
          <a:bodyPr/>
          <a:lstStyle/>
          <a:p>
            <a:r>
              <a:rPr lang="en-US" sz="3200"/>
              <a:t>Sender maintains sequence numbers it’s allowed to send; receiver maintains sequence number it can receive. </a:t>
            </a:r>
          </a:p>
          <a:p>
            <a:r>
              <a:rPr lang="en-US" sz="3200"/>
              <a:t>Sequence numbers are bounded; if frame reserves k-bit field for sequence numbers, then they can range from 0 … 2</a:t>
            </a:r>
            <a:r>
              <a:rPr lang="en-US" sz="3200" baseline="30000"/>
              <a:t>k</a:t>
            </a:r>
            <a:r>
              <a:rPr lang="en-US" sz="3200"/>
              <a:t> -1</a:t>
            </a:r>
            <a:r>
              <a:rPr lang="en-US" sz="3200" baseline="30000"/>
              <a:t>k</a:t>
            </a:r>
            <a:r>
              <a:rPr lang="en-US" sz="3200"/>
              <a:t>.</a:t>
            </a:r>
          </a:p>
          <a:p>
            <a:r>
              <a:rPr lang="en-US" sz="3200"/>
              <a:t>Transmission window shrinks each time frame is sent, and grows each time an ACK is received.</a:t>
            </a:r>
          </a:p>
          <a:p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4000" b="1" i="1">
                <a:solidFill>
                  <a:schemeClr val="hlink"/>
                </a:solidFill>
                <a:latin typeface="Helvetica" charset="0"/>
              </a:rPr>
              <a:t>Example: 3-bit sequence number and window size 7</a:t>
            </a: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0" y="1270000"/>
            <a:ext cx="91440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</a:pPr>
            <a:endParaRPr lang="en-US" sz="2800" i="1">
              <a:latin typeface="Helvetica" charset="0"/>
            </a:endParaRP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887104" y="3229682"/>
            <a:ext cx="685800" cy="534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Line 8"/>
          <p:cNvSpPr>
            <a:spLocks noChangeShapeType="1"/>
          </p:cNvSpPr>
          <p:nvPr/>
        </p:nvSpPr>
        <p:spPr bwMode="auto">
          <a:xfrm>
            <a:off x="3429000" y="2457450"/>
            <a:ext cx="609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Line 9"/>
          <p:cNvSpPr>
            <a:spLocks noChangeShapeType="1"/>
          </p:cNvSpPr>
          <p:nvPr/>
        </p:nvSpPr>
        <p:spPr bwMode="auto">
          <a:xfrm>
            <a:off x="3429000" y="2590800"/>
            <a:ext cx="609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>
            <a:off x="3429000" y="2743200"/>
            <a:ext cx="609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4022725" y="2498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4006850" y="2743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1</a:t>
            </a: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4020498" y="292289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2</a:t>
            </a:r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337829" y="3305882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0 1 2 3 4 5 6 7 0 1 2 3 4</a:t>
            </a:r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962400" y="43434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0 1 2 3 4 5 6 7 0 1 2 3 4</a:t>
            </a:r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 flipH="1">
            <a:off x="3352800" y="3962400"/>
            <a:ext cx="762000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Text Box 17"/>
          <p:cNvSpPr txBox="1">
            <a:spLocks noChangeArrowheads="1"/>
          </p:cNvSpPr>
          <p:nvPr/>
        </p:nvSpPr>
        <p:spPr bwMode="auto">
          <a:xfrm>
            <a:off x="3514725" y="3657600"/>
            <a:ext cx="105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ACK 3</a:t>
            </a: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838200" y="4419600"/>
            <a:ext cx="12192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Text Box 19"/>
          <p:cNvSpPr txBox="1">
            <a:spLocks noChangeArrowheads="1"/>
          </p:cNvSpPr>
          <p:nvPr/>
        </p:nvSpPr>
        <p:spPr bwMode="auto">
          <a:xfrm>
            <a:off x="304800" y="44196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latin typeface="Times New Roman" pitchFamily="18" charset="0"/>
              </a:rPr>
              <a:t>0 1 2 3 4 5 6 7 0 1 2 3 4</a:t>
            </a:r>
          </a:p>
        </p:txBody>
      </p:sp>
      <p:sp>
        <p:nvSpPr>
          <p:cNvPr id="94" name="Line 20"/>
          <p:cNvSpPr>
            <a:spLocks noChangeShapeType="1"/>
          </p:cNvSpPr>
          <p:nvPr/>
        </p:nvSpPr>
        <p:spPr bwMode="auto">
          <a:xfrm>
            <a:off x="3124200" y="4648200"/>
            <a:ext cx="8382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Line 21"/>
          <p:cNvSpPr>
            <a:spLocks noChangeShapeType="1"/>
          </p:cNvSpPr>
          <p:nvPr/>
        </p:nvSpPr>
        <p:spPr bwMode="auto">
          <a:xfrm>
            <a:off x="3124200" y="4876800"/>
            <a:ext cx="8382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Line 22"/>
          <p:cNvSpPr>
            <a:spLocks noChangeShapeType="1"/>
          </p:cNvSpPr>
          <p:nvPr/>
        </p:nvSpPr>
        <p:spPr bwMode="auto">
          <a:xfrm>
            <a:off x="3124200" y="4993944"/>
            <a:ext cx="8382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Text Box 24"/>
          <p:cNvSpPr txBox="1">
            <a:spLocks noChangeArrowheads="1"/>
          </p:cNvSpPr>
          <p:nvPr/>
        </p:nvSpPr>
        <p:spPr bwMode="auto">
          <a:xfrm>
            <a:off x="388620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3</a:t>
            </a:r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3886200" y="4876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4</a:t>
            </a:r>
          </a:p>
        </p:txBody>
      </p:sp>
      <p:sp>
        <p:nvSpPr>
          <p:cNvPr id="100" name="Text Box 26"/>
          <p:cNvSpPr txBox="1">
            <a:spLocks noChangeArrowheads="1"/>
          </p:cNvSpPr>
          <p:nvPr/>
        </p:nvSpPr>
        <p:spPr bwMode="auto">
          <a:xfrm>
            <a:off x="3878240" y="501555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5</a:t>
            </a:r>
          </a:p>
        </p:txBody>
      </p:sp>
      <p:sp>
        <p:nvSpPr>
          <p:cNvPr id="101" name="Text Box 27"/>
          <p:cNvSpPr txBox="1">
            <a:spLocks noChangeArrowheads="1"/>
          </p:cNvSpPr>
          <p:nvPr/>
        </p:nvSpPr>
        <p:spPr bwMode="auto">
          <a:xfrm>
            <a:off x="3886200" y="516568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6</a:t>
            </a:r>
          </a:p>
        </p:txBody>
      </p:sp>
      <p:sp>
        <p:nvSpPr>
          <p:cNvPr id="103" name="Text Box 29"/>
          <p:cNvSpPr txBox="1">
            <a:spLocks noChangeArrowheads="1"/>
          </p:cNvSpPr>
          <p:nvPr/>
        </p:nvSpPr>
        <p:spPr bwMode="auto">
          <a:xfrm>
            <a:off x="3124200" y="5410200"/>
            <a:ext cx="105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ACK 4</a:t>
            </a:r>
          </a:p>
        </p:txBody>
      </p:sp>
      <p:sp>
        <p:nvSpPr>
          <p:cNvPr id="104" name="Line 30"/>
          <p:cNvSpPr>
            <a:spLocks noChangeShapeType="1"/>
          </p:cNvSpPr>
          <p:nvPr/>
        </p:nvSpPr>
        <p:spPr bwMode="auto">
          <a:xfrm>
            <a:off x="3124200" y="4773304"/>
            <a:ext cx="8382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Rectangle 31"/>
          <p:cNvSpPr>
            <a:spLocks noChangeArrowheads="1"/>
          </p:cNvSpPr>
          <p:nvPr/>
        </p:nvSpPr>
        <p:spPr bwMode="auto">
          <a:xfrm>
            <a:off x="1524000" y="5410200"/>
            <a:ext cx="533400" cy="45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Text Box 32"/>
          <p:cNvSpPr txBox="1">
            <a:spLocks noChangeArrowheads="1"/>
          </p:cNvSpPr>
          <p:nvPr/>
        </p:nvSpPr>
        <p:spPr bwMode="auto">
          <a:xfrm>
            <a:off x="304800" y="54864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Times New Roman" pitchFamily="18" charset="0"/>
              </a:rPr>
              <a:t>0 1 2 3 4 5 6 7 0 1 2 3 4</a:t>
            </a:r>
          </a:p>
        </p:txBody>
      </p:sp>
      <p:sp>
        <p:nvSpPr>
          <p:cNvPr id="107" name="Text Box 33"/>
          <p:cNvSpPr txBox="1">
            <a:spLocks noChangeArrowheads="1"/>
          </p:cNvSpPr>
          <p:nvPr/>
        </p:nvSpPr>
        <p:spPr bwMode="auto">
          <a:xfrm>
            <a:off x="4038600" y="5410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0 1 2 3 4 5 6 7 0 1 2 3 4</a:t>
            </a:r>
          </a:p>
        </p:txBody>
      </p:sp>
      <p:sp>
        <p:nvSpPr>
          <p:cNvPr id="108" name="Rectangle 34"/>
          <p:cNvSpPr>
            <a:spLocks noChangeArrowheads="1"/>
          </p:cNvSpPr>
          <p:nvPr/>
        </p:nvSpPr>
        <p:spPr bwMode="auto">
          <a:xfrm>
            <a:off x="4544704" y="3322088"/>
            <a:ext cx="664192" cy="28319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Text Box 35"/>
          <p:cNvSpPr txBox="1">
            <a:spLocks noChangeArrowheads="1"/>
          </p:cNvSpPr>
          <p:nvPr/>
        </p:nvSpPr>
        <p:spPr bwMode="auto">
          <a:xfrm>
            <a:off x="3962400" y="3286832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0 1 2 3 4 5 6 7 0 1 2 3 4</a:t>
            </a:r>
          </a:p>
        </p:txBody>
      </p:sp>
      <p:sp>
        <p:nvSpPr>
          <p:cNvPr id="110" name="Text Box 36"/>
          <p:cNvSpPr txBox="1">
            <a:spLocks noChangeArrowheads="1"/>
          </p:cNvSpPr>
          <p:nvPr/>
        </p:nvSpPr>
        <p:spPr bwMode="auto">
          <a:xfrm>
            <a:off x="365125" y="5984875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0 1 2 3 4 5 6 7 0 1 2 3 4</a:t>
            </a:r>
          </a:p>
        </p:txBody>
      </p:sp>
      <p:sp>
        <p:nvSpPr>
          <p:cNvPr id="111" name="Rectangle 37"/>
          <p:cNvSpPr>
            <a:spLocks noChangeArrowheads="1"/>
          </p:cNvSpPr>
          <p:nvPr/>
        </p:nvSpPr>
        <p:spPr bwMode="auto">
          <a:xfrm>
            <a:off x="1600200" y="6014112"/>
            <a:ext cx="685800" cy="310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Rectangle 38"/>
          <p:cNvSpPr>
            <a:spLocks noChangeArrowheads="1"/>
          </p:cNvSpPr>
          <p:nvPr/>
        </p:nvSpPr>
        <p:spPr bwMode="auto">
          <a:xfrm>
            <a:off x="4536744" y="4384344"/>
            <a:ext cx="1178256" cy="3400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Rectangle 39"/>
          <p:cNvSpPr>
            <a:spLocks noChangeArrowheads="1"/>
          </p:cNvSpPr>
          <p:nvPr/>
        </p:nvSpPr>
        <p:spPr bwMode="auto">
          <a:xfrm>
            <a:off x="4800600" y="5410200"/>
            <a:ext cx="11430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Text Box 40"/>
          <p:cNvSpPr txBox="1">
            <a:spLocks noChangeArrowheads="1"/>
          </p:cNvSpPr>
          <p:nvPr/>
        </p:nvSpPr>
        <p:spPr bwMode="auto">
          <a:xfrm>
            <a:off x="4038600" y="60198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0 1 2 3 4 5 6 7 0 1 2 3 4</a:t>
            </a:r>
          </a:p>
        </p:txBody>
      </p:sp>
      <p:sp>
        <p:nvSpPr>
          <p:cNvPr id="115" name="Rectangle 41"/>
          <p:cNvSpPr>
            <a:spLocks noChangeArrowheads="1"/>
          </p:cNvSpPr>
          <p:nvPr/>
        </p:nvSpPr>
        <p:spPr bwMode="auto">
          <a:xfrm>
            <a:off x="5307652" y="6019800"/>
            <a:ext cx="6858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Text Box 42"/>
          <p:cNvSpPr txBox="1">
            <a:spLocks noChangeArrowheads="1"/>
          </p:cNvSpPr>
          <p:nvPr/>
        </p:nvSpPr>
        <p:spPr bwMode="auto">
          <a:xfrm>
            <a:off x="319088" y="1568450"/>
            <a:ext cx="8824912" cy="11874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A (Sender)                                                B (Receiver)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 1 2 3 4 5 6 7 0 1 2 3 4…                          0 1 2 3 4 5 6 7 0 1 2 3 4</a:t>
            </a:r>
          </a:p>
        </p:txBody>
      </p:sp>
      <p:sp>
        <p:nvSpPr>
          <p:cNvPr id="117" name="Rectangle 43"/>
          <p:cNvSpPr>
            <a:spLocks noChangeArrowheads="1"/>
          </p:cNvSpPr>
          <p:nvPr/>
        </p:nvSpPr>
        <p:spPr bwMode="auto">
          <a:xfrm>
            <a:off x="344489" y="2057400"/>
            <a:ext cx="1179511" cy="534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Line 16"/>
          <p:cNvSpPr>
            <a:spLocks noChangeShapeType="1"/>
          </p:cNvSpPr>
          <p:nvPr/>
        </p:nvSpPr>
        <p:spPr bwMode="auto">
          <a:xfrm flipH="1">
            <a:off x="3200400" y="5638800"/>
            <a:ext cx="762000" cy="209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D8272-FC0F-48AC-8F58-4E448538A212}" type="slidenum">
              <a:rPr lang="en-US" altLang="en-US"/>
              <a:pPr/>
              <a:t>56</a:t>
            </a:fld>
            <a:endParaRPr lang="en-US" altLang="en-US" sz="1400">
              <a:latin typeface="Times"/>
            </a:endParaRP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3600" b="1" i="1">
                <a:solidFill>
                  <a:schemeClr val="hlink"/>
                </a:solidFill>
                <a:latin typeface="Helvetica" charset="0"/>
              </a:rPr>
              <a:t>One-Bit Sliding Window Protocol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0" y="4852988"/>
            <a:ext cx="8867775" cy="183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</a:pPr>
            <a:r>
              <a:rPr lang="en-US" sz="2800" i="1">
                <a:latin typeface="Helvetica" charset="0"/>
              </a:rPr>
              <a:t>        </a:t>
            </a:r>
            <a:r>
              <a:rPr lang="en-US" i="1">
                <a:latin typeface="Helvetica" charset="0"/>
              </a:rPr>
              <a:t>Two scenarios: </a:t>
            </a:r>
            <a:r>
              <a:rPr lang="en-US" i="1">
                <a:solidFill>
                  <a:schemeClr val="accent2"/>
                </a:solidFill>
                <a:latin typeface="Helvetica" charset="0"/>
              </a:rPr>
              <a:t>(a)</a:t>
            </a:r>
            <a:r>
              <a:rPr lang="en-US" i="1">
                <a:latin typeface="Helvetica" charset="0"/>
              </a:rPr>
              <a:t> Normal case. </a:t>
            </a:r>
            <a:r>
              <a:rPr lang="en-US" i="1">
                <a:solidFill>
                  <a:schemeClr val="accent2"/>
                </a:solidFill>
                <a:latin typeface="Helvetica" charset="0"/>
              </a:rPr>
              <a:t>(b)</a:t>
            </a:r>
            <a:r>
              <a:rPr lang="en-US" i="1">
                <a:latin typeface="Helvetica" charset="0"/>
              </a:rPr>
              <a:t> Abnormal case.  Notation is (seq, ack, packet number).  An * indicates where a network layer accepts packet. ACK indicates last sequence number received.</a:t>
            </a:r>
          </a:p>
        </p:txBody>
      </p:sp>
      <p:pic>
        <p:nvPicPr>
          <p:cNvPr id="403462" name="Picture 6" descr="3-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1233488"/>
            <a:ext cx="6978650" cy="35067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E8F7B-6685-419F-80C9-7ADA8B1DD35D}" type="slidenum">
              <a:rPr lang="en-US" altLang="en-US"/>
              <a:pPr/>
              <a:t>57</a:t>
            </a:fld>
            <a:endParaRPr lang="en-US" altLang="en-US" sz="1400">
              <a:latin typeface="Times"/>
            </a:endParaRPr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Bandwidth-Delay Product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large should the sender’s window be?</a:t>
            </a:r>
          </a:p>
          <a:p>
            <a:r>
              <a:rPr lang="en-US"/>
              <a:t>Function of how “fat” is the pipe?</a:t>
            </a:r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1776413" y="3194050"/>
            <a:ext cx="5657850" cy="1073150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4485" name="Text Box 5"/>
          <p:cNvSpPr txBox="1">
            <a:spLocks noChangeArrowheads="1"/>
          </p:cNvSpPr>
          <p:nvPr/>
        </p:nvSpPr>
        <p:spPr bwMode="auto">
          <a:xfrm>
            <a:off x="1020763" y="3675063"/>
            <a:ext cx="354012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7726363" y="3741738"/>
            <a:ext cx="38735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404487" name="Line 7"/>
          <p:cNvSpPr>
            <a:spLocks noChangeShapeType="1"/>
          </p:cNvSpPr>
          <p:nvPr/>
        </p:nvSpPr>
        <p:spPr bwMode="auto">
          <a:xfrm flipV="1">
            <a:off x="1801813" y="4745038"/>
            <a:ext cx="5645150" cy="25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4488" name="Text Box 8"/>
          <p:cNvSpPr txBox="1">
            <a:spLocks noChangeArrowheads="1"/>
          </p:cNvSpPr>
          <p:nvPr/>
        </p:nvSpPr>
        <p:spPr bwMode="auto">
          <a:xfrm>
            <a:off x="4002088" y="4973638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RTT</a:t>
            </a:r>
          </a:p>
        </p:txBody>
      </p:sp>
      <p:sp>
        <p:nvSpPr>
          <p:cNvPr id="404489" name="Line 9"/>
          <p:cNvSpPr>
            <a:spLocks noChangeShapeType="1"/>
          </p:cNvSpPr>
          <p:nvPr/>
        </p:nvSpPr>
        <p:spPr bwMode="auto">
          <a:xfrm>
            <a:off x="4294188" y="3273425"/>
            <a:ext cx="0" cy="966788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04490" name="Text Box 10"/>
          <p:cNvSpPr txBox="1">
            <a:spLocks noChangeArrowheads="1"/>
          </p:cNvSpPr>
          <p:nvPr/>
        </p:nvSpPr>
        <p:spPr bwMode="auto">
          <a:xfrm>
            <a:off x="4413250" y="3516313"/>
            <a:ext cx="674688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BW</a:t>
            </a:r>
          </a:p>
        </p:txBody>
      </p:sp>
      <p:sp>
        <p:nvSpPr>
          <p:cNvPr id="404491" name="Text Box 11"/>
          <p:cNvSpPr txBox="1">
            <a:spLocks noChangeArrowheads="1"/>
          </p:cNvSpPr>
          <p:nvPr/>
        </p:nvSpPr>
        <p:spPr bwMode="auto">
          <a:xfrm>
            <a:off x="3114675" y="5649913"/>
            <a:ext cx="315277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 = BW*RTT/data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3BA13-3F1E-4522-A60E-80F3769AF342}" type="slidenum">
              <a:rPr lang="en-US" altLang="en-US"/>
              <a:pPr/>
              <a:t>58</a:t>
            </a:fld>
            <a:endParaRPr lang="en-US" altLang="en-US" sz="1400">
              <a:latin typeface="Times"/>
            </a:endParaRPr>
          </a:p>
        </p:txBody>
      </p: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6288" y="5414963"/>
            <a:ext cx="8367712" cy="1601787"/>
          </a:xfrm>
        </p:spPr>
        <p:txBody>
          <a:bodyPr/>
          <a:lstStyle/>
          <a:p>
            <a:r>
              <a:rPr lang="en-US" sz="2400"/>
              <a:t>Pipelining and error recovery.  Effect on error when </a:t>
            </a:r>
            <a:r>
              <a:rPr lang="en-US" sz="2400">
                <a:solidFill>
                  <a:schemeClr val="accent2"/>
                </a:solidFill>
              </a:rPr>
              <a:t>(a)</a:t>
            </a:r>
            <a:r>
              <a:rPr lang="en-US" sz="2400"/>
              <a:t> Receiver’s window size is 1. </a:t>
            </a:r>
            <a:r>
              <a:rPr lang="en-US" sz="2400">
                <a:solidFill>
                  <a:schemeClr val="accent2"/>
                </a:solidFill>
              </a:rPr>
              <a:t>(b)</a:t>
            </a:r>
            <a:r>
              <a:rPr lang="en-US" sz="2400"/>
              <a:t> Receiver’s window size is large.</a:t>
            </a:r>
          </a:p>
        </p:txBody>
      </p:sp>
      <p:pic>
        <p:nvPicPr>
          <p:cNvPr id="401412" name="Picture 4" descr="3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5638" y="1092200"/>
            <a:ext cx="5154612" cy="4135438"/>
          </a:xfrm>
          <a:prstGeom prst="rect">
            <a:avLst/>
          </a:prstGeom>
          <a:noFill/>
        </p:spPr>
      </p:pic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279400" y="1460500"/>
            <a:ext cx="2141538" cy="17668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200"/>
              <a:t>Receiver’s</a:t>
            </a:r>
          </a:p>
          <a:p>
            <a:r>
              <a:rPr lang="en-US" sz="2200"/>
              <a:t>window size</a:t>
            </a:r>
          </a:p>
          <a:p>
            <a:r>
              <a:rPr lang="en-US" sz="2200"/>
              <a:t>is 1: discard </a:t>
            </a:r>
          </a:p>
          <a:p>
            <a:r>
              <a:rPr lang="en-US" sz="2200"/>
              <a:t>frames after error</a:t>
            </a:r>
          </a:p>
          <a:p>
            <a:r>
              <a:rPr lang="en-US" sz="2200"/>
              <a:t>with no ACK.</a:t>
            </a:r>
            <a:endParaRPr lang="en-US" sz="2200" b="1"/>
          </a:p>
        </p:txBody>
      </p:sp>
      <p:sp>
        <p:nvSpPr>
          <p:cNvPr id="401414" name="Text Box 6"/>
          <p:cNvSpPr txBox="1">
            <a:spLocks noChangeArrowheads="1"/>
          </p:cNvSpPr>
          <p:nvPr/>
        </p:nvSpPr>
        <p:spPr bwMode="auto">
          <a:xfrm>
            <a:off x="200025" y="3595688"/>
            <a:ext cx="2693988" cy="19177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Receiver’s</a:t>
            </a:r>
          </a:p>
          <a:p>
            <a:r>
              <a:rPr lang="en-US"/>
              <a:t>window size</a:t>
            </a:r>
          </a:p>
          <a:p>
            <a:r>
              <a:rPr lang="en-US"/>
              <a:t>is large: buffers</a:t>
            </a:r>
          </a:p>
          <a:p>
            <a:r>
              <a:rPr lang="en-US"/>
              <a:t>all frames until error</a:t>
            </a:r>
          </a:p>
          <a:p>
            <a:r>
              <a:rPr lang="en-US"/>
              <a:t>recovered.   </a:t>
            </a:r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6162675" y="4735513"/>
            <a:ext cx="2306638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Selective Repeat</a:t>
            </a:r>
          </a:p>
        </p:txBody>
      </p: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5991225" y="2735263"/>
            <a:ext cx="1606550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Go Back 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Byte </a:t>
            </a:r>
            <a:r>
              <a:rPr lang="en-US" sz="3200" b="1" dirty="0" smtClean="0"/>
              <a:t>1011 0001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Two data blocks, </a:t>
            </a:r>
            <a:r>
              <a:rPr lang="en-US" sz="3200" b="1" dirty="0" smtClean="0"/>
              <a:t>1011</a:t>
            </a:r>
            <a:r>
              <a:rPr lang="en-US" dirty="0" smtClean="0"/>
              <a:t> and </a:t>
            </a:r>
            <a:r>
              <a:rPr lang="en-US" sz="3200" b="1" dirty="0" smtClean="0"/>
              <a:t>0001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Expand the first block to 7 bits: </a:t>
            </a:r>
            <a:r>
              <a:rPr lang="en-US" sz="3200" b="1" dirty="0" smtClean="0">
                <a:solidFill>
                  <a:srgbClr val="FF0000"/>
                </a:solidFill>
              </a:rPr>
              <a:t>_ _</a:t>
            </a:r>
            <a:r>
              <a:rPr lang="en-US" sz="3200" b="1" dirty="0" smtClean="0"/>
              <a:t> 1 </a:t>
            </a:r>
            <a:r>
              <a:rPr lang="en-US" sz="3200" b="1" dirty="0" smtClean="0">
                <a:solidFill>
                  <a:srgbClr val="FF0000"/>
                </a:solidFill>
              </a:rPr>
              <a:t>_</a:t>
            </a:r>
            <a:r>
              <a:rPr lang="en-US" sz="3200" b="1" dirty="0" smtClean="0"/>
              <a:t> 0 1 1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Bit 1 is 0, because b3+b5+b7 is even.</a:t>
            </a:r>
            <a:br>
              <a:rPr lang="en-US" dirty="0" smtClean="0"/>
            </a:br>
            <a:r>
              <a:rPr lang="en-US" dirty="0" smtClean="0"/>
              <a:t>Bit 2 is 1, b3+b6+b7 is odd.</a:t>
            </a:r>
            <a:br>
              <a:rPr lang="en-US" dirty="0" smtClean="0"/>
            </a:br>
            <a:r>
              <a:rPr lang="en-US" dirty="0" smtClean="0"/>
              <a:t>bit 4 is 0, because b5+b6+b7 is even.</a:t>
            </a:r>
            <a:br>
              <a:rPr lang="en-US" dirty="0" smtClean="0"/>
            </a:br>
            <a:r>
              <a:rPr lang="en-US" dirty="0" smtClean="0"/>
              <a:t>Our 7 bit block is: </a:t>
            </a:r>
            <a:r>
              <a:rPr lang="en-US" sz="3200" b="1" dirty="0" smtClean="0">
                <a:solidFill>
                  <a:srgbClr val="FF0000"/>
                </a:solidFill>
              </a:rPr>
              <a:t>0 1</a:t>
            </a:r>
            <a:r>
              <a:rPr lang="en-US" sz="3200" b="1" dirty="0" smtClean="0"/>
              <a:t> 1 </a:t>
            </a:r>
            <a:r>
              <a:rPr lang="en-US" sz="3200" b="1" dirty="0" smtClean="0">
                <a:solidFill>
                  <a:srgbClr val="FF0000"/>
                </a:solidFill>
              </a:rPr>
              <a:t>0</a:t>
            </a:r>
            <a:r>
              <a:rPr lang="en-US" sz="3200" b="1" dirty="0" smtClean="0"/>
              <a:t> 0 1 1</a:t>
            </a:r>
          </a:p>
          <a:p>
            <a:pPr>
              <a:spcBef>
                <a:spcPts val="3000"/>
              </a:spcBef>
              <a:buFont typeface="Wingdings 2" pitchFamily="18" charset="2"/>
              <a:buNone/>
            </a:pPr>
            <a:r>
              <a:rPr lang="en-US" dirty="0" smtClean="0"/>
              <a:t>Repeat for right block giving </a:t>
            </a:r>
            <a:r>
              <a:rPr lang="en-US" sz="3200" b="1" dirty="0" smtClean="0">
                <a:solidFill>
                  <a:srgbClr val="FF0000"/>
                </a:solidFill>
              </a:rPr>
              <a:t>1 1</a:t>
            </a:r>
            <a:r>
              <a:rPr lang="en-US" sz="3200" b="1" dirty="0" smtClean="0"/>
              <a:t> 0 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/>
              <a:t> 0 0 1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Find Hamming bit for     	</a:t>
            </a:r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i</a:t>
            </a:r>
            <a:r>
              <a:rPr lang="en-US" b="1" dirty="0" smtClean="0"/>
              <a:t>) 	</a:t>
            </a:r>
            <a:r>
              <a:rPr lang="en-US" sz="3200" b="1" dirty="0" smtClean="0"/>
              <a:t>11011001</a:t>
            </a:r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		 	ii) 	00010100</a:t>
            </a:r>
          </a:p>
          <a:p>
            <a:pPr>
              <a:buFont typeface="Wingdings 2" pitchFamily="18" charset="2"/>
              <a:buNone/>
            </a:pPr>
            <a:r>
              <a:rPr lang="en-US" sz="3200" b="1" dirty="0" smtClean="0"/>
              <a:t>			iii) 	11111111</a:t>
            </a:r>
          </a:p>
          <a:p>
            <a:pPr>
              <a:buFont typeface="Wingdings 2" pitchFamily="18" charset="2"/>
              <a:buNone/>
            </a:pPr>
            <a:r>
              <a:rPr lang="en-US" b="1" dirty="0" smtClean="0"/>
              <a:t>			iv) 	01011010</a:t>
            </a:r>
            <a:endParaRPr lang="en-US" sz="3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Hamming Code Syndrome Design Criteria</a:t>
            </a:r>
          </a:p>
        </p:txBody>
      </p:sp>
      <p:pic>
        <p:nvPicPr>
          <p:cNvPr id="3102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971800"/>
            <a:ext cx="7696200" cy="1981200"/>
          </a:xfrm>
          <a:noFill/>
          <a:ln/>
        </p:spPr>
      </p:pic>
      <p:pic>
        <p:nvPicPr>
          <p:cNvPr id="31027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685800" y="2362200"/>
            <a:ext cx="7696200" cy="6096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533400"/>
          </a:xfrm>
        </p:spPr>
        <p:txBody>
          <a:bodyPr/>
          <a:lstStyle/>
          <a:p>
            <a:r>
              <a:rPr 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itchFamily="66" charset="0"/>
              </a:rPr>
              <a:t>A Layout of Data and Check Bits that Achieves Our Design Criteria: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z="1200" dirty="0"/>
          </a:p>
          <a:p>
            <a:pPr>
              <a:buFontTx/>
              <a:buNone/>
            </a:pPr>
            <a:endParaRPr lang="en-US" sz="1200" dirty="0"/>
          </a:p>
          <a:p>
            <a:pPr>
              <a:buFontTx/>
              <a:buNone/>
            </a:pPr>
            <a:r>
              <a:rPr lang="en-US" sz="1200" dirty="0"/>
              <a:t>         </a:t>
            </a:r>
          </a:p>
        </p:txBody>
      </p:sp>
      <p:pic>
        <p:nvPicPr>
          <p:cNvPr id="3123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90600"/>
            <a:ext cx="88322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2325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7696200" cy="328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  <a:latin typeface="Times New Roman" pitchFamily="18" charset="0"/>
              </a:rPr>
              <a:t>C1 is a parity check on every data bit whose position is xxx1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     C1 = </a:t>
            </a:r>
            <a:r>
              <a:rPr lang="en-US" dirty="0" smtClean="0">
                <a:latin typeface="Times New Roman" pitchFamily="18" charset="0"/>
              </a:rPr>
              <a:t>        D1  </a:t>
            </a:r>
            <a:r>
              <a:rPr lang="en-US" dirty="0" err="1">
                <a:latin typeface="Times New Roman" pitchFamily="18" charset="0"/>
              </a:rPr>
              <a:t>exor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D2  </a:t>
            </a:r>
            <a:r>
              <a:rPr lang="en-US" dirty="0" err="1" smtClean="0">
                <a:latin typeface="Times New Roman" pitchFamily="18" charset="0"/>
              </a:rPr>
              <a:t>exor</a:t>
            </a:r>
            <a:r>
              <a:rPr lang="en-US" dirty="0" smtClean="0">
                <a:latin typeface="Times New Roman" pitchFamily="18" charset="0"/>
              </a:rPr>
              <a:t>  D4  </a:t>
            </a:r>
            <a:r>
              <a:rPr lang="en-US" dirty="0" err="1">
                <a:latin typeface="Times New Roman" pitchFamily="18" charset="0"/>
              </a:rPr>
              <a:t>exor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D5  </a:t>
            </a:r>
            <a:r>
              <a:rPr lang="en-US" dirty="0" err="1" smtClean="0">
                <a:latin typeface="Times New Roman" pitchFamily="18" charset="0"/>
              </a:rPr>
              <a:t>exor</a:t>
            </a:r>
            <a:r>
              <a:rPr lang="en-US" dirty="0" smtClean="0">
                <a:latin typeface="Times New Roman" pitchFamily="18" charset="0"/>
              </a:rPr>
              <a:t>  D7</a:t>
            </a:r>
            <a:endParaRPr lang="en-US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  <a:latin typeface="Times New Roman" pitchFamily="18" charset="0"/>
              </a:rPr>
              <a:t>C2 is a parity check on every data bit whose position is xx1x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      C2 = </a:t>
            </a:r>
            <a:r>
              <a:rPr lang="en-US" dirty="0" smtClean="0">
                <a:latin typeface="Times New Roman" pitchFamily="18" charset="0"/>
              </a:rPr>
              <a:t>       D1 </a:t>
            </a:r>
            <a:r>
              <a:rPr lang="en-US" dirty="0" err="1" smtClean="0">
                <a:latin typeface="Times New Roman" pitchFamily="18" charset="0"/>
              </a:rPr>
              <a:t>exor</a:t>
            </a:r>
            <a:r>
              <a:rPr lang="en-US" dirty="0" smtClean="0">
                <a:latin typeface="Times New Roman" pitchFamily="18" charset="0"/>
              </a:rPr>
              <a:t>  D3  </a:t>
            </a:r>
            <a:r>
              <a:rPr lang="en-US" dirty="0" err="1">
                <a:latin typeface="Times New Roman" pitchFamily="18" charset="0"/>
              </a:rPr>
              <a:t>exor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D4   </a:t>
            </a:r>
            <a:r>
              <a:rPr lang="en-US" dirty="0" err="1" smtClean="0">
                <a:latin typeface="Times New Roman" pitchFamily="18" charset="0"/>
              </a:rPr>
              <a:t>exor</a:t>
            </a:r>
            <a:r>
              <a:rPr lang="en-US" dirty="0" smtClean="0">
                <a:latin typeface="Times New Roman" pitchFamily="18" charset="0"/>
              </a:rPr>
              <a:t>  D6  </a:t>
            </a:r>
            <a:r>
              <a:rPr lang="en-US" dirty="0" err="1">
                <a:latin typeface="Times New Roman" pitchFamily="18" charset="0"/>
              </a:rPr>
              <a:t>exor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D7</a:t>
            </a:r>
            <a:endParaRPr lang="en-US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  <a:latin typeface="Times New Roman" pitchFamily="18" charset="0"/>
              </a:rPr>
              <a:t>C4 is a parity check on every data bit whose position is x1xx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      C4 =        </a:t>
            </a:r>
            <a:r>
              <a:rPr lang="en-US" dirty="0" smtClean="0">
                <a:latin typeface="Times New Roman" pitchFamily="18" charset="0"/>
              </a:rPr>
              <a:t>D2  </a:t>
            </a:r>
            <a:r>
              <a:rPr lang="en-US" dirty="0" err="1">
                <a:latin typeface="Times New Roman" pitchFamily="18" charset="0"/>
              </a:rPr>
              <a:t>exor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D3  </a:t>
            </a:r>
            <a:r>
              <a:rPr lang="en-US" dirty="0" err="1">
                <a:latin typeface="Times New Roman" pitchFamily="18" charset="0"/>
              </a:rPr>
              <a:t>exor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D4   </a:t>
            </a:r>
            <a:r>
              <a:rPr lang="en-US" dirty="0" err="1" smtClean="0">
                <a:latin typeface="Times New Roman" pitchFamily="18" charset="0"/>
              </a:rPr>
              <a:t>exor</a:t>
            </a:r>
            <a:r>
              <a:rPr lang="en-US" dirty="0" smtClean="0">
                <a:latin typeface="Times New Roman" pitchFamily="18" charset="0"/>
              </a:rPr>
              <a:t>  D8</a:t>
            </a:r>
            <a:endParaRPr lang="en-US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rgbClr val="800000"/>
                </a:solidFill>
                <a:latin typeface="Times New Roman" pitchFamily="18" charset="0"/>
              </a:rPr>
              <a:t>C8 is a parity check on every data bit whose position is 1xxx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      C8 =       </a:t>
            </a:r>
            <a:r>
              <a:rPr lang="en-US" dirty="0" smtClean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D5 </a:t>
            </a:r>
            <a:r>
              <a:rPr lang="en-US" dirty="0" err="1">
                <a:latin typeface="Times New Roman" pitchFamily="18" charset="0"/>
              </a:rPr>
              <a:t>exor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D6  </a:t>
            </a:r>
            <a:r>
              <a:rPr lang="en-US" dirty="0" err="1">
                <a:latin typeface="Times New Roman" pitchFamily="18" charset="0"/>
              </a:rPr>
              <a:t>exor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D7  </a:t>
            </a:r>
            <a:r>
              <a:rPr lang="en-US" dirty="0" err="1">
                <a:latin typeface="Times New Roman" pitchFamily="18" charset="0"/>
              </a:rPr>
              <a:t>exor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</a:rPr>
              <a:t> D8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312326" name="Text Box 6"/>
          <p:cNvSpPr txBox="1">
            <a:spLocks noChangeArrowheads="1"/>
          </p:cNvSpPr>
          <p:nvPr/>
        </p:nvSpPr>
        <p:spPr bwMode="auto">
          <a:xfrm>
            <a:off x="457200" y="6156325"/>
            <a:ext cx="8077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Why this ordering?  Because we want the </a:t>
            </a:r>
            <a:r>
              <a:rPr lang="en-US" sz="2000" i="1" dirty="0">
                <a:solidFill>
                  <a:srgbClr val="800000"/>
                </a:solidFill>
                <a:latin typeface="Times New Roman" pitchFamily="18" charset="0"/>
              </a:rPr>
              <a:t>syndrome,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the Hamming test word, to yield the address of the error.</a:t>
            </a:r>
            <a:endParaRPr lang="en-US" sz="2000" i="1" dirty="0">
              <a:solidFill>
                <a:srgbClr val="8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1866</Words>
  <Application>Microsoft Office PowerPoint</Application>
  <PresentationFormat>On-screen Show (4:3)</PresentationFormat>
  <Paragraphs>386</Paragraphs>
  <Slides>58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Bitmap Image</vt:lpstr>
      <vt:lpstr>Error Detection and Correction</vt:lpstr>
      <vt:lpstr>How Hamming Codes Work</vt:lpstr>
      <vt:lpstr>Hamming (7, 4)</vt:lpstr>
      <vt:lpstr>Hamming Bits Table</vt:lpstr>
      <vt:lpstr>Example</vt:lpstr>
      <vt:lpstr>Example</vt:lpstr>
      <vt:lpstr>Example</vt:lpstr>
      <vt:lpstr>Hamming Code Syndrome Design Criteria</vt:lpstr>
      <vt:lpstr>A Layout of Data and Check Bits that Achieves Our Design Criteria:</vt:lpstr>
      <vt:lpstr>Example:</vt:lpstr>
      <vt:lpstr>Example:</vt:lpstr>
      <vt:lpstr>Example:</vt:lpstr>
      <vt:lpstr>Example:</vt:lpstr>
      <vt:lpstr>Example:</vt:lpstr>
      <vt:lpstr>Example:</vt:lpstr>
      <vt:lpstr>Increased word length for error correcting</vt:lpstr>
      <vt:lpstr>PowerPoint Presentation</vt:lpstr>
      <vt:lpstr>PowerPoint Presentation</vt:lpstr>
      <vt:lpstr>Cyclic Redundancy Check (CRC)</vt:lpstr>
      <vt:lpstr>Cyclic Redundancy Check (CRC)</vt:lpstr>
      <vt:lpstr>Cyclic Redundancy Check (CRC)</vt:lpstr>
      <vt:lpstr>CRC </vt:lpstr>
      <vt:lpstr>Modulo 2 Arithmetic </vt:lpstr>
      <vt:lpstr>Modulo 2 Arithmetic</vt:lpstr>
      <vt:lpstr>Modulo 2 Arithmetic</vt:lpstr>
      <vt:lpstr>Modulo 2 Arithmetic</vt:lpstr>
      <vt:lpstr>Modulo 2 Arithmetic</vt:lpstr>
      <vt:lpstr>Modulo 2 Arithmetic</vt:lpstr>
      <vt:lpstr>Modulo 2 Arithmetic</vt:lpstr>
      <vt:lpstr>Modulo 2 Arithmetic</vt:lpstr>
      <vt:lpstr>Modulo 2 Arithmetic</vt:lpstr>
      <vt:lpstr>Modulo 2 Arithmetic</vt:lpstr>
      <vt:lpstr>Calculating and Using CRCs</vt:lpstr>
      <vt:lpstr>Calculating and Using CRCs</vt:lpstr>
      <vt:lpstr>CRC – Example, Transmitted Frame</vt:lpstr>
      <vt:lpstr>CRC - Example</vt:lpstr>
      <vt:lpstr>Reed-Solomon (RS)</vt:lpstr>
      <vt:lpstr>Summary</vt:lpstr>
      <vt:lpstr>Summary</vt:lpstr>
      <vt:lpstr>Flow + Error Control</vt:lpstr>
      <vt:lpstr>Header and Trailer</vt:lpstr>
      <vt:lpstr>Stop-and-Wait</vt:lpstr>
      <vt:lpstr>Stop-and-Wait: Pros and Cons</vt:lpstr>
      <vt:lpstr>Noisy Channels</vt:lpstr>
      <vt:lpstr>Stop-and-Wait in Noisy Channels</vt:lpstr>
      <vt:lpstr>ARQ Protocols</vt:lpstr>
      <vt:lpstr>ARQ Protocols</vt:lpstr>
      <vt:lpstr>Simplex versus Duplex Transmission</vt:lpstr>
      <vt:lpstr>Can we do better?</vt:lpstr>
      <vt:lpstr>Sliding Window Protocols</vt:lpstr>
      <vt:lpstr>PowerPoint Presentation</vt:lpstr>
      <vt:lpstr>Sliding Window: Basics</vt:lpstr>
      <vt:lpstr>Sliding Window: Receiver</vt:lpstr>
      <vt:lpstr>More Sliding Window …</vt:lpstr>
      <vt:lpstr>PowerPoint Presentation</vt:lpstr>
      <vt:lpstr>PowerPoint Presentation</vt:lpstr>
      <vt:lpstr>Bandwidth-Delay Product</vt:lpstr>
      <vt:lpstr>Pipelining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Detection and Correction</dc:title>
  <dc:creator>DR NITIN RAKESH</dc:creator>
  <cp:lastModifiedBy>User</cp:lastModifiedBy>
  <cp:revision>38</cp:revision>
  <dcterms:created xsi:type="dcterms:W3CDTF">2014-08-01T06:52:13Z</dcterms:created>
  <dcterms:modified xsi:type="dcterms:W3CDTF">2016-02-02T04:31:57Z</dcterms:modified>
</cp:coreProperties>
</file>