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2" r:id="rId14"/>
    <p:sldId id="269" r:id="rId15"/>
    <p:sldId id="271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8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2621E3-BB84-4A55-8A5A-0D56B8AE854F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4977B5-D248-4B1E-992D-16002A367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AEAE18-9F6D-4360-8B0C-2C62509D864B}" type="slidenum">
              <a:rPr lang="en-US" sz="1100"/>
              <a:pPr/>
              <a:t>14</a:t>
            </a:fld>
            <a:endParaRPr lang="en-US" sz="11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2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9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2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EBA73-03B0-44F6-898E-7718747AA957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60BE-8188-441D-AF26-63C5185AA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condor/talk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condor/ma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now.cs.berkeley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cs.wisc.edu/condo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Distributed Systems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Early Examples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7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Condor can be used to manage computing clusters.  It is designed to take advantage of idle machines</a:t>
            </a:r>
          </a:p>
          <a:p>
            <a:r>
              <a:rPr lang="en-US" dirty="0" smtClean="0"/>
              <a:t>Condor lets users submit many jobs at the same time. Result: tremendous amounts of computation with very little user intervention.</a:t>
            </a:r>
          </a:p>
          <a:p>
            <a:r>
              <a:rPr lang="en-US" dirty="0" smtClean="0"/>
              <a:t>No need to rewrite code -  just link to Condor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3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Checkpoints: save complete state of the process</a:t>
            </a:r>
          </a:p>
          <a:p>
            <a:pPr lvl="1"/>
            <a:r>
              <a:rPr lang="en-US" dirty="0" smtClean="0"/>
              <a:t>Critical for programs that run for long periods of time to recover from crashes or to vacate machines whose user has returned, or for process migration due to other reasons.</a:t>
            </a:r>
          </a:p>
          <a:p>
            <a:r>
              <a:rPr lang="en-US" dirty="0" smtClean="0"/>
              <a:t>Remote system calls: data resides on the home machine and system calls are directed there.  Provides protection for host machines.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0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Jobs can run anywhere in the cluster (which can be a physical cluster, a virtual cluster, or even a single machine)</a:t>
            </a:r>
          </a:p>
          <a:p>
            <a:r>
              <a:rPr lang="en-US" dirty="0" smtClean="0"/>
              <a:t>Different machines have different capabilities; when submitting a job Condor uses can specify the kind of machine they wish to run on.</a:t>
            </a:r>
          </a:p>
          <a:p>
            <a:r>
              <a:rPr lang="en-US" dirty="0" smtClean="0"/>
              <a:t>When sets of jobs are submitted it’s possible to define dependencies; i.e., “don’t run Job 3 until jobs 1 and 2 have completed.”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7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From a talk by Myron </a:t>
            </a:r>
            <a:r>
              <a:rPr lang="en-US" dirty="0" err="1" smtClean="0"/>
              <a:t>Livny</a:t>
            </a:r>
            <a:r>
              <a:rPr lang="en-US" dirty="0" smtClean="0"/>
              <a:t>, “The Principles and Power of Distributed Computing”,</a:t>
            </a:r>
            <a:br>
              <a:rPr lang="en-US" dirty="0" smtClean="0"/>
            </a:br>
            <a:r>
              <a:rPr lang="en-US" dirty="0" smtClean="0"/>
              <a:t>International Winter School on Grid Computing 2010.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http://research.cs.wisc.edu/condor/talks.html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Livny</a:t>
            </a:r>
            <a:r>
              <a:rPr lang="en-US" dirty="0" smtClean="0"/>
              <a:t> is a professor at the U of Wisconsin-Madison where </a:t>
            </a:r>
            <a:r>
              <a:rPr lang="en-US" dirty="0" smtClean="0"/>
              <a:t>he heads </a:t>
            </a:r>
            <a:r>
              <a:rPr lang="en-US" dirty="0" smtClean="0"/>
              <a:t>the Condor Project, and other grid/distributed computing projects or centers.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255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dae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39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Condor Daemons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</a:pPr>
            <a:r>
              <a:rPr lang="en-US" smtClean="0">
                <a:solidFill>
                  <a:schemeClr val="bg2"/>
                </a:solidFill>
              </a:rPr>
              <a:t>Title unknown, by Hans Holbein the Younger, from </a:t>
            </a:r>
            <a:r>
              <a:rPr lang="en-US" i="1" smtClean="0">
                <a:solidFill>
                  <a:schemeClr val="bg2"/>
                </a:solidFill>
              </a:rPr>
              <a:t>Historiarum Veteris Testamenti icones</a:t>
            </a:r>
            <a:r>
              <a:rPr lang="en-US" smtClean="0">
                <a:solidFill>
                  <a:schemeClr val="bg2"/>
                </a:solidFill>
              </a:rPr>
              <a:t>, 1543</a:t>
            </a:r>
          </a:p>
        </p:txBody>
      </p:sp>
    </p:spTree>
    <p:extLst>
      <p:ext uri="{BB962C8B-B14F-4D97-AF65-F5344CB8AC3E}">
        <p14:creationId xmlns:p14="http://schemas.microsoft.com/office/powerpoint/2010/main" val="3030332961"/>
      </p:ext>
    </p:extLst>
  </p:cSld>
  <p:clrMapOvr>
    <a:masterClrMapping/>
  </p:clrMapOvr>
  <p:transition advTm="3136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Condor Daemons</a:t>
            </a:r>
          </a:p>
        </p:txBody>
      </p:sp>
      <p:sp>
        <p:nvSpPr>
          <p:cNvPr id="328741" name="Rectangle 37"/>
          <p:cNvSpPr>
            <a:spLocks noChangeArrowheads="1"/>
          </p:cNvSpPr>
          <p:nvPr/>
        </p:nvSpPr>
        <p:spPr bwMode="auto">
          <a:xfrm>
            <a:off x="528638" y="2617788"/>
            <a:ext cx="1539875" cy="4270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master</a:t>
            </a:r>
          </a:p>
        </p:txBody>
      </p:sp>
      <p:sp>
        <p:nvSpPr>
          <p:cNvPr id="328746" name="Rectangle 42"/>
          <p:cNvSpPr>
            <a:spLocks noChangeArrowheads="1"/>
          </p:cNvSpPr>
          <p:nvPr/>
        </p:nvSpPr>
        <p:spPr bwMode="auto">
          <a:xfrm>
            <a:off x="2597150" y="1312863"/>
            <a:ext cx="1938338" cy="4270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negotiator</a:t>
            </a:r>
          </a:p>
        </p:txBody>
      </p:sp>
      <p:sp>
        <p:nvSpPr>
          <p:cNvPr id="328747" name="Rectangle 43"/>
          <p:cNvSpPr>
            <a:spLocks noChangeArrowheads="1"/>
          </p:cNvSpPr>
          <p:nvPr/>
        </p:nvSpPr>
        <p:spPr bwMode="auto">
          <a:xfrm>
            <a:off x="2597150" y="2201863"/>
            <a:ext cx="1938338" cy="4270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collector</a:t>
            </a:r>
          </a:p>
        </p:txBody>
      </p:sp>
      <p:sp>
        <p:nvSpPr>
          <p:cNvPr id="328748" name="Rectangle 44"/>
          <p:cNvSpPr>
            <a:spLocks noChangeArrowheads="1"/>
          </p:cNvSpPr>
          <p:nvPr/>
        </p:nvSpPr>
        <p:spPr bwMode="auto">
          <a:xfrm>
            <a:off x="2597150" y="3090863"/>
            <a:ext cx="1938338" cy="4270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schedd</a:t>
            </a:r>
          </a:p>
        </p:txBody>
      </p:sp>
      <p:sp>
        <p:nvSpPr>
          <p:cNvPr id="328749" name="Rectangle 45"/>
          <p:cNvSpPr>
            <a:spLocks noChangeArrowheads="1"/>
          </p:cNvSpPr>
          <p:nvPr/>
        </p:nvSpPr>
        <p:spPr bwMode="auto">
          <a:xfrm>
            <a:off x="2597150" y="3981450"/>
            <a:ext cx="1938338" cy="4270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startd</a:t>
            </a:r>
          </a:p>
        </p:txBody>
      </p:sp>
      <p:sp>
        <p:nvSpPr>
          <p:cNvPr id="328750" name="Rectangle 46"/>
          <p:cNvSpPr>
            <a:spLocks noChangeArrowheads="1"/>
          </p:cNvSpPr>
          <p:nvPr/>
        </p:nvSpPr>
        <p:spPr bwMode="auto">
          <a:xfrm>
            <a:off x="5099050" y="4357688"/>
            <a:ext cx="1938338" cy="4270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starter</a:t>
            </a:r>
          </a:p>
        </p:txBody>
      </p:sp>
      <p:sp>
        <p:nvSpPr>
          <p:cNvPr id="328751" name="Rectangle 47"/>
          <p:cNvSpPr>
            <a:spLocks noChangeArrowheads="1"/>
          </p:cNvSpPr>
          <p:nvPr/>
        </p:nvSpPr>
        <p:spPr bwMode="auto">
          <a:xfrm>
            <a:off x="5099050" y="2652713"/>
            <a:ext cx="1938338" cy="4270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shadow</a:t>
            </a:r>
          </a:p>
        </p:txBody>
      </p:sp>
      <p:sp>
        <p:nvSpPr>
          <p:cNvPr id="328752" name="Rectangle 48"/>
          <p:cNvSpPr>
            <a:spLocks noChangeArrowheads="1"/>
          </p:cNvSpPr>
          <p:nvPr/>
        </p:nvSpPr>
        <p:spPr bwMode="auto">
          <a:xfrm>
            <a:off x="5099050" y="3543300"/>
            <a:ext cx="1938338" cy="42703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procd</a:t>
            </a:r>
          </a:p>
        </p:txBody>
      </p:sp>
      <p:sp>
        <p:nvSpPr>
          <p:cNvPr id="328753" name="Rectangle 49"/>
          <p:cNvSpPr>
            <a:spLocks noChangeArrowheads="1"/>
          </p:cNvSpPr>
          <p:nvPr/>
        </p:nvSpPr>
        <p:spPr bwMode="auto">
          <a:xfrm>
            <a:off x="2597150" y="4795838"/>
            <a:ext cx="1938338" cy="427037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kbdd</a:t>
            </a:r>
          </a:p>
        </p:txBody>
      </p:sp>
      <p:cxnSp>
        <p:nvCxnSpPr>
          <p:cNvPr id="328756" name="AutoShape 52"/>
          <p:cNvCxnSpPr>
            <a:cxnSpLocks noChangeShapeType="1"/>
            <a:stCxn id="328741" idx="3"/>
            <a:endCxn id="328746" idx="1"/>
          </p:cNvCxnSpPr>
          <p:nvPr/>
        </p:nvCxnSpPr>
        <p:spPr bwMode="auto">
          <a:xfrm flipV="1">
            <a:off x="2068513" y="1527175"/>
            <a:ext cx="528637" cy="1304925"/>
          </a:xfrm>
          <a:prstGeom prst="bentConnector3">
            <a:avLst>
              <a:gd name="adj1" fmla="val 4985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58" name="AutoShape 54"/>
          <p:cNvCxnSpPr>
            <a:cxnSpLocks noChangeShapeType="1"/>
            <a:stCxn id="328741" idx="3"/>
            <a:endCxn id="328747" idx="1"/>
          </p:cNvCxnSpPr>
          <p:nvPr/>
        </p:nvCxnSpPr>
        <p:spPr bwMode="auto">
          <a:xfrm flipV="1">
            <a:off x="2068513" y="2416175"/>
            <a:ext cx="528637" cy="415925"/>
          </a:xfrm>
          <a:prstGeom prst="bentConnector3">
            <a:avLst>
              <a:gd name="adj1" fmla="val 4985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59" name="AutoShape 55"/>
          <p:cNvCxnSpPr>
            <a:cxnSpLocks noChangeShapeType="1"/>
            <a:stCxn id="328741" idx="3"/>
            <a:endCxn id="328748" idx="1"/>
          </p:cNvCxnSpPr>
          <p:nvPr/>
        </p:nvCxnSpPr>
        <p:spPr bwMode="auto">
          <a:xfrm>
            <a:off x="2068513" y="2832100"/>
            <a:ext cx="528637" cy="473075"/>
          </a:xfrm>
          <a:prstGeom prst="bentConnector3">
            <a:avLst>
              <a:gd name="adj1" fmla="val 4985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60" name="AutoShape 56"/>
          <p:cNvCxnSpPr>
            <a:cxnSpLocks noChangeShapeType="1"/>
            <a:stCxn id="328741" idx="3"/>
            <a:endCxn id="328749" idx="1"/>
          </p:cNvCxnSpPr>
          <p:nvPr/>
        </p:nvCxnSpPr>
        <p:spPr bwMode="auto">
          <a:xfrm>
            <a:off x="2068513" y="2832100"/>
            <a:ext cx="528637" cy="1363663"/>
          </a:xfrm>
          <a:prstGeom prst="bentConnector3">
            <a:avLst>
              <a:gd name="adj1" fmla="val 4985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66" name="AutoShape 62"/>
          <p:cNvCxnSpPr>
            <a:cxnSpLocks noChangeShapeType="1"/>
            <a:stCxn id="328748" idx="3"/>
            <a:endCxn id="328751" idx="1"/>
          </p:cNvCxnSpPr>
          <p:nvPr/>
        </p:nvCxnSpPr>
        <p:spPr bwMode="auto">
          <a:xfrm flipV="1">
            <a:off x="4535488" y="2867025"/>
            <a:ext cx="563562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67" name="AutoShape 63"/>
          <p:cNvCxnSpPr>
            <a:cxnSpLocks noChangeShapeType="1"/>
            <a:stCxn id="328748" idx="3"/>
            <a:endCxn id="328752" idx="1"/>
          </p:cNvCxnSpPr>
          <p:nvPr/>
        </p:nvCxnSpPr>
        <p:spPr bwMode="auto">
          <a:xfrm>
            <a:off x="4535488" y="3305175"/>
            <a:ext cx="563562" cy="452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68" name="AutoShape 64"/>
          <p:cNvCxnSpPr>
            <a:cxnSpLocks noChangeShapeType="1"/>
            <a:stCxn id="328749" idx="3"/>
            <a:endCxn id="328752" idx="1"/>
          </p:cNvCxnSpPr>
          <p:nvPr/>
        </p:nvCxnSpPr>
        <p:spPr bwMode="auto">
          <a:xfrm flipV="1">
            <a:off x="4535488" y="3757613"/>
            <a:ext cx="563562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69" name="AutoShape 65"/>
          <p:cNvCxnSpPr>
            <a:cxnSpLocks noChangeShapeType="1"/>
            <a:stCxn id="328749" idx="3"/>
            <a:endCxn id="328750" idx="1"/>
          </p:cNvCxnSpPr>
          <p:nvPr/>
        </p:nvCxnSpPr>
        <p:spPr bwMode="auto">
          <a:xfrm>
            <a:off x="4535488" y="4195763"/>
            <a:ext cx="563562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8771" name="AutoShape 67"/>
          <p:cNvCxnSpPr>
            <a:cxnSpLocks noChangeShapeType="1"/>
            <a:stCxn id="328741" idx="3"/>
            <a:endCxn id="328753" idx="1"/>
          </p:cNvCxnSpPr>
          <p:nvPr/>
        </p:nvCxnSpPr>
        <p:spPr bwMode="auto">
          <a:xfrm>
            <a:off x="2068513" y="2832100"/>
            <a:ext cx="528637" cy="2178050"/>
          </a:xfrm>
          <a:prstGeom prst="bentConnector3">
            <a:avLst>
              <a:gd name="adj1" fmla="val 4985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8772" name="Rectangle 68"/>
          <p:cNvSpPr>
            <a:spLocks noChangeArrowheads="1"/>
          </p:cNvSpPr>
          <p:nvPr/>
        </p:nvSpPr>
        <p:spPr bwMode="auto">
          <a:xfrm>
            <a:off x="6503988" y="5106988"/>
            <a:ext cx="1938337" cy="427037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Comic Sans MS" pitchFamily="66" charset="0"/>
              </a:rPr>
              <a:t>exec</a:t>
            </a:r>
          </a:p>
        </p:txBody>
      </p:sp>
      <p:cxnSp>
        <p:nvCxnSpPr>
          <p:cNvPr id="328773" name="AutoShape 69"/>
          <p:cNvCxnSpPr>
            <a:cxnSpLocks noChangeShapeType="1"/>
            <a:stCxn id="328750" idx="2"/>
            <a:endCxn id="328772" idx="1"/>
          </p:cNvCxnSpPr>
          <p:nvPr/>
        </p:nvCxnSpPr>
        <p:spPr bwMode="auto">
          <a:xfrm>
            <a:off x="6069013" y="4784725"/>
            <a:ext cx="43497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80012035"/>
      </p:ext>
    </p:extLst>
  </p:cSld>
  <p:clrMapOvr>
    <a:masterClrMapping/>
  </p:clrMapOvr>
  <p:transition advTm="1012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http://</a:t>
            </a:r>
            <a:r>
              <a:rPr lang="en-US">
                <a:hlinkClick r:id="rId2"/>
              </a:rPr>
              <a:t>research.cs.wisc.edu/condor/map</a:t>
            </a:r>
            <a:r>
              <a:rPr lang="en-US" smtClean="0">
                <a:hlinkClick r:id="rId2"/>
              </a:rPr>
              <a:t>/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– a </a:t>
            </a:r>
            <a:r>
              <a:rPr lang="en-US" dirty="0"/>
              <a:t>N</a:t>
            </a:r>
            <a:r>
              <a:rPr lang="en-US" dirty="0" smtClean="0"/>
              <a:t>etwork </a:t>
            </a:r>
            <a:r>
              <a:rPr lang="en-US" dirty="0"/>
              <a:t>O</a:t>
            </a:r>
            <a:r>
              <a:rPr lang="en-US" dirty="0" smtClean="0"/>
              <a:t>f Workstations</a:t>
            </a:r>
            <a:br>
              <a:rPr lang="en-US" dirty="0" smtClean="0"/>
            </a:br>
            <a:r>
              <a:rPr lang="en-US" dirty="0" smtClean="0"/>
              <a:t>University of California, </a:t>
            </a:r>
            <a:r>
              <a:rPr lang="en-US" dirty="0" err="1" smtClean="0"/>
              <a:t>Berkely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Terminated about 1997 after demonstrating the feasibility of their approach</a:t>
            </a:r>
          </a:p>
          <a:p>
            <a:r>
              <a:rPr lang="en-US" dirty="0" smtClean="0"/>
              <a:t>Condor – University of Wisconsin-Madison</a:t>
            </a:r>
            <a:br>
              <a:rPr lang="en-US" dirty="0" smtClean="0"/>
            </a:br>
            <a:r>
              <a:rPr lang="en-US" smtClean="0"/>
              <a:t>Started about 1988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now an ongoing, world-wide system of shared computing clusters</a:t>
            </a:r>
            <a:r>
              <a:rPr lang="en-US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1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NOW: a Network of Workstations</a:t>
            </a:r>
            <a:br>
              <a:rPr lang="en-US" dirty="0" smtClean="0"/>
            </a:br>
            <a:r>
              <a:rPr lang="en-US" sz="3600" dirty="0" smtClean="0">
                <a:hlinkClick r:id="rId2"/>
              </a:rPr>
              <a:t>http://now.cs.berkeley.edu/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Scale: A NOW </a:t>
            </a:r>
            <a:r>
              <a:rPr lang="en-US" dirty="0" smtClean="0"/>
              <a:t>system consists of a building-wide collection of machines providing memory, disks, and </a:t>
            </a:r>
            <a:r>
              <a:rPr lang="en-US" dirty="0" smtClean="0"/>
              <a:t>processors.</a:t>
            </a:r>
            <a:endParaRPr lang="en-US" dirty="0" smtClean="0"/>
          </a:p>
          <a:p>
            <a:r>
              <a:rPr lang="en-US" dirty="0" smtClean="0"/>
              <a:t>Basic Ideas</a:t>
            </a:r>
          </a:p>
          <a:p>
            <a:pPr lvl="1"/>
            <a:r>
              <a:rPr lang="en-US" dirty="0" smtClean="0"/>
              <a:t>Use idle CPU cycles for parallel processing on clusters of workstations</a:t>
            </a:r>
          </a:p>
          <a:p>
            <a:pPr lvl="1"/>
            <a:r>
              <a:rPr lang="en-US" dirty="0" smtClean="0"/>
              <a:t>Use memories as disk cache to break the I/O bottleneck (slow disk access times)</a:t>
            </a:r>
          </a:p>
          <a:p>
            <a:pPr lvl="1"/>
            <a:r>
              <a:rPr lang="en-US" dirty="0" smtClean="0"/>
              <a:t>Share the resources over fast LANs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9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“Opportunities”: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Network RAM: fast networks, high bandwidth make it reasonable to page across the network.</a:t>
            </a:r>
          </a:p>
          <a:p>
            <a:pPr lvl="1"/>
            <a:r>
              <a:rPr lang="en-US" dirty="0" smtClean="0"/>
              <a:t>Instead of paging out to slow disks, send over fast networks to RAM in an idle machine</a:t>
            </a:r>
          </a:p>
          <a:p>
            <a:r>
              <a:rPr lang="en-US" dirty="0" smtClean="0"/>
              <a:t>Cooperative file caching: improve performance by using </a:t>
            </a:r>
            <a:r>
              <a:rPr lang="en-US" dirty="0" err="1" smtClean="0"/>
              <a:t>neetwork</a:t>
            </a:r>
            <a:r>
              <a:rPr lang="en-US" dirty="0" smtClean="0"/>
              <a:t> </a:t>
            </a:r>
            <a:r>
              <a:rPr lang="en-US" dirty="0" smtClean="0"/>
              <a:t>RAM as a very large </a:t>
            </a:r>
            <a:r>
              <a:rPr lang="en-US" dirty="0" smtClean="0"/>
              <a:t>file cache</a:t>
            </a:r>
            <a:endParaRPr lang="en-US" dirty="0" smtClean="0"/>
          </a:p>
          <a:p>
            <a:pPr lvl="1"/>
            <a:r>
              <a:rPr lang="en-US" dirty="0" smtClean="0"/>
              <a:t>Shared files can be fetched from another client’s memory rather than server’s disk</a:t>
            </a:r>
          </a:p>
          <a:p>
            <a:pPr lvl="1"/>
            <a:r>
              <a:rPr lang="en-US" dirty="0" smtClean="0"/>
              <a:t>Active clients can extend their disk cache size by using memory of idle clients.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69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Opportunities: “RAWD”</a:t>
            </a:r>
            <a:br>
              <a:rPr lang="en-US" dirty="0" smtClean="0"/>
            </a:br>
            <a:r>
              <a:rPr lang="en-US" sz="2400" dirty="0" smtClean="0"/>
              <a:t>(Redundant Arrays of Workstation Disks)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RAID systems provide fast performance by connecting arrays of small disks.  By reading/ writing data in parallel, throughput is increased.</a:t>
            </a:r>
          </a:p>
          <a:p>
            <a:r>
              <a:rPr lang="en-US" dirty="0" smtClean="0"/>
              <a:t>Instead of a hardware RAID, build software version by writing data across the work stations in the network</a:t>
            </a:r>
          </a:p>
          <a:p>
            <a:pPr lvl="1"/>
            <a:r>
              <a:rPr lang="en-US" dirty="0" smtClean="0"/>
              <a:t>Especially useful for parallel programs running on separate machines in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8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Opportunities: “Parallel Computing”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Harnessing the power of multiple idle workstations in a NOW can support high- performance  parallel applications.</a:t>
            </a:r>
          </a:p>
          <a:p>
            <a:endParaRPr lang="en-US" dirty="0"/>
          </a:p>
          <a:p>
            <a:r>
              <a:rPr lang="en-US" dirty="0" smtClean="0"/>
              <a:t>NOW principles: </a:t>
            </a:r>
          </a:p>
          <a:p>
            <a:pPr lvl="1"/>
            <a:r>
              <a:rPr lang="en-US" dirty="0" smtClean="0"/>
              <a:t>avoid going to disk by using RAM on other network nodes (assumes network faster than disk)</a:t>
            </a:r>
          </a:p>
          <a:p>
            <a:pPr lvl="1"/>
            <a:r>
              <a:rPr lang="en-US" dirty="0" smtClean="0"/>
              <a:t>Further speedup may be achieved by parallelizing the computation and striping the data to multiple disks.</a:t>
            </a:r>
          </a:p>
          <a:p>
            <a:pPr lvl="1"/>
            <a:r>
              <a:rPr lang="en-US" dirty="0" smtClean="0"/>
              <a:t>allow user processes to access the network directly rather than going through the operating system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327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Berkeley NOW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GLUnix</a:t>
            </a:r>
            <a:r>
              <a:rPr lang="en-US" dirty="0" smtClean="0"/>
              <a:t> (Global Layer UNIX) is a layer on top of UNIX OS’s running on the workstations</a:t>
            </a:r>
          </a:p>
          <a:p>
            <a:r>
              <a:rPr lang="en-US" dirty="0" smtClean="0"/>
              <a:t>Applications running on </a:t>
            </a:r>
            <a:r>
              <a:rPr lang="en-US" dirty="0" err="1" smtClean="0"/>
              <a:t>GLUnix</a:t>
            </a:r>
            <a:r>
              <a:rPr lang="en-US" dirty="0" smtClean="0"/>
              <a:t> have a protected </a:t>
            </a:r>
            <a:r>
              <a:rPr lang="en-US" i="1" dirty="0" smtClean="0"/>
              <a:t>virtual operating system layer </a:t>
            </a:r>
            <a:r>
              <a:rPr lang="en-US" dirty="0" smtClean="0"/>
              <a:t>which catches UNIX system calls and translates them into </a:t>
            </a:r>
            <a:r>
              <a:rPr lang="en-US" dirty="0" err="1" smtClean="0"/>
              <a:t>GLUnix</a:t>
            </a:r>
            <a:r>
              <a:rPr lang="en-US" dirty="0" smtClean="0"/>
              <a:t> calls.</a:t>
            </a:r>
          </a:p>
          <a:p>
            <a:r>
              <a:rPr lang="en-US" dirty="0" err="1" smtClean="0"/>
              <a:t>Serverless</a:t>
            </a:r>
            <a:r>
              <a:rPr lang="en-US" dirty="0" smtClean="0"/>
              <a:t> Network File System – </a:t>
            </a:r>
            <a:r>
              <a:rPr lang="en-US" dirty="0" err="1" smtClean="0"/>
              <a:t>xFS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Avoids central server bottleneck</a:t>
            </a:r>
          </a:p>
          <a:p>
            <a:pPr lvl="1"/>
            <a:r>
              <a:rPr lang="en-US" dirty="0" smtClean="0"/>
              <a:t>Cooperative file system (basically, peer-to-peer)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88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Successful, in their opinion. </a:t>
            </a:r>
          </a:p>
          <a:p>
            <a:r>
              <a:rPr lang="en-US" dirty="0" smtClean="0"/>
              <a:t>Ran for several years in the late 90s on the </a:t>
            </a:r>
            <a:r>
              <a:rPr lang="en-US" dirty="0" smtClean="0"/>
              <a:t>Berkeley </a:t>
            </a:r>
            <a:r>
              <a:rPr lang="en-US" dirty="0" smtClean="0"/>
              <a:t>CS system </a:t>
            </a:r>
          </a:p>
          <a:p>
            <a:r>
              <a:rPr lang="en-US" dirty="0" smtClean="0"/>
              <a:t>Key enabling technologies</a:t>
            </a:r>
          </a:p>
          <a:p>
            <a:pPr lvl="1"/>
            <a:r>
              <a:rPr lang="en-US" dirty="0" smtClean="0"/>
              <a:t>Scalable, high performance network</a:t>
            </a:r>
          </a:p>
          <a:p>
            <a:pPr lvl="1"/>
            <a:r>
              <a:rPr lang="en-US" dirty="0" smtClean="0"/>
              <a:t>Fast access to the network for user processes</a:t>
            </a:r>
          </a:p>
          <a:p>
            <a:pPr lvl="1"/>
            <a:r>
              <a:rPr lang="en-US" dirty="0" smtClean="0"/>
              <a:t>Global operating system layer to support system resources as a true shared pool.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88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CONDOR</a:t>
            </a:r>
            <a:br>
              <a:rPr lang="en-US" dirty="0" smtClean="0"/>
            </a:br>
            <a:r>
              <a:rPr lang="en-US" sz="3600" dirty="0" smtClean="0">
                <a:hlinkClick r:id="rId2"/>
              </a:rPr>
              <a:t>http://research.cs.wisc.edu/condor/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Goal: “…to develop, implement, deploy, and evaluate mechanisms and policies that support High Throughput Computing (HTC) on large collections of </a:t>
            </a:r>
            <a:r>
              <a:rPr lang="en-US" dirty="0" err="1" smtClean="0"/>
              <a:t>distributively</a:t>
            </a:r>
            <a:r>
              <a:rPr lang="en-US" dirty="0" smtClean="0"/>
              <a:t> owned computing resources”</a:t>
            </a:r>
          </a:p>
          <a:p>
            <a:pPr lvl="1"/>
            <a:r>
              <a:rPr lang="en-US" dirty="0" smtClean="0"/>
              <a:t>HTC computing – “… problems that require weeks or months of computation to solve. …this type of research need a computing environment that delivers large amounts of computational power over a long period of time.”</a:t>
            </a:r>
          </a:p>
          <a:p>
            <a:pPr lvl="1"/>
            <a:r>
              <a:rPr lang="en-US" dirty="0" smtClean="0"/>
              <a:t>Compare to High Performance computing (HPC) which “…delivers a tremendous amount of power over a short period of time.”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737</Words>
  <Application>Microsoft Office PowerPoint</Application>
  <PresentationFormat>On-screen Show (4:3)</PresentationFormat>
  <Paragraphs>79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Distributed Systems </vt:lpstr>
      <vt:lpstr>Projects</vt:lpstr>
      <vt:lpstr>NOW: a Network of Workstations http://now.cs.berkeley.edu/ </vt:lpstr>
      <vt:lpstr>NOW “Opportunities”: Memory</vt:lpstr>
      <vt:lpstr>NOW Opportunities: “RAWD” (Redundant Arrays of Workstation Disks)</vt:lpstr>
      <vt:lpstr>NOW Opportunities: “Parallel Computing” </vt:lpstr>
      <vt:lpstr>Berkeley NOW Features</vt:lpstr>
      <vt:lpstr>Summary</vt:lpstr>
      <vt:lpstr>CONDOR http://research.cs.wisc.edu/condor/ </vt:lpstr>
      <vt:lpstr>Overview</vt:lpstr>
      <vt:lpstr>Features</vt:lpstr>
      <vt:lpstr>Features</vt:lpstr>
      <vt:lpstr>Slides</vt:lpstr>
      <vt:lpstr>Condor Daemons</vt:lpstr>
      <vt:lpstr>Condor Daemons</vt:lpstr>
      <vt:lpstr>Condor today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Dr. Mary Ellen Weisskopf</dc:creator>
  <cp:lastModifiedBy>Dr. Mary Ellen Weisskopf</cp:lastModifiedBy>
  <cp:revision>18</cp:revision>
  <dcterms:created xsi:type="dcterms:W3CDTF">2012-01-26T18:52:57Z</dcterms:created>
  <dcterms:modified xsi:type="dcterms:W3CDTF">2012-01-26T21:45:21Z</dcterms:modified>
</cp:coreProperties>
</file>