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911867-8D38-4A4C-899B-65E8C96F2D38}">
  <a:tblStyle styleId="{B0911867-8D38-4A4C-899B-65E8C96F2D3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08080"/>
              </a:buClr>
              <a:buSzPts val="3200"/>
              <a:buFont typeface="Arial"/>
              <a:buNone/>
              <a:defRPr/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None/>
              <a:defRPr/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28194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8194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8194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8194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8194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28194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808080"/>
              </a:buClr>
              <a:buSzPts val="3200"/>
              <a:buFont typeface="Arial"/>
              <a:buNone/>
              <a:defRPr sz="3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28194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808080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8194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28194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28194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28194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80808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194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en.wikipedia.org/wiki/Causality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5" Type="http://schemas.openxmlformats.org/officeDocument/2006/relationships/image" Target="../media/image16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16764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Distributed Systems Mutual Exclusion</a:t>
            </a:r>
            <a:b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>
                <a:solidFill>
                  <a:srgbClr val="C412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0" y="289560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Fault-tolerance in Decentralized Algorithm</a:t>
            </a:r>
            <a:endParaRPr/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457200" y="1600200"/>
            <a:ext cx="8153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decentralized algorithm assumes that the coordinator recovers quickly from a failure</a:t>
            </a:r>
            <a:endParaRPr/>
          </a:p>
          <a:p>
            <a:pPr indent="-152400" lvl="4" marL="2057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However, the coordinator would have reset its state after recovery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Coordinator could have forgotten any vote it had given earlier</a:t>
            </a:r>
            <a:endParaRPr/>
          </a:p>
          <a:p>
            <a:pPr indent="-171450" lvl="4" marL="2057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Hence, the coordinator may incorrectly grant permission to the processes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Mutual exclusion cannot be deterministically guaranteed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But, the algorithm </a:t>
            </a:r>
            <a:r>
              <a:rPr b="0" i="1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probabilistically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guarantees mutual exclusion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52400" y="274637"/>
            <a:ext cx="88392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Probabilistic Guarantees in </a:t>
            </a:r>
            <a:br>
              <a:rPr b="0" i="0" lang="en-US" sz="32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the Decentralized Algorithm</a:t>
            </a:r>
            <a:endParaRPr/>
          </a:p>
        </p:txBody>
      </p:sp>
      <p:sp>
        <p:nvSpPr>
          <p:cNvPr id="353" name="Google Shape;353;p23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4" name="Google Shape;354;p23"/>
          <p:cNvSpPr txBox="1"/>
          <p:nvPr>
            <p:ph idx="4294967295" type="body"/>
          </p:nvPr>
        </p:nvSpPr>
        <p:spPr>
          <a:xfrm>
            <a:off x="457200" y="1427162"/>
            <a:ext cx="8156700" cy="49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the minimum number of coordinators who should fail for violating mutual exclusion?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At least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2m-n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coordinators should fail</a:t>
            </a:r>
            <a:endParaRPr/>
          </a:p>
          <a:p>
            <a:pPr indent="-177800" lvl="8" marL="38862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Let the probability of violating mutual exclusion be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v</a:t>
            </a:r>
            <a:endParaRPr/>
          </a:p>
          <a:p>
            <a:pPr indent="-177800" lvl="4" marL="20574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t/>
            </a:r>
            <a:endParaRPr b="1" baseline="-25000" i="0" sz="8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Derivation of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v</a:t>
            </a:r>
            <a:endParaRPr b="0" baseline="-25000" i="0" sz="20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be the lifetime of the coordinator</a:t>
            </a:r>
            <a:endParaRPr b="1" i="0" sz="16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p=Δt/T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be the probability that coordinator crashes during time-interval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Δt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P[k]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be the probability that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out of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coordinators crash during the same interval</a:t>
            </a:r>
            <a:endParaRPr/>
          </a:p>
          <a:p>
            <a:pPr indent="-152400" lvl="2" marL="1143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We compute the mutual exclusion violation probability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v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by: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 practice, this probability should be very small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=3 hours,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Δt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=10 s,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=32, and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=0.75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v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=10</a:t>
            </a:r>
            <a:r>
              <a:rPr b="0" baseline="3000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-40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5" name="Google Shape;3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550" y="5029200"/>
            <a:ext cx="1604962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3"/>
          <p:cNvSpPr txBox="1"/>
          <p:nvPr/>
        </p:nvSpPr>
        <p:spPr>
          <a:xfrm>
            <a:off x="3127375" y="4286250"/>
            <a:ext cx="2895600" cy="511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56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>
                <a:noFill/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362" name="Google Shape;362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Time Synchronization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Clock Synchronization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Logical Clock Synchronization</a:t>
            </a:r>
            <a:endParaRPr/>
          </a:p>
          <a:p>
            <a:pPr indent="-139700" lvl="3" marL="1600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Mutual Exclusion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Permission-based Approaches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Token-based Approaches</a:t>
            </a:r>
            <a:endParaRPr/>
          </a:p>
          <a:p>
            <a:pPr indent="-1270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Election Algorithms</a:t>
            </a:r>
            <a:endParaRPr/>
          </a:p>
        </p:txBody>
      </p:sp>
      <p:sp>
        <p:nvSpPr>
          <p:cNvPr id="363" name="Google Shape;363;p24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457200" y="16002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 the Token Ring algorithm, each resource is associated with a </a:t>
            </a:r>
            <a:r>
              <a:rPr b="0" i="1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token is circulated among the processes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process with the token can access the resource</a:t>
            </a:r>
            <a:endParaRPr/>
          </a:p>
          <a:p>
            <a:pPr indent="-158750" lvl="4" marL="20574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80808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Circulating the token among processes:</a:t>
            </a:r>
            <a:endParaRPr/>
          </a:p>
        </p:txBody>
      </p:sp>
      <p:sp>
        <p:nvSpPr>
          <p:cNvPr id="369" name="Google Shape;369;p25"/>
          <p:cNvSpPr txBox="1"/>
          <p:nvPr/>
        </p:nvSpPr>
        <p:spPr>
          <a:xfrm>
            <a:off x="231775" y="3413125"/>
            <a:ext cx="58770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All processes form a logical ring where each process knows its next process</a:t>
            </a:r>
            <a:endParaRPr/>
          </a:p>
          <a:p>
            <a:pPr indent="-177800" lvl="6" marL="29718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One process is given a </a:t>
            </a:r>
            <a:r>
              <a:rPr b="0" i="1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to access the resource</a:t>
            </a:r>
            <a:endParaRPr/>
          </a:p>
          <a:p>
            <a:pPr indent="-177800" lvl="4" marL="20574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process with the token has the right to access the resource</a:t>
            </a:r>
            <a:endParaRPr/>
          </a:p>
          <a:p>
            <a:pPr indent="-177800" lvl="4" marL="20574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If the process has finished accessing the resource OR does not want to access the resource: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it passes the token to the next process in the ring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Token Ring</a:t>
            </a:r>
            <a:endParaRPr/>
          </a:p>
        </p:txBody>
      </p:sp>
      <p:sp>
        <p:nvSpPr>
          <p:cNvPr id="371" name="Google Shape;371;p25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72" name="Google Shape;3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4029075"/>
            <a:ext cx="3657600" cy="1706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"/>
          <p:cNvGrpSpPr/>
          <p:nvPr/>
        </p:nvGrpSpPr>
        <p:grpSpPr>
          <a:xfrm>
            <a:off x="8101012" y="3475037"/>
            <a:ext cx="793750" cy="354012"/>
            <a:chOff x="8101012" y="3475037"/>
            <a:chExt cx="793750" cy="354012"/>
          </a:xfrm>
        </p:grpSpPr>
        <p:pic>
          <p:nvPicPr>
            <p:cNvPr id="374" name="Google Shape;374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01012" y="3475037"/>
              <a:ext cx="793750" cy="354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" name="Google Shape;375;p25"/>
            <p:cNvSpPr txBox="1"/>
            <p:nvPr/>
          </p:nvSpPr>
          <p:spPr>
            <a:xfrm>
              <a:off x="8153400" y="350520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Resource</a:t>
              </a:r>
              <a:endParaRPr/>
            </a:p>
          </p:txBody>
        </p:sp>
      </p:grpSp>
      <p:sp>
        <p:nvSpPr>
          <p:cNvPr id="376" name="Google Shape;376;p25"/>
          <p:cNvSpPr txBox="1"/>
          <p:nvPr/>
        </p:nvSpPr>
        <p:spPr>
          <a:xfrm>
            <a:off x="6858000" y="3740150"/>
            <a:ext cx="246000" cy="2286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cxnSp>
        <p:nvCxnSpPr>
          <p:cNvPr id="377" name="Google Shape;377;p25"/>
          <p:cNvCxnSpPr/>
          <p:nvPr/>
        </p:nvCxnSpPr>
        <p:spPr>
          <a:xfrm flipH="1" rot="10800000">
            <a:off x="7148512" y="3740062"/>
            <a:ext cx="1005000" cy="379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78" name="Google Shape;378;p25"/>
          <p:cNvSpPr txBox="1"/>
          <p:nvPr/>
        </p:nvSpPr>
        <p:spPr>
          <a:xfrm>
            <a:off x="7239000" y="3619500"/>
            <a:ext cx="579300" cy="2208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8001000" y="4800600"/>
            <a:ext cx="246000" cy="2286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80" name="Google Shape;380;p25"/>
          <p:cNvSpPr txBox="1"/>
          <p:nvPr/>
        </p:nvSpPr>
        <p:spPr>
          <a:xfrm>
            <a:off x="7678737" y="5562600"/>
            <a:ext cx="246000" cy="2286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Discussion about Token Ring</a:t>
            </a:r>
            <a:endParaRPr/>
          </a:p>
        </p:txBody>
      </p:sp>
      <p:sp>
        <p:nvSpPr>
          <p:cNvPr id="386" name="Google Shape;386;p26"/>
          <p:cNvSpPr txBox="1"/>
          <p:nvPr>
            <p:ph idx="4294967295" type="body"/>
          </p:nvPr>
        </p:nvSpPr>
        <p:spPr>
          <a:xfrm>
            <a:off x="231775" y="1347787"/>
            <a:ext cx="8454900" cy="4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Token ring approach provides deterministic mutual exclusion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There is one token, and the resource cannot be accessed without a token</a:t>
            </a:r>
            <a:endParaRPr/>
          </a:p>
          <a:p>
            <a:pPr indent="-165100" lvl="6" marL="2971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Token ring approach avoids starvation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Each process will receive the token</a:t>
            </a:r>
            <a:endParaRPr/>
          </a:p>
          <a:p>
            <a:pPr indent="-158750" lvl="4" marL="20574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80808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Token ring has a high-message overhead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When no processes need the resource, the token circulates at a high-speed</a:t>
            </a:r>
            <a:endParaRPr/>
          </a:p>
          <a:p>
            <a:pPr indent="-158750" lvl="4" marL="20574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80808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If the token is lost, it must be regenerated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Detecting the loss of token is difficult since the amount of time between successive appearances of the token is unbounded</a:t>
            </a:r>
            <a:endParaRPr/>
          </a:p>
          <a:p>
            <a:pPr indent="-158750" lvl="4" marL="20574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80808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Dead processes must be purged from the 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ACK based token delivery can assist in purging dead processes</a:t>
            </a:r>
            <a:endParaRPr/>
          </a:p>
        </p:txBody>
      </p:sp>
      <p:sp>
        <p:nvSpPr>
          <p:cNvPr id="387" name="Google Shape;387;p26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Comparison of Mutual Exclusion Algorithms</a:t>
            </a:r>
            <a:endParaRPr/>
          </a:p>
        </p:txBody>
      </p:sp>
      <p:sp>
        <p:nvSpPr>
          <p:cNvPr id="393" name="Google Shape;393;p27"/>
          <p:cNvSpPr txBox="1"/>
          <p:nvPr>
            <p:ph idx="1" type="body"/>
          </p:nvPr>
        </p:nvSpPr>
        <p:spPr>
          <a:xfrm>
            <a:off x="304800" y="4800600"/>
            <a:ext cx="843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Assume that: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 = Number of processes in the distributed system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For the Decentralized algorithm: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	m = minimum number of coordinators who have to agree for a process to access a resource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	k = average number of requests made by the process to a coordinator to request for a vote</a:t>
            </a:r>
            <a:endParaRPr/>
          </a:p>
        </p:txBody>
      </p:sp>
      <p:sp>
        <p:nvSpPr>
          <p:cNvPr id="394" name="Google Shape;394;p27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395" name="Google Shape;395;p27"/>
          <p:cNvGraphicFramePr/>
          <p:nvPr/>
        </p:nvGraphicFramePr>
        <p:xfrm>
          <a:off x="3810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{B0911867-8D38-4A4C-899B-65E8C96F2D38}</a:tableStyleId>
              </a:tblPr>
              <a:tblGrid>
                <a:gridCol w="1905000"/>
                <a:gridCol w="2057400"/>
                <a:gridCol w="2209800"/>
                <a:gridCol w="2286000"/>
              </a:tblGrid>
              <a:tr h="94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Algorithm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Delay before a process can access the resource (in message times)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messages required for a process to access and release the shared resource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Problems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41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Centralized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</a:tr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Decentralized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F"/>
                    </a:solidFill>
                  </a:tcPr>
                </a:tc>
              </a:tr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Token Ring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  <p:sp>
        <p:nvSpPr>
          <p:cNvPr id="396" name="Google Shape;396;p27"/>
          <p:cNvSpPr txBox="1"/>
          <p:nvPr/>
        </p:nvSpPr>
        <p:spPr>
          <a:xfrm>
            <a:off x="5245100" y="2438400"/>
            <a:ext cx="3810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97" name="Google Shape;397;p27"/>
          <p:cNvSpPr txBox="1"/>
          <p:nvPr/>
        </p:nvSpPr>
        <p:spPr>
          <a:xfrm>
            <a:off x="2971800" y="2438400"/>
            <a:ext cx="304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98" name="Google Shape;398;p27"/>
          <p:cNvSpPr txBox="1"/>
          <p:nvPr/>
        </p:nvSpPr>
        <p:spPr>
          <a:xfrm>
            <a:off x="6611937" y="2438400"/>
            <a:ext cx="2209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Coordinator crashes</a:t>
            </a:r>
            <a:endParaRPr/>
          </a:p>
        </p:txBody>
      </p:sp>
      <p:sp>
        <p:nvSpPr>
          <p:cNvPr id="399" name="Google Shape;399;p27"/>
          <p:cNvSpPr txBox="1"/>
          <p:nvPr/>
        </p:nvSpPr>
        <p:spPr>
          <a:xfrm>
            <a:off x="4572000" y="3238500"/>
            <a:ext cx="19272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2mk + m; k=1,2,…</a:t>
            </a:r>
            <a:endParaRPr/>
          </a:p>
        </p:txBody>
      </p:sp>
      <p:sp>
        <p:nvSpPr>
          <p:cNvPr id="400" name="Google Shape;400;p27"/>
          <p:cNvSpPr txBox="1"/>
          <p:nvPr/>
        </p:nvSpPr>
        <p:spPr>
          <a:xfrm>
            <a:off x="2776537" y="3238500"/>
            <a:ext cx="6381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2mk</a:t>
            </a:r>
            <a:endParaRPr/>
          </a:p>
        </p:txBody>
      </p:sp>
      <p:sp>
        <p:nvSpPr>
          <p:cNvPr id="401" name="Google Shape;401;p27"/>
          <p:cNvSpPr txBox="1"/>
          <p:nvPr/>
        </p:nvSpPr>
        <p:spPr>
          <a:xfrm>
            <a:off x="6610350" y="3209925"/>
            <a:ext cx="228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number of messages</a:t>
            </a:r>
            <a:endParaRPr/>
          </a:p>
        </p:txBody>
      </p:sp>
      <p:sp>
        <p:nvSpPr>
          <p:cNvPr id="402" name="Google Shape;402;p27"/>
          <p:cNvSpPr txBox="1"/>
          <p:nvPr/>
        </p:nvSpPr>
        <p:spPr>
          <a:xfrm>
            <a:off x="5035550" y="3995737"/>
            <a:ext cx="800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to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403" name="Google Shape;403;p27"/>
          <p:cNvSpPr txBox="1"/>
          <p:nvPr/>
        </p:nvSpPr>
        <p:spPr>
          <a:xfrm>
            <a:off x="2590800" y="4054475"/>
            <a:ext cx="1066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to (n-1)</a:t>
            </a:r>
            <a:endParaRPr/>
          </a:p>
        </p:txBody>
      </p:sp>
      <p:sp>
        <p:nvSpPr>
          <p:cNvPr id="404" name="Google Shape;404;p27"/>
          <p:cNvSpPr txBox="1"/>
          <p:nvPr/>
        </p:nvSpPr>
        <p:spPr>
          <a:xfrm>
            <a:off x="6581775" y="3886200"/>
            <a:ext cx="2257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may be lost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Ring can cease to exist since processes crash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410" name="Google Shape;410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Time Synchronization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Clock Synchronization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Logical Clock Synchronization</a:t>
            </a:r>
            <a:endParaRPr/>
          </a:p>
          <a:p>
            <a:pPr indent="-139700" lvl="3" marL="1600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Mutual Exclusion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Permission-based Approaches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Token-based Approaches</a:t>
            </a:r>
            <a:endParaRPr/>
          </a:p>
          <a:p>
            <a:pPr indent="-1270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Election Algorithms</a:t>
            </a:r>
            <a:endParaRPr/>
          </a:p>
        </p:txBody>
      </p:sp>
      <p:sp>
        <p:nvSpPr>
          <p:cNvPr id="411" name="Google Shape;411;p28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Election in Distributed Systems</a:t>
            </a:r>
            <a:endParaRPr/>
          </a:p>
        </p:txBody>
      </p:sp>
      <p:sp>
        <p:nvSpPr>
          <p:cNvPr id="417" name="Google Shape;417;p29"/>
          <p:cNvSpPr txBox="1"/>
          <p:nvPr>
            <p:ph idx="1" type="body"/>
          </p:nvPr>
        </p:nvSpPr>
        <p:spPr>
          <a:xfrm>
            <a:off x="457200" y="1570037"/>
            <a:ext cx="8382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Many distributed algorithms require one process to act as a coordinator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Typically, it does not matter which process is elected as the coordinator</a:t>
            </a:r>
            <a:endParaRPr/>
          </a:p>
          <a:p>
            <a:pPr indent="-152400" lvl="4" marL="2057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Example algorithms where coordinator election is required</a:t>
            </a:r>
            <a:endParaRPr/>
          </a:p>
        </p:txBody>
      </p:sp>
      <p:sp>
        <p:nvSpPr>
          <p:cNvPr id="418" name="Google Shape;418;p29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419" name="Google Shape;419;p29"/>
          <p:cNvGrpSpPr/>
          <p:nvPr/>
        </p:nvGrpSpPr>
        <p:grpSpPr>
          <a:xfrm>
            <a:off x="5459977" y="3977668"/>
            <a:ext cx="2179637" cy="1044714"/>
            <a:chOff x="0" y="0"/>
            <a:chExt cx="2147483646" cy="2147483647"/>
          </a:xfrm>
        </p:grpSpPr>
        <p:grpSp>
          <p:nvGrpSpPr>
            <p:cNvPr id="420" name="Google Shape;420;p29"/>
            <p:cNvGrpSpPr/>
            <p:nvPr/>
          </p:nvGrpSpPr>
          <p:grpSpPr>
            <a:xfrm>
              <a:off x="262" y="525519053"/>
              <a:ext cx="751092380" cy="818591764"/>
              <a:chOff x="0" y="0"/>
              <a:chExt cx="2147483605" cy="2147483647"/>
            </a:xfrm>
          </p:grpSpPr>
          <p:sp>
            <p:nvSpPr>
              <p:cNvPr id="421" name="Google Shape;421;p29"/>
              <p:cNvSpPr txBox="1"/>
              <p:nvPr/>
            </p:nvSpPr>
            <p:spPr>
              <a:xfrm>
                <a:off x="41" y="-110"/>
                <a:ext cx="2147483647" cy="2147483647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2D2D8A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9"/>
              <p:cNvSpPr txBox="1"/>
              <p:nvPr/>
            </p:nvSpPr>
            <p:spPr>
              <a:xfrm>
                <a:off x="41" y="-110"/>
                <a:ext cx="2147483647" cy="972283071"/>
              </a:xfrm>
              <a:prstGeom prst="rect">
                <a:avLst/>
              </a:prstGeom>
              <a:solidFill>
                <a:srgbClr val="2D2D8A"/>
              </a:solidFill>
              <a:ln cap="flat" cmpd="sng" w="25400">
                <a:solidFill>
                  <a:srgbClr val="1E1E6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Client 1</a:t>
                </a:r>
                <a:endParaRPr/>
              </a:p>
            </p:txBody>
          </p:sp>
        </p:grpSp>
        <p:grpSp>
          <p:nvGrpSpPr>
            <p:cNvPr id="423" name="Google Shape;423;p29"/>
            <p:cNvGrpSpPr/>
            <p:nvPr/>
          </p:nvGrpSpPr>
          <p:grpSpPr>
            <a:xfrm>
              <a:off x="1293097086" y="1044410664"/>
              <a:ext cx="834731380" cy="966840734"/>
              <a:chOff x="0" y="0"/>
              <a:chExt cx="2147483572" cy="2147483647"/>
            </a:xfrm>
          </p:grpSpPr>
          <p:sp>
            <p:nvSpPr>
              <p:cNvPr id="424" name="Google Shape;424;p29"/>
              <p:cNvSpPr txBox="1"/>
              <p:nvPr/>
            </p:nvSpPr>
            <p:spPr>
              <a:xfrm>
                <a:off x="134" y="186"/>
                <a:ext cx="2147483647" cy="2147483434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2D2D8A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9"/>
              <p:cNvSpPr txBox="1"/>
              <p:nvPr/>
            </p:nvSpPr>
            <p:spPr>
              <a:xfrm>
                <a:off x="134" y="186"/>
                <a:ext cx="2147483647" cy="823204717"/>
              </a:xfrm>
              <a:prstGeom prst="rect">
                <a:avLst/>
              </a:prstGeom>
              <a:solidFill>
                <a:srgbClr val="2D2D8A"/>
              </a:solidFill>
              <a:ln cap="flat" cmpd="sng" w="25400">
                <a:solidFill>
                  <a:srgbClr val="1E1E6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Server</a:t>
                </a:r>
                <a:endParaRPr/>
              </a:p>
            </p:txBody>
          </p:sp>
        </p:grpSp>
        <p:grpSp>
          <p:nvGrpSpPr>
            <p:cNvPr id="426" name="Google Shape;426;p29"/>
            <p:cNvGrpSpPr/>
            <p:nvPr/>
          </p:nvGrpSpPr>
          <p:grpSpPr>
            <a:xfrm>
              <a:off x="1286671821" y="1429678080"/>
              <a:ext cx="860811556" cy="717805946"/>
              <a:chOff x="0" y="0"/>
              <a:chExt cx="2147483647" cy="2147482116"/>
            </a:xfrm>
          </p:grpSpPr>
          <p:pic>
            <p:nvPicPr>
              <p:cNvPr id="427" name="Google Shape;427;p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0" y="-1530"/>
                <a:ext cx="2147482984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8" name="Google Shape;428;p29"/>
              <p:cNvSpPr txBox="1"/>
              <p:nvPr/>
            </p:nvSpPr>
            <p:spPr>
              <a:xfrm>
                <a:off x="137548547" y="189043937"/>
                <a:ext cx="1873256086" cy="1339043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Resource</a:t>
                </a:r>
                <a:endParaRPr/>
              </a:p>
            </p:txBody>
          </p:sp>
        </p:grpSp>
        <p:sp>
          <p:nvSpPr>
            <p:cNvPr id="429" name="Google Shape;429;p29"/>
            <p:cNvSpPr/>
            <p:nvPr/>
          </p:nvSpPr>
          <p:spPr>
            <a:xfrm>
              <a:off x="93691443" y="947847015"/>
              <a:ext cx="530287492" cy="331963216"/>
            </a:xfrm>
            <a:prstGeom prst="ellipse">
              <a:avLst/>
            </a:prstGeom>
            <a:gradFill>
              <a:gsLst>
                <a:gs pos="0">
                  <a:srgbClr val="ACACE1"/>
                </a:gs>
                <a:gs pos="35000">
                  <a:srgbClr val="C5C5E9"/>
                </a:gs>
                <a:gs pos="100000">
                  <a:srgbClr val="E9E9F7"/>
                </a:gs>
              </a:gsLst>
              <a:lin ang="16200038" scaled="0"/>
            </a:gradFill>
            <a:ln cap="flat" cmpd="sng" w="9525">
              <a:solidFill>
                <a:srgbClr val="29298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grpSp>
          <p:nvGrpSpPr>
            <p:cNvPr id="430" name="Google Shape;430;p29"/>
            <p:cNvGrpSpPr/>
            <p:nvPr/>
          </p:nvGrpSpPr>
          <p:grpSpPr>
            <a:xfrm>
              <a:off x="1239464535" y="244"/>
              <a:ext cx="888180940" cy="824998585"/>
              <a:chOff x="0" y="0"/>
              <a:chExt cx="2147483646" cy="2147483647"/>
            </a:xfrm>
          </p:grpSpPr>
          <p:sp>
            <p:nvSpPr>
              <p:cNvPr id="431" name="Google Shape;431;p29"/>
              <p:cNvSpPr txBox="1"/>
              <p:nvPr/>
            </p:nvSpPr>
            <p:spPr>
              <a:xfrm>
                <a:off x="16" y="53"/>
                <a:ext cx="2147483646" cy="2147483647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9"/>
              <p:cNvSpPr txBox="1"/>
              <p:nvPr/>
            </p:nvSpPr>
            <p:spPr>
              <a:xfrm>
                <a:off x="16" y="53"/>
                <a:ext cx="2147483646" cy="1115688069"/>
              </a:xfrm>
              <a:prstGeom prst="rect">
                <a:avLst/>
              </a:prstGeom>
              <a:solidFill>
                <a:srgbClr val="000000"/>
              </a:solidFill>
              <a:ln cap="flat" cmpd="sng" w="254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Coordinator</a:t>
                </a:r>
                <a:endParaRPr/>
              </a:p>
            </p:txBody>
          </p:sp>
        </p:grpSp>
        <p:sp>
          <p:nvSpPr>
            <p:cNvPr id="433" name="Google Shape;433;p29"/>
            <p:cNvSpPr/>
            <p:nvPr/>
          </p:nvSpPr>
          <p:spPr>
            <a:xfrm>
              <a:off x="1396825462" y="448292493"/>
              <a:ext cx="530286458" cy="315847742"/>
            </a:xfrm>
            <a:prstGeom prst="ellipse">
              <a:avLst/>
            </a:prstGeom>
            <a:gradFill>
              <a:gsLst>
                <a:gs pos="0">
                  <a:srgbClr val="BCBCBC"/>
                </a:gs>
                <a:gs pos="35000">
                  <a:srgbClr val="D0D0D0"/>
                </a:gs>
                <a:gs pos="100000">
                  <a:srgbClr val="EDEDED"/>
                </a:gs>
              </a:gsLst>
              <a:lin ang="16200038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/>
            </a:p>
          </p:txBody>
        </p:sp>
        <p:cxnSp>
          <p:nvCxnSpPr>
            <p:cNvPr id="434" name="Google Shape;434;p29"/>
            <p:cNvCxnSpPr/>
            <p:nvPr/>
          </p:nvCxnSpPr>
          <p:spPr>
            <a:xfrm flipH="1" rot="10800000">
              <a:off x="751113749" y="216242206"/>
              <a:ext cx="488466156" cy="3094022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35" name="Google Shape;435;p29"/>
            <p:cNvCxnSpPr/>
            <p:nvPr/>
          </p:nvCxnSpPr>
          <p:spPr>
            <a:xfrm flipH="1">
              <a:off x="751113731" y="709349399"/>
              <a:ext cx="488466156" cy="2256047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36" name="Google Shape;436;p29"/>
            <p:cNvCxnSpPr/>
            <p:nvPr/>
          </p:nvCxnSpPr>
          <p:spPr>
            <a:xfrm>
              <a:off x="751113749" y="1192790144"/>
              <a:ext cx="541995877" cy="525338539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437" name="Google Shape;437;p29"/>
          <p:cNvSpPr txBox="1"/>
          <p:nvPr/>
        </p:nvSpPr>
        <p:spPr>
          <a:xfrm>
            <a:off x="5181600" y="5105400"/>
            <a:ext cx="2019300" cy="304800"/>
          </a:xfrm>
          <a:prstGeom prst="rect">
            <a:avLst/>
          </a:prstGeom>
          <a:solidFill>
            <a:srgbClr val="2D2D8A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Centralized Mutual Exclusion Algorithm</a:t>
            </a:r>
            <a:endParaRPr/>
          </a:p>
        </p:txBody>
      </p:sp>
      <p:grpSp>
        <p:nvGrpSpPr>
          <p:cNvPr id="438" name="Google Shape;438;p29"/>
          <p:cNvGrpSpPr/>
          <p:nvPr/>
        </p:nvGrpSpPr>
        <p:grpSpPr>
          <a:xfrm>
            <a:off x="1722420" y="4257186"/>
            <a:ext cx="1234508" cy="1185533"/>
            <a:chOff x="0" y="0"/>
            <a:chExt cx="2147483647" cy="2147483647"/>
          </a:xfrm>
        </p:grpSpPr>
        <p:cxnSp>
          <p:nvCxnSpPr>
            <p:cNvPr id="439" name="Google Shape;439;p29"/>
            <p:cNvCxnSpPr/>
            <p:nvPr/>
          </p:nvCxnSpPr>
          <p:spPr>
            <a:xfrm>
              <a:off x="1238384275" y="758705321"/>
              <a:ext cx="0" cy="26337126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0" name="Google Shape;440;p29"/>
            <p:cNvCxnSpPr/>
            <p:nvPr/>
          </p:nvCxnSpPr>
          <p:spPr>
            <a:xfrm>
              <a:off x="695061972" y="1022076571"/>
              <a:ext cx="0" cy="260118344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" name="Google Shape;441;p29"/>
            <p:cNvCxnSpPr/>
            <p:nvPr/>
          </p:nvCxnSpPr>
          <p:spPr>
            <a:xfrm>
              <a:off x="1767022974" y="1022076571"/>
              <a:ext cx="0" cy="260118344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442" name="Google Shape;442;p29"/>
            <p:cNvGrpSpPr/>
            <p:nvPr/>
          </p:nvGrpSpPr>
          <p:grpSpPr>
            <a:xfrm>
              <a:off x="869337181" y="-144"/>
              <a:ext cx="733049108" cy="1011314070"/>
              <a:chOff x="0" y="0"/>
              <a:chExt cx="2147482728" cy="2147483647"/>
            </a:xfrm>
          </p:grpSpPr>
          <p:grpSp>
            <p:nvGrpSpPr>
              <p:cNvPr id="443" name="Google Shape;443;p29"/>
              <p:cNvGrpSpPr/>
              <p:nvPr/>
            </p:nvGrpSpPr>
            <p:grpSpPr>
              <a:xfrm>
                <a:off x="-463" y="-130"/>
                <a:ext cx="2147483647" cy="2147483490"/>
                <a:chOff x="0" y="0"/>
                <a:chExt cx="2147482509" cy="2147483099"/>
              </a:xfrm>
            </p:grpSpPr>
            <p:pic>
              <p:nvPicPr>
                <p:cNvPr id="444" name="Google Shape;444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-568" y="0"/>
                  <a:ext cx="2147483647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45" name="Google Shape;445;p29"/>
                <p:cNvSpPr txBox="1"/>
                <p:nvPr/>
              </p:nvSpPr>
              <p:spPr>
                <a:xfrm>
                  <a:off x="238924871" y="119304647"/>
                  <a:ext cx="1664438859" cy="16750229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6" name="Google Shape;446;p29"/>
              <p:cNvGrpSpPr/>
              <p:nvPr/>
            </p:nvGrpSpPr>
            <p:grpSpPr>
              <a:xfrm>
                <a:off x="227817872" y="259734665"/>
                <a:ext cx="1676129303" cy="1721741372"/>
                <a:chOff x="0" y="0"/>
                <a:chExt cx="2147483647" cy="2147483103"/>
              </a:xfrm>
            </p:grpSpPr>
            <p:pic>
              <p:nvPicPr>
                <p:cNvPr descr="C:\Documents and Settings\dd\Local Settings\Temporary Internet Files\Content.IE5\QNWT6PGV\MC900431586[1].png" id="447" name="Google Shape;447;p2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100" y="-301"/>
                  <a:ext cx="2147483546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48" name="Google Shape;448;p29"/>
                <p:cNvGrpSpPr/>
                <p:nvPr/>
              </p:nvGrpSpPr>
              <p:grpSpPr>
                <a:xfrm>
                  <a:off x="61442553" y="140193638"/>
                  <a:ext cx="2010792302" cy="1984307600"/>
                  <a:chOff x="0" y="0"/>
                  <a:chExt cx="2147483647" cy="2147483647"/>
                </a:xfrm>
              </p:grpSpPr>
              <p:pic>
                <p:nvPicPr>
                  <p:cNvPr id="449" name="Google Shape;449;p29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778" y="0"/>
                    <a:ext cx="2147482868" cy="21474836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50" name="Google Shape;450;p29"/>
                  <p:cNvSpPr txBox="1"/>
                  <p:nvPr/>
                </p:nvSpPr>
                <p:spPr>
                  <a:xfrm>
                    <a:off x="569818698" y="406757214"/>
                    <a:ext cx="1029089072" cy="104282350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451" name="Google Shape;451;p29"/>
                <p:cNvCxnSpPr/>
                <p:nvPr/>
              </p:nvCxnSpPr>
              <p:spPr>
                <a:xfrm>
                  <a:off x="1075654112" y="316788797"/>
                  <a:ext cx="0" cy="68037641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2" name="Google Shape;452;p29"/>
                <p:cNvCxnSpPr/>
                <p:nvPr/>
              </p:nvCxnSpPr>
              <p:spPr>
                <a:xfrm rot="10800000">
                  <a:off x="1075654031" y="997166389"/>
                  <a:ext cx="49608356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53" name="Google Shape;453;p29"/>
            <p:cNvGrpSpPr/>
            <p:nvPr/>
          </p:nvGrpSpPr>
          <p:grpSpPr>
            <a:xfrm>
              <a:off x="314857945" y="1136169939"/>
              <a:ext cx="742448084" cy="1011313490"/>
              <a:chOff x="0" y="0"/>
              <a:chExt cx="2147483647" cy="2147483646"/>
            </a:xfrm>
          </p:grpSpPr>
          <p:grpSp>
            <p:nvGrpSpPr>
              <p:cNvPr id="454" name="Google Shape;454;p29"/>
              <p:cNvGrpSpPr/>
              <p:nvPr/>
            </p:nvGrpSpPr>
            <p:grpSpPr>
              <a:xfrm>
                <a:off x="-448" y="532"/>
                <a:ext cx="2147483633" cy="2147483623"/>
                <a:chOff x="0" y="0"/>
                <a:chExt cx="2147483647" cy="2147482003"/>
              </a:xfrm>
            </p:grpSpPr>
            <p:pic>
              <p:nvPicPr>
                <p:cNvPr id="455" name="Google Shape;455;p29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0" y="-547"/>
                  <a:ext cx="2147483085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56" name="Google Shape;456;p29"/>
                <p:cNvSpPr txBox="1"/>
                <p:nvPr/>
              </p:nvSpPr>
              <p:spPr>
                <a:xfrm>
                  <a:off x="253403395" y="126171334"/>
                  <a:ext cx="1643365370" cy="16750229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7" name="Google Shape;457;p29"/>
              <p:cNvGrpSpPr/>
              <p:nvPr/>
            </p:nvGrpSpPr>
            <p:grpSpPr>
              <a:xfrm>
                <a:off x="242468488" y="266659655"/>
                <a:ext cx="1654911156" cy="1721742359"/>
                <a:chOff x="0" y="0"/>
                <a:chExt cx="2147483647" cy="2147483103"/>
              </a:xfrm>
            </p:grpSpPr>
            <p:pic>
              <p:nvPicPr>
                <p:cNvPr descr="C:\Documents and Settings\dd\Local Settings\Temporary Internet Files\Content.IE5\QNWT6PGV\MC900431586[1].png" id="458" name="Google Shape;458;p2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100" y="-301"/>
                  <a:ext cx="2147483546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59" name="Google Shape;459;p29"/>
                <p:cNvGrpSpPr/>
                <p:nvPr/>
              </p:nvGrpSpPr>
              <p:grpSpPr>
                <a:xfrm>
                  <a:off x="73995030" y="164714357"/>
                  <a:ext cx="2010790843" cy="1951235123"/>
                  <a:chOff x="0" y="0"/>
                  <a:chExt cx="2147482868" cy="2147482894"/>
                </a:xfrm>
              </p:grpSpPr>
              <p:pic>
                <p:nvPicPr>
                  <p:cNvPr id="460" name="Google Shape;460;p29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 b="0" l="0" r="0" t="0"/>
                  <a:stretch/>
                </p:blipFill>
                <p:spPr>
                  <a:xfrm>
                    <a:off x="-778" y="0"/>
                    <a:ext cx="2147483647" cy="21474836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61" name="Google Shape;461;p29"/>
                  <p:cNvSpPr txBox="1"/>
                  <p:nvPr/>
                </p:nvSpPr>
                <p:spPr>
                  <a:xfrm>
                    <a:off x="556412263" y="386681280"/>
                    <a:ext cx="1029089445" cy="10604984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462" name="Google Shape;462;p29"/>
                <p:cNvCxnSpPr/>
                <p:nvPr/>
              </p:nvCxnSpPr>
              <p:spPr>
                <a:xfrm>
                  <a:off x="672231804" y="149407237"/>
                  <a:ext cx="440963253" cy="8095655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3" name="Google Shape;463;p29"/>
                <p:cNvCxnSpPr/>
                <p:nvPr/>
              </p:nvCxnSpPr>
              <p:spPr>
                <a:xfrm flipH="1">
                  <a:off x="1113193850" y="717826255"/>
                  <a:ext cx="477709567" cy="23253701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64" name="Google Shape;464;p29"/>
            <p:cNvGrpSpPr/>
            <p:nvPr/>
          </p:nvGrpSpPr>
          <p:grpSpPr>
            <a:xfrm>
              <a:off x="1405035445" y="1136169939"/>
              <a:ext cx="742448084" cy="1011313490"/>
              <a:chOff x="0" y="0"/>
              <a:chExt cx="2147483647" cy="2147483646"/>
            </a:xfrm>
          </p:grpSpPr>
          <p:grpSp>
            <p:nvGrpSpPr>
              <p:cNvPr id="465" name="Google Shape;465;p29"/>
              <p:cNvGrpSpPr/>
              <p:nvPr/>
            </p:nvGrpSpPr>
            <p:grpSpPr>
              <a:xfrm>
                <a:off x="-230" y="532"/>
                <a:ext cx="2147483633" cy="2147483623"/>
                <a:chOff x="0" y="0"/>
                <a:chExt cx="2147483647" cy="2147482003"/>
              </a:xfrm>
            </p:grpSpPr>
            <p:pic>
              <p:nvPicPr>
                <p:cNvPr id="466" name="Google Shape;466;p29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0" y="-547"/>
                  <a:ext cx="2147483085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67" name="Google Shape;467;p29"/>
                <p:cNvSpPr txBox="1"/>
                <p:nvPr/>
              </p:nvSpPr>
              <p:spPr>
                <a:xfrm>
                  <a:off x="249934131" y="126171334"/>
                  <a:ext cx="1643369583" cy="16750229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8" name="Google Shape;468;p29"/>
              <p:cNvGrpSpPr/>
              <p:nvPr/>
            </p:nvGrpSpPr>
            <p:grpSpPr>
              <a:xfrm>
                <a:off x="238956179" y="266659655"/>
                <a:ext cx="1654911156" cy="1721742359"/>
                <a:chOff x="0" y="0"/>
                <a:chExt cx="2147483647" cy="2147483103"/>
              </a:xfrm>
            </p:grpSpPr>
            <p:pic>
              <p:nvPicPr>
                <p:cNvPr descr="C:\Documents and Settings\dd\Local Settings\Temporary Internet Files\Content.IE5\QNWT6PGV\MC900431586[1].png" id="469" name="Google Shape;469;p2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100" y="-301"/>
                  <a:ext cx="2147483546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70" name="Google Shape;470;p29"/>
                <p:cNvGrpSpPr/>
                <p:nvPr/>
              </p:nvGrpSpPr>
              <p:grpSpPr>
                <a:xfrm>
                  <a:off x="78510337" y="164714357"/>
                  <a:ext cx="2010790843" cy="1951235123"/>
                  <a:chOff x="0" y="0"/>
                  <a:chExt cx="2147482868" cy="2147482894"/>
                </a:xfrm>
              </p:grpSpPr>
              <p:pic>
                <p:nvPicPr>
                  <p:cNvPr id="471" name="Google Shape;471;p29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-778" y="0"/>
                    <a:ext cx="2147483647" cy="21474836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72" name="Google Shape;472;p29"/>
                  <p:cNvSpPr txBox="1"/>
                  <p:nvPr/>
                </p:nvSpPr>
                <p:spPr>
                  <a:xfrm>
                    <a:off x="551591624" y="386681280"/>
                    <a:ext cx="1029089445" cy="10604984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473" name="Google Shape;473;p29"/>
                <p:cNvCxnSpPr/>
                <p:nvPr/>
              </p:nvCxnSpPr>
              <p:spPr>
                <a:xfrm rot="10800000">
                  <a:off x="1058548689" y="984812771"/>
                  <a:ext cx="229665368" cy="6976018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4" name="Google Shape;474;p29"/>
                <p:cNvCxnSpPr/>
                <p:nvPr/>
              </p:nvCxnSpPr>
              <p:spPr>
                <a:xfrm rot="10800000">
                  <a:off x="1076921193" y="993422386"/>
                  <a:ext cx="49608356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475" name="Google Shape;475;p29"/>
            <p:cNvCxnSpPr/>
            <p:nvPr/>
          </p:nvCxnSpPr>
          <p:spPr>
            <a:xfrm>
              <a:off x="379347940" y="1022076571"/>
              <a:ext cx="1767022981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6" name="Google Shape;476;p29"/>
            <p:cNvSpPr txBox="1"/>
            <p:nvPr/>
          </p:nvSpPr>
          <p:spPr>
            <a:xfrm>
              <a:off x="-6" y="89254410"/>
              <a:ext cx="946927568" cy="756347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server</a:t>
              </a:r>
              <a:endParaRPr/>
            </a:p>
          </p:txBody>
        </p:sp>
        <p:cxnSp>
          <p:nvCxnSpPr>
            <p:cNvPr id="477" name="Google Shape;477;p29"/>
            <p:cNvCxnSpPr/>
            <p:nvPr/>
          </p:nvCxnSpPr>
          <p:spPr>
            <a:xfrm>
              <a:off x="695061972" y="319757454"/>
              <a:ext cx="252082593" cy="2633688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478" name="Google Shape;478;p29"/>
          <p:cNvSpPr txBox="1"/>
          <p:nvPr/>
        </p:nvSpPr>
        <p:spPr>
          <a:xfrm>
            <a:off x="1828800" y="5072062"/>
            <a:ext cx="1905000" cy="304800"/>
          </a:xfrm>
          <a:prstGeom prst="rect">
            <a:avLst/>
          </a:prstGeom>
          <a:solidFill>
            <a:srgbClr val="2D2D8A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Berkeley Clock Synchronization Algorithm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Election Process</a:t>
            </a:r>
            <a:endParaRPr/>
          </a:p>
        </p:txBody>
      </p:sp>
      <p:sp>
        <p:nvSpPr>
          <p:cNvPr id="484" name="Google Shape;484;p30"/>
          <p:cNvSpPr txBox="1"/>
          <p:nvPr>
            <p:ph idx="1" type="body"/>
          </p:nvPr>
        </p:nvSpPr>
        <p:spPr>
          <a:xfrm>
            <a:off x="381000" y="16462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Any process </a:t>
            </a:r>
            <a:r>
              <a:rPr b="1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baseline="-25000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in the DS can initiate the election algorithm that elects a new coordinator</a:t>
            </a:r>
            <a:endParaRPr/>
          </a:p>
          <a:p>
            <a:pPr indent="-177800" lvl="4" marL="20574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At the termination of the election algorithm, the elected coordinator process should be unique</a:t>
            </a:r>
            <a:endParaRPr/>
          </a:p>
          <a:p>
            <a:pPr indent="-177800" lvl="4" marL="20574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Every process </a:t>
            </a:r>
            <a:r>
              <a:rPr b="0" i="1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know the process ID of every other processes, but it does not know which processes have crashed</a:t>
            </a:r>
            <a:endParaRPr/>
          </a:p>
          <a:p>
            <a:pPr indent="-177800" lvl="4" marL="20574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Generally, we require that the coordinator is the process with the largest process ID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idea can be extended to elect </a:t>
            </a:r>
            <a:r>
              <a:rPr b="0" i="1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best</a:t>
            </a: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coordinator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Example: Election of a coordinator with least computational load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If the computational load of process </a:t>
            </a:r>
            <a:r>
              <a:rPr b="1" i="0" lang="en-US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baseline="-25000" i="0" lang="en-US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denoted by </a:t>
            </a:r>
            <a:r>
              <a:rPr b="1" i="0" lang="en-US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b="1" baseline="-25000" i="0" lang="en-US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then coordinator is the process with highest </a:t>
            </a:r>
            <a:r>
              <a:rPr b="1" i="0" lang="en-US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1/load</a:t>
            </a:r>
            <a:r>
              <a:rPr b="1" baseline="-25000" i="0" lang="en-US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i.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Ties are broken by sorting process ID.</a:t>
            </a:r>
            <a:endParaRPr/>
          </a:p>
        </p:txBody>
      </p:sp>
      <p:sp>
        <p:nvSpPr>
          <p:cNvPr id="485" name="Google Shape;485;p30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Election Algorithms</a:t>
            </a:r>
            <a:endParaRPr/>
          </a:p>
        </p:txBody>
      </p:sp>
      <p:sp>
        <p:nvSpPr>
          <p:cNvPr id="491" name="Google Shape;491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We will study two election algorithms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Bully Algorithm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Ring Algorithm</a:t>
            </a:r>
            <a:endParaRPr/>
          </a:p>
        </p:txBody>
      </p:sp>
      <p:sp>
        <p:nvSpPr>
          <p:cNvPr id="492" name="Google Shape;492;p31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Need for Mutual Exclusion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04800" y="1600200"/>
            <a:ext cx="8458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Distributed processes need to coordinate to access shared resources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Example: Writing a file in a Distributed File System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3531281" y="2879819"/>
            <a:ext cx="1040320" cy="1056369"/>
            <a:chOff x="0" y="0"/>
            <a:chExt cx="2147483605" cy="2147483565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41" y="0"/>
              <a:ext cx="2147483647" cy="214748364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2D2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41" y="0"/>
              <a:ext cx="2147483647" cy="532119863"/>
            </a:xfrm>
            <a:prstGeom prst="rect">
              <a:avLst/>
            </a:prstGeom>
            <a:solidFill>
              <a:srgbClr val="2D2D8A"/>
            </a:solidFill>
            <a:ln cap="flat" cmpd="sng" w="25400">
              <a:solidFill>
                <a:srgbClr val="1E1E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3833812" y="3260725"/>
            <a:ext cx="1176337" cy="744537"/>
            <a:chOff x="3833812" y="3260725"/>
            <a:chExt cx="1176337" cy="744537"/>
          </a:xfrm>
        </p:grpSpPr>
        <p:pic>
          <p:nvPicPr>
            <p:cNvPr id="101" name="Google Shape;10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33812" y="3260725"/>
              <a:ext cx="1176337" cy="744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4"/>
            <p:cNvSpPr txBox="1"/>
            <p:nvPr/>
          </p:nvSpPr>
          <p:spPr>
            <a:xfrm>
              <a:off x="3886200" y="3295650"/>
              <a:ext cx="10668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Distributed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abc.txt</a:t>
              </a:r>
              <a:endParaRPr/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407081" y="2738299"/>
            <a:ext cx="1040320" cy="568427"/>
            <a:chOff x="0" y="0"/>
            <a:chExt cx="2147483605" cy="2147483647"/>
          </a:xfrm>
        </p:grpSpPr>
        <p:sp>
          <p:nvSpPr>
            <p:cNvPr id="104" name="Google Shape;104;p14"/>
            <p:cNvSpPr txBox="1"/>
            <p:nvPr/>
          </p:nvSpPr>
          <p:spPr>
            <a:xfrm>
              <a:off x="41" y="0"/>
              <a:ext cx="2147483647" cy="214748342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2D2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41" y="0"/>
              <a:ext cx="2147483647" cy="959514852"/>
            </a:xfrm>
            <a:prstGeom prst="rect">
              <a:avLst/>
            </a:prstGeom>
            <a:solidFill>
              <a:srgbClr val="2D2D8A"/>
            </a:solidFill>
            <a:ln cap="flat" cmpd="sng" w="25400">
              <a:solidFill>
                <a:srgbClr val="1E1E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Client A</a:t>
              </a:r>
              <a:endParaRPr/>
            </a:p>
          </p:txBody>
        </p:sp>
      </p:grpSp>
      <p:cxnSp>
        <p:nvCxnSpPr>
          <p:cNvPr id="106" name="Google Shape;106;p14"/>
          <p:cNvCxnSpPr/>
          <p:nvPr/>
        </p:nvCxnSpPr>
        <p:spPr>
          <a:xfrm>
            <a:off x="1725612" y="3359150"/>
            <a:ext cx="2160600" cy="10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07" name="Google Shape;107;p14"/>
          <p:cNvSpPr txBox="1"/>
          <p:nvPr/>
        </p:nvSpPr>
        <p:spPr>
          <a:xfrm>
            <a:off x="2057400" y="3027362"/>
            <a:ext cx="1600200" cy="309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from file abc.txt</a:t>
            </a:r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415018" y="3805099"/>
            <a:ext cx="1040320" cy="568427"/>
            <a:chOff x="0" y="0"/>
            <a:chExt cx="2147483605" cy="2147483647"/>
          </a:xfrm>
        </p:grpSpPr>
        <p:sp>
          <p:nvSpPr>
            <p:cNvPr id="109" name="Google Shape;109;p14"/>
            <p:cNvSpPr txBox="1"/>
            <p:nvPr/>
          </p:nvSpPr>
          <p:spPr>
            <a:xfrm>
              <a:off x="41" y="0"/>
              <a:ext cx="2147483647" cy="214748342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2D2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41" y="0"/>
              <a:ext cx="2147483647" cy="959514852"/>
            </a:xfrm>
            <a:prstGeom prst="rect">
              <a:avLst/>
            </a:prstGeom>
            <a:solidFill>
              <a:srgbClr val="2D2D8A"/>
            </a:solidFill>
            <a:ln cap="flat" cmpd="sng" w="25400">
              <a:solidFill>
                <a:srgbClr val="1E1E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Client B</a:t>
              </a:r>
              <a:endParaRPr/>
            </a:p>
          </p:txBody>
        </p:sp>
      </p:grpSp>
      <p:cxnSp>
        <p:nvCxnSpPr>
          <p:cNvPr id="111" name="Google Shape;111;p14"/>
          <p:cNvCxnSpPr/>
          <p:nvPr/>
        </p:nvCxnSpPr>
        <p:spPr>
          <a:xfrm flipH="1" rot="10800000">
            <a:off x="1735137" y="3727425"/>
            <a:ext cx="2151000" cy="70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2" name="Google Shape;112;p14"/>
          <p:cNvSpPr txBox="1"/>
          <p:nvPr/>
        </p:nvSpPr>
        <p:spPr>
          <a:xfrm>
            <a:off x="2514600" y="4267200"/>
            <a:ext cx="1447800" cy="2793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to file abc.txt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5586412" y="2971800"/>
            <a:ext cx="1447800" cy="3555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to file abc.txt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7112681" y="2706549"/>
            <a:ext cx="1040320" cy="568427"/>
            <a:chOff x="0" y="0"/>
            <a:chExt cx="2147483605" cy="2147483647"/>
          </a:xfrm>
        </p:grpSpPr>
        <p:sp>
          <p:nvSpPr>
            <p:cNvPr id="115" name="Google Shape;115;p14"/>
            <p:cNvSpPr txBox="1"/>
            <p:nvPr/>
          </p:nvSpPr>
          <p:spPr>
            <a:xfrm>
              <a:off x="41" y="0"/>
              <a:ext cx="2147483647" cy="214748342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2D2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41" y="0"/>
              <a:ext cx="2147483647" cy="948089684"/>
            </a:xfrm>
            <a:prstGeom prst="rect">
              <a:avLst/>
            </a:prstGeom>
            <a:solidFill>
              <a:srgbClr val="2D2D8A"/>
            </a:solidFill>
            <a:ln cap="flat" cmpd="sng" w="25400">
              <a:solidFill>
                <a:srgbClr val="1E1E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Client C</a:t>
              </a:r>
              <a:endParaRPr/>
            </a:p>
          </p:txBody>
        </p:sp>
      </p:grpSp>
      <p:sp>
        <p:nvSpPr>
          <p:cNvPr id="117" name="Google Shape;117;p14"/>
          <p:cNvSpPr txBox="1"/>
          <p:nvPr/>
        </p:nvSpPr>
        <p:spPr>
          <a:xfrm>
            <a:off x="457200" y="4724400"/>
            <a:ext cx="8229600" cy="60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1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uniprocessor systems, mutual exclusion to a shared resource is provided through shared variables or operating system support. 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457200" y="6019800"/>
            <a:ext cx="8229600" cy="609600"/>
          </a:xfrm>
          <a:prstGeom prst="rect">
            <a:avLst/>
          </a:prstGeom>
          <a:solidFill>
            <a:srgbClr val="2D2D8A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1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Distributed System, processes coordinate access to a shared resource by passing messages to enforce </a:t>
            </a:r>
            <a:r>
              <a:rPr b="0" i="1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distributed mutual exclusion</a:t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887412" y="3225800"/>
            <a:ext cx="838200" cy="266700"/>
          </a:xfrm>
          <a:prstGeom prst="ellipse">
            <a:avLst/>
          </a:prstGeom>
          <a:gradFill>
            <a:gsLst>
              <a:gs pos="0">
                <a:srgbClr val="ACACE1"/>
              </a:gs>
              <a:gs pos="35000">
                <a:srgbClr val="C5C5E9"/>
              </a:gs>
              <a:gs pos="100000">
                <a:srgbClr val="E9E9F7"/>
              </a:gs>
            </a:gsLst>
            <a:lin ang="16200038" scaled="0"/>
          </a:gradFill>
          <a:ln cap="flat" cmpd="sng" w="9525">
            <a:solidFill>
              <a:srgbClr val="2929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896937" y="4295775"/>
            <a:ext cx="838200" cy="266700"/>
          </a:xfrm>
          <a:prstGeom prst="ellipse">
            <a:avLst/>
          </a:prstGeom>
          <a:gradFill>
            <a:gsLst>
              <a:gs pos="0">
                <a:srgbClr val="ACACE1"/>
              </a:gs>
              <a:gs pos="35000">
                <a:srgbClr val="C5C5E9"/>
              </a:gs>
              <a:gs pos="100000">
                <a:srgbClr val="E9E9F7"/>
              </a:gs>
            </a:gsLst>
            <a:lin ang="16200038" scaled="0"/>
          </a:gradFill>
          <a:ln cap="flat" cmpd="sng" w="9525">
            <a:solidFill>
              <a:srgbClr val="2929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7620000" y="3200400"/>
            <a:ext cx="838200" cy="266700"/>
          </a:xfrm>
          <a:prstGeom prst="ellipse">
            <a:avLst/>
          </a:prstGeom>
          <a:gradFill>
            <a:gsLst>
              <a:gs pos="0">
                <a:srgbClr val="ACACE1"/>
              </a:gs>
              <a:gs pos="35000">
                <a:srgbClr val="C5C5E9"/>
              </a:gs>
              <a:gs pos="100000">
                <a:srgbClr val="E9E9F7"/>
              </a:gs>
            </a:gsLst>
            <a:lin ang="16200038" scaled="0"/>
          </a:gradFill>
          <a:ln cap="flat" cmpd="sng" w="9525">
            <a:solidFill>
              <a:srgbClr val="2929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cxnSp>
        <p:nvCxnSpPr>
          <p:cNvPr id="122" name="Google Shape;122;p14"/>
          <p:cNvCxnSpPr/>
          <p:nvPr/>
        </p:nvCxnSpPr>
        <p:spPr>
          <a:xfrm flipH="1">
            <a:off x="4953000" y="3333750"/>
            <a:ext cx="266700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23" name="Google Shape;123;p14"/>
          <p:cNvSpPr txBox="1"/>
          <p:nvPr/>
        </p:nvSpPr>
        <p:spPr>
          <a:xfrm>
            <a:off x="457200" y="5410200"/>
            <a:ext cx="8229600" cy="53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1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such support is insufficient to enable mutual exclusion of distributed entities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1. Bully Algorithm</a:t>
            </a:r>
            <a:endParaRPr/>
          </a:p>
        </p:txBody>
      </p:sp>
      <p:sp>
        <p:nvSpPr>
          <p:cNvPr id="498" name="Google Shape;498;p32"/>
          <p:cNvSpPr txBox="1"/>
          <p:nvPr>
            <p:ph idx="1" type="body"/>
          </p:nvPr>
        </p:nvSpPr>
        <p:spPr>
          <a:xfrm>
            <a:off x="228600" y="13716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 process initiates election algorithm when it notices that the existing coordinator is not responding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Process </a:t>
            </a:r>
            <a:r>
              <a:rPr b="1" i="0" lang="en-US" sz="24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baseline="-25000" i="0" lang="en-US" sz="24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calls for an election as follows:</a:t>
            </a:r>
            <a:endParaRPr/>
          </a:p>
        </p:txBody>
      </p:sp>
      <p:sp>
        <p:nvSpPr>
          <p:cNvPr id="499" name="Google Shape;499;p32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500" name="Google Shape;5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5775" y="3340100"/>
            <a:ext cx="3425826" cy="2170112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2"/>
          <p:cNvSpPr/>
          <p:nvPr/>
        </p:nvSpPr>
        <p:spPr>
          <a:xfrm>
            <a:off x="6754812" y="4973637"/>
            <a:ext cx="10413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effectLst>
                  <a:outerShdw blurRad="50800" algn="tl" dir="5460000" dist="39000">
                    <a:srgbClr val="000000">
                      <a:alpha val="38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502" name="Google Shape;502;p32"/>
          <p:cNvCxnSpPr/>
          <p:nvPr/>
        </p:nvCxnSpPr>
        <p:spPr>
          <a:xfrm>
            <a:off x="6629400" y="4495800"/>
            <a:ext cx="64920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03" name="Google Shape;503;p32"/>
          <p:cNvSpPr txBox="1"/>
          <p:nvPr/>
        </p:nvSpPr>
        <p:spPr>
          <a:xfrm>
            <a:off x="609600" y="2667000"/>
            <a:ext cx="5562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baseline="-25000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sends an “Election” message to all processes with higher process IDs</a:t>
            </a:r>
            <a:endParaRPr/>
          </a:p>
          <a:p>
            <a:pPr indent="-3937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When process </a:t>
            </a:r>
            <a:r>
              <a:rPr b="1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baseline="-25000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j&gt;i</a:t>
            </a: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receives the message, it responds with a “Take-over” message. </a:t>
            </a:r>
            <a:r>
              <a:rPr b="1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baseline="-25000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no more contests in the election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AutoNum type="romanLcPeriod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Process </a:t>
            </a:r>
            <a:r>
              <a:rPr b="1" i="0" lang="en-US" sz="2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baseline="-25000" i="0" lang="en-US" sz="2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re-initiates another call for election. Steps 1 and 2 continue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If no one responds, </a:t>
            </a:r>
            <a:r>
              <a:rPr b="1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baseline="-25000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wins the election. </a:t>
            </a:r>
            <a:r>
              <a:rPr b="1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baseline="-25000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sends “Coordinator” message to every process</a:t>
            </a:r>
            <a:endParaRPr/>
          </a:p>
          <a:p>
            <a:pPr indent="-387350" lvl="4" marL="22860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4" name="Google Shape;504;p32"/>
          <p:cNvCxnSpPr/>
          <p:nvPr/>
        </p:nvCxnSpPr>
        <p:spPr>
          <a:xfrm flipH="1" rot="10800000">
            <a:off x="6629400" y="3886200"/>
            <a:ext cx="106680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05" name="Google Shape;505;p32"/>
          <p:cNvCxnSpPr/>
          <p:nvPr/>
        </p:nvCxnSpPr>
        <p:spPr>
          <a:xfrm>
            <a:off x="6629400" y="4419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06" name="Google Shape;506;p32"/>
          <p:cNvSpPr txBox="1"/>
          <p:nvPr/>
        </p:nvSpPr>
        <p:spPr>
          <a:xfrm rot="-1619723">
            <a:off x="6721490" y="3914758"/>
            <a:ext cx="643067" cy="220573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Election</a:t>
            </a:r>
            <a:endParaRPr/>
          </a:p>
        </p:txBody>
      </p:sp>
      <p:sp>
        <p:nvSpPr>
          <p:cNvPr id="507" name="Google Shape;507;p32"/>
          <p:cNvSpPr txBox="1"/>
          <p:nvPr/>
        </p:nvSpPr>
        <p:spPr>
          <a:xfrm>
            <a:off x="7016750" y="4454525"/>
            <a:ext cx="642900" cy="2208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Election</a:t>
            </a:r>
            <a:endParaRPr/>
          </a:p>
        </p:txBody>
      </p:sp>
      <p:cxnSp>
        <p:nvCxnSpPr>
          <p:cNvPr id="508" name="Google Shape;508;p32"/>
          <p:cNvCxnSpPr/>
          <p:nvPr/>
        </p:nvCxnSpPr>
        <p:spPr>
          <a:xfrm>
            <a:off x="6629400" y="4419600"/>
            <a:ext cx="649200" cy="6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09" name="Google Shape;509;p32"/>
          <p:cNvSpPr txBox="1"/>
          <p:nvPr/>
        </p:nvSpPr>
        <p:spPr>
          <a:xfrm rot="2700000">
            <a:off x="6681856" y="4543435"/>
            <a:ext cx="220617" cy="64276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Election</a:t>
            </a:r>
            <a:endParaRPr/>
          </a:p>
        </p:txBody>
      </p:sp>
      <p:cxnSp>
        <p:nvCxnSpPr>
          <p:cNvPr id="510" name="Google Shape;510;p32"/>
          <p:cNvCxnSpPr/>
          <p:nvPr/>
        </p:nvCxnSpPr>
        <p:spPr>
          <a:xfrm flipH="1">
            <a:off x="6629400" y="3886200"/>
            <a:ext cx="99060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11" name="Google Shape;511;p32"/>
          <p:cNvSpPr txBox="1"/>
          <p:nvPr/>
        </p:nvSpPr>
        <p:spPr>
          <a:xfrm rot="-1619818">
            <a:off x="6704065" y="3894099"/>
            <a:ext cx="765294" cy="176164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Take-Over</a:t>
            </a:r>
            <a:endParaRPr/>
          </a:p>
        </p:txBody>
      </p:sp>
      <p:cxnSp>
        <p:nvCxnSpPr>
          <p:cNvPr id="512" name="Google Shape;512;p32"/>
          <p:cNvCxnSpPr/>
          <p:nvPr/>
        </p:nvCxnSpPr>
        <p:spPr>
          <a:xfrm rot="10800000">
            <a:off x="6629400" y="4419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13" name="Google Shape;513;p32"/>
          <p:cNvSpPr txBox="1"/>
          <p:nvPr/>
        </p:nvSpPr>
        <p:spPr>
          <a:xfrm>
            <a:off x="7010400" y="4441825"/>
            <a:ext cx="762000" cy="2064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Take-over</a:t>
            </a:r>
            <a:endParaRPr/>
          </a:p>
        </p:txBody>
      </p:sp>
      <p:cxnSp>
        <p:nvCxnSpPr>
          <p:cNvPr id="514" name="Google Shape;514;p32"/>
          <p:cNvCxnSpPr/>
          <p:nvPr/>
        </p:nvCxnSpPr>
        <p:spPr>
          <a:xfrm>
            <a:off x="7924800" y="3962400"/>
            <a:ext cx="1524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15" name="Google Shape;515;p32"/>
          <p:cNvSpPr txBox="1"/>
          <p:nvPr/>
        </p:nvSpPr>
        <p:spPr>
          <a:xfrm>
            <a:off x="8120062" y="3894137"/>
            <a:ext cx="642900" cy="2208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Election</a:t>
            </a:r>
            <a:endParaRPr/>
          </a:p>
        </p:txBody>
      </p:sp>
      <p:cxnSp>
        <p:nvCxnSpPr>
          <p:cNvPr id="516" name="Google Shape;516;p32"/>
          <p:cNvCxnSpPr/>
          <p:nvPr/>
        </p:nvCxnSpPr>
        <p:spPr>
          <a:xfrm flipH="1">
            <a:off x="7278599" y="3886200"/>
            <a:ext cx="493800" cy="121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17" name="Google Shape;517;p32"/>
          <p:cNvSpPr txBox="1"/>
          <p:nvPr/>
        </p:nvSpPr>
        <p:spPr>
          <a:xfrm rot="-4140168">
            <a:off x="7019938" y="4338599"/>
            <a:ext cx="642996" cy="220794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Election</a:t>
            </a:r>
            <a:endParaRPr/>
          </a:p>
        </p:txBody>
      </p:sp>
      <p:cxnSp>
        <p:nvCxnSpPr>
          <p:cNvPr id="518" name="Google Shape;518;p32"/>
          <p:cNvCxnSpPr/>
          <p:nvPr/>
        </p:nvCxnSpPr>
        <p:spPr>
          <a:xfrm flipH="1">
            <a:off x="7315200" y="4572000"/>
            <a:ext cx="68580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19" name="Google Shape;519;p32"/>
          <p:cNvSpPr txBox="1"/>
          <p:nvPr/>
        </p:nvSpPr>
        <p:spPr>
          <a:xfrm rot="-2099258">
            <a:off x="7474000" y="4810165"/>
            <a:ext cx="643007" cy="220799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Election</a:t>
            </a:r>
            <a:endParaRPr/>
          </a:p>
        </p:txBody>
      </p:sp>
      <p:sp>
        <p:nvSpPr>
          <p:cNvPr id="520" name="Google Shape;520;p32"/>
          <p:cNvSpPr txBox="1"/>
          <p:nvPr/>
        </p:nvSpPr>
        <p:spPr>
          <a:xfrm>
            <a:off x="8151812" y="3940175"/>
            <a:ext cx="763500" cy="174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Take-Over</a:t>
            </a:r>
            <a:endParaRPr/>
          </a:p>
        </p:txBody>
      </p:sp>
      <p:cxnSp>
        <p:nvCxnSpPr>
          <p:cNvPr id="521" name="Google Shape;521;p32"/>
          <p:cNvCxnSpPr/>
          <p:nvPr/>
        </p:nvCxnSpPr>
        <p:spPr>
          <a:xfrm rot="10800000">
            <a:off x="7924800" y="3962400"/>
            <a:ext cx="15240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pic>
        <p:nvPicPr>
          <p:cNvPr descr="C:\Documents and Settings\dd\Local Settings\Temporary Internet Files\Content.IE5\0JAXMH8Z\MC900434713[1].wmf" id="522" name="Google Shape;52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0" y="4181475"/>
            <a:ext cx="517525" cy="54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p32"/>
          <p:cNvCxnSpPr/>
          <p:nvPr/>
        </p:nvCxnSpPr>
        <p:spPr>
          <a:xfrm rot="10800000">
            <a:off x="7315200" y="3733800"/>
            <a:ext cx="609600" cy="6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24" name="Google Shape;524;p32"/>
          <p:cNvCxnSpPr/>
          <p:nvPr/>
        </p:nvCxnSpPr>
        <p:spPr>
          <a:xfrm rot="10800000">
            <a:off x="7848600" y="3962400"/>
            <a:ext cx="1524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25" name="Google Shape;525;p32"/>
          <p:cNvCxnSpPr/>
          <p:nvPr/>
        </p:nvCxnSpPr>
        <p:spPr>
          <a:xfrm rot="10800000">
            <a:off x="6781800" y="3962400"/>
            <a:ext cx="114300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26" name="Google Shape;526;p32"/>
          <p:cNvCxnSpPr/>
          <p:nvPr/>
        </p:nvCxnSpPr>
        <p:spPr>
          <a:xfrm rot="10800000">
            <a:off x="6629400" y="4419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27" name="Google Shape;527;p32"/>
          <p:cNvCxnSpPr/>
          <p:nvPr/>
        </p:nvCxnSpPr>
        <p:spPr>
          <a:xfrm flipH="1">
            <a:off x="6858000" y="4419600"/>
            <a:ext cx="106680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28" name="Google Shape;528;p32"/>
          <p:cNvCxnSpPr/>
          <p:nvPr/>
        </p:nvCxnSpPr>
        <p:spPr>
          <a:xfrm flipH="1">
            <a:off x="7924800" y="4572000"/>
            <a:ext cx="1524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29" name="Google Shape;529;p32"/>
          <p:cNvSpPr txBox="1"/>
          <p:nvPr/>
        </p:nvSpPr>
        <p:spPr>
          <a:xfrm>
            <a:off x="6858000" y="4343400"/>
            <a:ext cx="914400" cy="228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3187700"/>
            <a:ext cx="2590800" cy="25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2. Ring Algorithm</a:t>
            </a:r>
            <a:endParaRPr/>
          </a:p>
        </p:txBody>
      </p:sp>
      <p:sp>
        <p:nvSpPr>
          <p:cNvPr id="536" name="Google Shape;536;p33"/>
          <p:cNvSpPr txBox="1"/>
          <p:nvPr>
            <p:ph idx="1" type="body"/>
          </p:nvPr>
        </p:nvSpPr>
        <p:spPr>
          <a:xfrm>
            <a:off x="228600" y="12954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This algorithm is generally used in a ring topology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When a process </a:t>
            </a:r>
            <a:r>
              <a:rPr b="1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baseline="-25000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detects that  the coordinator has crashed, it initiates an election algorithm</a:t>
            </a:r>
            <a:endParaRPr/>
          </a:p>
        </p:txBody>
      </p:sp>
      <p:sp>
        <p:nvSpPr>
          <p:cNvPr id="537" name="Google Shape;537;p33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8" name="Google Shape;538;p33"/>
          <p:cNvSpPr/>
          <p:nvPr/>
        </p:nvSpPr>
        <p:spPr>
          <a:xfrm>
            <a:off x="5937250" y="3906837"/>
            <a:ext cx="10494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effectLst>
                  <a:outerShdw blurRad="50800" algn="tl" dir="5460000" dist="39000">
                    <a:srgbClr val="000000">
                      <a:alpha val="38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39" name="Google Shape;539;p33"/>
          <p:cNvSpPr txBox="1"/>
          <p:nvPr/>
        </p:nvSpPr>
        <p:spPr>
          <a:xfrm>
            <a:off x="381000" y="2362200"/>
            <a:ext cx="5791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AutoNum type="arabicPeriod"/>
            </a:pPr>
            <a:r>
              <a:rPr b="1" i="0" lang="en-US" sz="1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baseline="-25000" i="0" lang="en-US" sz="1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builds an “Election” message (</a:t>
            </a:r>
            <a:r>
              <a:rPr b="1" i="0" lang="en-US" sz="1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E)</a:t>
            </a:r>
            <a:r>
              <a:rPr b="0" i="0" lang="en-US" sz="1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and sends it to its next node. It inserts its ID into the Election message</a:t>
            </a:r>
            <a:endParaRPr/>
          </a:p>
          <a:p>
            <a:pPr indent="-40005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When process </a:t>
            </a:r>
            <a:r>
              <a:rPr b="1" i="0" lang="en-US" sz="1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baseline="-25000" i="0" lang="en-US" sz="1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1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receives the message, it appends its ID and forwards the message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AutoNum type="romanLcPeriod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If the next node has crashed, </a:t>
            </a:r>
            <a:r>
              <a:rPr b="1" i="0" lang="en-US" sz="18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baseline="-25000" i="0" lang="en-US" sz="18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finds the next alive node</a:t>
            </a:r>
            <a:endParaRPr/>
          </a:p>
          <a:p>
            <a:pPr indent="-457200" lvl="1" marL="97155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When the message gets back to the process that started the election: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AutoNum type="romanLcPeriod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it elects process with highest ID as coordinator, and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AutoNum type="romanLcPeriod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changes the message type to “Coordination” message (</a:t>
            </a:r>
            <a:r>
              <a:rPr b="1" i="0" lang="en-US" sz="18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 and circulates it in the ring</a:t>
            </a:r>
            <a:endParaRPr/>
          </a:p>
        </p:txBody>
      </p:sp>
      <p:sp>
        <p:nvSpPr>
          <p:cNvPr id="540" name="Google Shape;540;p33"/>
          <p:cNvSpPr txBox="1"/>
          <p:nvPr/>
        </p:nvSpPr>
        <p:spPr>
          <a:xfrm>
            <a:off x="7315200" y="4876800"/>
            <a:ext cx="457200" cy="228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5</a:t>
            </a:r>
            <a:endParaRPr/>
          </a:p>
        </p:txBody>
      </p:sp>
      <p:cxnSp>
        <p:nvCxnSpPr>
          <p:cNvPr id="541" name="Google Shape;541;p33"/>
          <p:cNvCxnSpPr/>
          <p:nvPr/>
        </p:nvCxnSpPr>
        <p:spPr>
          <a:xfrm rot="10800000">
            <a:off x="7162800" y="5181600"/>
            <a:ext cx="3048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42" name="Google Shape;542;p33"/>
          <p:cNvSpPr txBox="1"/>
          <p:nvPr/>
        </p:nvSpPr>
        <p:spPr>
          <a:xfrm>
            <a:off x="7162800" y="4343400"/>
            <a:ext cx="533400" cy="228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5,6</a:t>
            </a:r>
            <a:endParaRPr/>
          </a:p>
        </p:txBody>
      </p:sp>
      <p:cxnSp>
        <p:nvCxnSpPr>
          <p:cNvPr id="543" name="Google Shape;543;p33"/>
          <p:cNvCxnSpPr/>
          <p:nvPr/>
        </p:nvCxnSpPr>
        <p:spPr>
          <a:xfrm>
            <a:off x="7086600" y="3962400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44" name="Google Shape;544;p33"/>
          <p:cNvSpPr txBox="1"/>
          <p:nvPr/>
        </p:nvSpPr>
        <p:spPr>
          <a:xfrm>
            <a:off x="6934200" y="3124200"/>
            <a:ext cx="685800" cy="228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5,6,0</a:t>
            </a:r>
            <a:endParaRPr/>
          </a:p>
        </p:txBody>
      </p:sp>
      <p:cxnSp>
        <p:nvCxnSpPr>
          <p:cNvPr id="545" name="Google Shape;545;p33"/>
          <p:cNvCxnSpPr/>
          <p:nvPr/>
        </p:nvCxnSpPr>
        <p:spPr>
          <a:xfrm flipH="1" rot="10800000">
            <a:off x="7239000" y="3505200"/>
            <a:ext cx="304800" cy="7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46" name="Google Shape;546;p33"/>
          <p:cNvSpPr txBox="1"/>
          <p:nvPr/>
        </p:nvSpPr>
        <p:spPr>
          <a:xfrm>
            <a:off x="7924800" y="3124200"/>
            <a:ext cx="685800" cy="228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5,6,0,1</a:t>
            </a:r>
            <a:endParaRPr/>
          </a:p>
        </p:txBody>
      </p:sp>
      <p:cxnSp>
        <p:nvCxnSpPr>
          <p:cNvPr id="547" name="Google Shape;547;p33"/>
          <p:cNvCxnSpPr/>
          <p:nvPr/>
        </p:nvCxnSpPr>
        <p:spPr>
          <a:xfrm>
            <a:off x="7924800" y="3505200"/>
            <a:ext cx="3048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48" name="Google Shape;548;p33"/>
          <p:cNvSpPr txBox="1"/>
          <p:nvPr/>
        </p:nvSpPr>
        <p:spPr>
          <a:xfrm>
            <a:off x="7620000" y="3962400"/>
            <a:ext cx="838200" cy="228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5,6,0,1,2</a:t>
            </a:r>
            <a:endParaRPr/>
          </a:p>
        </p:txBody>
      </p:sp>
      <p:cxnSp>
        <p:nvCxnSpPr>
          <p:cNvPr id="549" name="Google Shape;549;p33"/>
          <p:cNvCxnSpPr/>
          <p:nvPr/>
        </p:nvCxnSpPr>
        <p:spPr>
          <a:xfrm>
            <a:off x="8458200" y="3962400"/>
            <a:ext cx="15240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50" name="Google Shape;550;p33"/>
          <p:cNvSpPr txBox="1"/>
          <p:nvPr/>
        </p:nvSpPr>
        <p:spPr>
          <a:xfrm>
            <a:off x="7620000" y="4572000"/>
            <a:ext cx="914400" cy="228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5,6,0,1,2,3</a:t>
            </a:r>
            <a:endParaRPr/>
          </a:p>
        </p:txBody>
      </p:sp>
      <p:cxnSp>
        <p:nvCxnSpPr>
          <p:cNvPr id="551" name="Google Shape;551;p33"/>
          <p:cNvCxnSpPr/>
          <p:nvPr/>
        </p:nvCxnSpPr>
        <p:spPr>
          <a:xfrm flipH="1">
            <a:off x="8534400" y="4648200"/>
            <a:ext cx="1524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52" name="Google Shape;552;p33"/>
          <p:cNvSpPr txBox="1"/>
          <p:nvPr/>
        </p:nvSpPr>
        <p:spPr>
          <a:xfrm>
            <a:off x="8001000" y="5486400"/>
            <a:ext cx="1066800" cy="228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5,6,0,1,2,3,4</a:t>
            </a:r>
            <a:endParaRPr/>
          </a:p>
        </p:txBody>
      </p:sp>
      <p:cxnSp>
        <p:nvCxnSpPr>
          <p:cNvPr id="553" name="Google Shape;553;p33"/>
          <p:cNvCxnSpPr/>
          <p:nvPr/>
        </p:nvCxnSpPr>
        <p:spPr>
          <a:xfrm flipH="1">
            <a:off x="7924800" y="5257800"/>
            <a:ext cx="3048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54" name="Google Shape;554;p33"/>
          <p:cNvSpPr txBox="1"/>
          <p:nvPr/>
        </p:nvSpPr>
        <p:spPr>
          <a:xfrm>
            <a:off x="7315200" y="4876800"/>
            <a:ext cx="457200" cy="228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 6</a:t>
            </a:r>
            <a:endParaRPr/>
          </a:p>
        </p:txBody>
      </p:sp>
      <p:cxnSp>
        <p:nvCxnSpPr>
          <p:cNvPr id="555" name="Google Shape;555;p33"/>
          <p:cNvCxnSpPr/>
          <p:nvPr/>
        </p:nvCxnSpPr>
        <p:spPr>
          <a:xfrm rot="10800000">
            <a:off x="7162800" y="5181600"/>
            <a:ext cx="3048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56" name="Google Shape;556;p33"/>
          <p:cNvSpPr txBox="1"/>
          <p:nvPr/>
        </p:nvSpPr>
        <p:spPr>
          <a:xfrm>
            <a:off x="7162800" y="4343400"/>
            <a:ext cx="457200" cy="228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 6</a:t>
            </a:r>
            <a:endParaRPr/>
          </a:p>
        </p:txBody>
      </p:sp>
      <p:cxnSp>
        <p:nvCxnSpPr>
          <p:cNvPr id="557" name="Google Shape;557;p33"/>
          <p:cNvCxnSpPr/>
          <p:nvPr/>
        </p:nvCxnSpPr>
        <p:spPr>
          <a:xfrm>
            <a:off x="7086600" y="3962400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58" name="Google Shape;558;p33"/>
          <p:cNvSpPr txBox="1"/>
          <p:nvPr/>
        </p:nvSpPr>
        <p:spPr>
          <a:xfrm>
            <a:off x="6934200" y="3124200"/>
            <a:ext cx="457200" cy="228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 6</a:t>
            </a:r>
            <a:endParaRPr/>
          </a:p>
        </p:txBody>
      </p:sp>
      <p:cxnSp>
        <p:nvCxnSpPr>
          <p:cNvPr id="559" name="Google Shape;559;p33"/>
          <p:cNvCxnSpPr/>
          <p:nvPr/>
        </p:nvCxnSpPr>
        <p:spPr>
          <a:xfrm flipH="1" rot="10800000">
            <a:off x="7162800" y="3505200"/>
            <a:ext cx="304800" cy="7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60" name="Google Shape;560;p33"/>
          <p:cNvSpPr txBox="1"/>
          <p:nvPr/>
        </p:nvSpPr>
        <p:spPr>
          <a:xfrm>
            <a:off x="8001000" y="3124200"/>
            <a:ext cx="457200" cy="228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 6</a:t>
            </a:r>
            <a:endParaRPr/>
          </a:p>
        </p:txBody>
      </p:sp>
      <p:cxnSp>
        <p:nvCxnSpPr>
          <p:cNvPr id="561" name="Google Shape;561;p33"/>
          <p:cNvCxnSpPr/>
          <p:nvPr/>
        </p:nvCxnSpPr>
        <p:spPr>
          <a:xfrm>
            <a:off x="7924800" y="3505200"/>
            <a:ext cx="2286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62" name="Google Shape;562;p33"/>
          <p:cNvSpPr txBox="1"/>
          <p:nvPr/>
        </p:nvSpPr>
        <p:spPr>
          <a:xfrm>
            <a:off x="8001000" y="3962400"/>
            <a:ext cx="457200" cy="228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 6</a:t>
            </a:r>
            <a:endParaRPr/>
          </a:p>
        </p:txBody>
      </p:sp>
      <p:cxnSp>
        <p:nvCxnSpPr>
          <p:cNvPr id="563" name="Google Shape;563;p33"/>
          <p:cNvCxnSpPr/>
          <p:nvPr/>
        </p:nvCxnSpPr>
        <p:spPr>
          <a:xfrm>
            <a:off x="8458200" y="3962400"/>
            <a:ext cx="15240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64" name="Google Shape;564;p33"/>
          <p:cNvSpPr txBox="1"/>
          <p:nvPr/>
        </p:nvSpPr>
        <p:spPr>
          <a:xfrm>
            <a:off x="8077200" y="4572000"/>
            <a:ext cx="457200" cy="228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 6</a:t>
            </a:r>
            <a:endParaRPr/>
          </a:p>
        </p:txBody>
      </p:sp>
      <p:cxnSp>
        <p:nvCxnSpPr>
          <p:cNvPr id="565" name="Google Shape;565;p33"/>
          <p:cNvCxnSpPr/>
          <p:nvPr/>
        </p:nvCxnSpPr>
        <p:spPr>
          <a:xfrm flipH="1">
            <a:off x="8534400" y="4648200"/>
            <a:ext cx="1524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6" name="Google Shape;566;p33"/>
          <p:cNvCxnSpPr/>
          <p:nvPr/>
        </p:nvCxnSpPr>
        <p:spPr>
          <a:xfrm flipH="1">
            <a:off x="7924800" y="5257800"/>
            <a:ext cx="3048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67" name="Google Shape;567;p33"/>
          <p:cNvSpPr txBox="1"/>
          <p:nvPr/>
        </p:nvSpPr>
        <p:spPr>
          <a:xfrm>
            <a:off x="8001000" y="5486400"/>
            <a:ext cx="457200" cy="2286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 6</a:t>
            </a:r>
            <a:endParaRPr/>
          </a:p>
        </p:txBody>
      </p:sp>
      <p:pic>
        <p:nvPicPr>
          <p:cNvPr descr="C:\Documents and Settings\dd\Local Settings\Temporary Internet Files\Content.IE5\0JAXMH8Z\MC900434713[1].wmf" id="568" name="Google Shape;56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5105400"/>
            <a:ext cx="38100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Comparison of Election Algorithms</a:t>
            </a:r>
            <a:endParaRPr/>
          </a:p>
        </p:txBody>
      </p:sp>
      <p:sp>
        <p:nvSpPr>
          <p:cNvPr id="574" name="Google Shape;574;p34"/>
          <p:cNvSpPr txBox="1"/>
          <p:nvPr>
            <p:ph idx="1" type="body"/>
          </p:nvPr>
        </p:nvSpPr>
        <p:spPr>
          <a:xfrm>
            <a:off x="304800" y="5562600"/>
            <a:ext cx="8439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Assume that: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 = Number of processes in the distributed system</a:t>
            </a:r>
            <a:endParaRPr/>
          </a:p>
        </p:txBody>
      </p:sp>
      <p:sp>
        <p:nvSpPr>
          <p:cNvPr id="575" name="Google Shape;575;p34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76" name="Google Shape;576;p34"/>
          <p:cNvGraphicFramePr/>
          <p:nvPr/>
        </p:nvGraphicFramePr>
        <p:xfrm>
          <a:off x="3810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{B0911867-8D38-4A4C-899B-65E8C96F2D38}</a:tableStyleId>
              </a:tblPr>
              <a:tblGrid>
                <a:gridCol w="2578100"/>
                <a:gridCol w="1917700"/>
                <a:gridCol w="3962400"/>
              </a:tblGrid>
              <a:tr h="94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Algorithm</a:t>
                      </a:r>
                      <a:endParaRPr/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Messages for Electing a Coordinator</a:t>
                      </a:r>
                      <a:endParaRPr/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Problems</a:t>
                      </a:r>
                      <a:endParaRPr/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Bully Algorithm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</a:tr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Ring Algorithm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sp>
        <p:nvSpPr>
          <p:cNvPr id="577" name="Google Shape;577;p34"/>
          <p:cNvSpPr txBox="1"/>
          <p:nvPr/>
        </p:nvSpPr>
        <p:spPr>
          <a:xfrm>
            <a:off x="3400425" y="2743200"/>
            <a:ext cx="685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="0" baseline="30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578" name="Google Shape;578;p34"/>
          <p:cNvSpPr txBox="1"/>
          <p:nvPr/>
        </p:nvSpPr>
        <p:spPr>
          <a:xfrm>
            <a:off x="4953000" y="2816225"/>
            <a:ext cx="365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message overhead</a:t>
            </a:r>
            <a:endParaRPr/>
          </a:p>
        </p:txBody>
      </p:sp>
      <p:sp>
        <p:nvSpPr>
          <p:cNvPr id="579" name="Google Shape;579;p34"/>
          <p:cNvSpPr txBox="1"/>
          <p:nvPr/>
        </p:nvSpPr>
        <p:spPr>
          <a:xfrm>
            <a:off x="3476625" y="3548062"/>
            <a:ext cx="6381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</a:t>
            </a:r>
            <a:endParaRPr/>
          </a:p>
        </p:txBody>
      </p:sp>
      <p:sp>
        <p:nvSpPr>
          <p:cNvPr id="580" name="Google Shape;580;p34"/>
          <p:cNvSpPr txBox="1"/>
          <p:nvPr/>
        </p:nvSpPr>
        <p:spPr>
          <a:xfrm>
            <a:off x="4953000" y="3654425"/>
            <a:ext cx="3733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overlay ring topology is necessary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Summary of Election Algorithms</a:t>
            </a:r>
            <a:endParaRPr/>
          </a:p>
        </p:txBody>
      </p:sp>
      <p:sp>
        <p:nvSpPr>
          <p:cNvPr id="586" name="Google Shape;586;p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Election algorithms are used for choosing a unique process that will coordinate an activity</a:t>
            </a:r>
            <a:endParaRPr/>
          </a:p>
          <a:p>
            <a:pPr indent="-152400" lvl="4" marL="2057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At the end of the election algorithm, all nodes should uniquely identify the coordinator</a:t>
            </a:r>
            <a:endParaRPr/>
          </a:p>
          <a:p>
            <a:pPr indent="-152400" lvl="3" marL="1600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We studied two algorithms for 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Bully algorithm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Processes communicate in a distributed manner to elect a coordinator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Ring algorithm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Processes in a ring topology circulate election messages to choose a coordinator</a:t>
            </a:r>
            <a:endParaRPr/>
          </a:p>
        </p:txBody>
      </p:sp>
      <p:sp>
        <p:nvSpPr>
          <p:cNvPr id="587" name="Google Shape;587;p35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593" name="Google Shape;593;p3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[1] Shi-Ding Lin, Qiao Lian, Ming Chen and Zheng Zhang, “A Practical Distributed Mutual Exclusion Protocol in Dynamic Peer-to-Peer Systems”, Lecture Notes in Computer Science, 2005, Volume 3279/2005, 11-21, DOI: 10.1007/978-3-540-30183-7_2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Char char="•"/>
            </a:pPr>
            <a:r>
              <a:rPr b="0" i="0"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[2] http://en.wikipedia.org/wiki/Causality</a:t>
            </a:r>
            <a:endParaRPr/>
          </a:p>
        </p:txBody>
      </p:sp>
      <p:sp>
        <p:nvSpPr>
          <p:cNvPr id="594" name="Google Shape;594;p36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Election in Large Scale Networks</a:t>
            </a:r>
            <a:endParaRPr/>
          </a:p>
        </p:txBody>
      </p:sp>
      <p:sp>
        <p:nvSpPr>
          <p:cNvPr id="600" name="Google Shape;600;p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Bully Algorithm and Ring Algorithm does scales poorly with the size of the network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Bully Algorithm needs O(n</a:t>
            </a:r>
            <a:r>
              <a:rPr b="0" baseline="3000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 messages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Ring Algorithm requires maintaining a ring topology and requires 2n messages to elect a leader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0808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 large networks, these approaches do not scale</a:t>
            </a:r>
            <a:endParaRPr/>
          </a:p>
          <a:p>
            <a:pPr indent="-139700" lvl="2" marL="1143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0808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We discuss a scalable election algorithm for large scale peer-to-peer networks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808080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7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Election in Large Scale Peer-to-Peer Networks</a:t>
            </a:r>
            <a:endParaRPr/>
          </a:p>
        </p:txBody>
      </p:sp>
      <p:sp>
        <p:nvSpPr>
          <p:cNvPr id="607" name="Google Shape;607;p3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Many P2P networks have a hierarchical architecture for balancing the advantages between centralized and distributed networks</a:t>
            </a:r>
            <a:endParaRPr/>
          </a:p>
          <a:p>
            <a:pPr indent="-254000" lvl="4" marL="16573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Many peer-to-peer networks are neither completely unstructured nor completely centralized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Centralized networks are efficient and, they easily facilitate locate entities and data (e.g., name spaces)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Flat unstructured peer-to-peer networks are robust, autonomous and balances load between all peers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8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9"/>
          <p:cNvSpPr/>
          <p:nvPr/>
        </p:nvSpPr>
        <p:spPr>
          <a:xfrm>
            <a:off x="2819400" y="4933950"/>
            <a:ext cx="838200" cy="1238400"/>
          </a:xfrm>
          <a:prstGeom prst="ellipse">
            <a:avLst/>
          </a:prstGeom>
          <a:solidFill>
            <a:srgbClr val="00B050">
              <a:alpha val="24710"/>
            </a:srgbClr>
          </a:solidFill>
          <a:ln cap="flat" cmpd="sng" w="25400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9"/>
          <p:cNvSpPr/>
          <p:nvPr/>
        </p:nvSpPr>
        <p:spPr>
          <a:xfrm>
            <a:off x="3935412" y="4705350"/>
            <a:ext cx="843000" cy="530100"/>
          </a:xfrm>
          <a:prstGeom prst="ellipse">
            <a:avLst/>
          </a:prstGeom>
          <a:solidFill>
            <a:srgbClr val="00B050">
              <a:alpha val="24710"/>
            </a:srgbClr>
          </a:solidFill>
          <a:ln cap="flat" cmpd="sng" w="25400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9"/>
          <p:cNvSpPr/>
          <p:nvPr/>
        </p:nvSpPr>
        <p:spPr>
          <a:xfrm>
            <a:off x="5219700" y="5060950"/>
            <a:ext cx="800100" cy="958800"/>
          </a:xfrm>
          <a:prstGeom prst="ellipse">
            <a:avLst/>
          </a:prstGeom>
          <a:solidFill>
            <a:srgbClr val="00B050">
              <a:alpha val="24710"/>
            </a:srgbClr>
          </a:solidFill>
          <a:ln cap="flat" cmpd="sng" w="25400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9"/>
          <p:cNvSpPr/>
          <p:nvPr/>
        </p:nvSpPr>
        <p:spPr>
          <a:xfrm>
            <a:off x="4244975" y="5757862"/>
            <a:ext cx="860400" cy="619200"/>
          </a:xfrm>
          <a:prstGeom prst="ellipse">
            <a:avLst/>
          </a:prstGeom>
          <a:solidFill>
            <a:srgbClr val="00B050">
              <a:alpha val="24710"/>
            </a:srgbClr>
          </a:solidFill>
          <a:ln cap="flat" cmpd="sng" w="25400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Super-peer</a:t>
            </a:r>
            <a:endParaRPr/>
          </a:p>
        </p:txBody>
      </p:sp>
      <p:sp>
        <p:nvSpPr>
          <p:cNvPr id="618" name="Google Shape;618;p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 large unstructured Peer-to-Peer Networks, the network is organized into peers and </a:t>
            </a:r>
            <a:r>
              <a:rPr b="0" i="1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super-peers</a:t>
            </a:r>
            <a:endParaRPr/>
          </a:p>
          <a:p>
            <a:pPr indent="-177800" lvl="3" marL="16002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Super-Peers are entities that not only participate as a peer, but also take on additional role of acting as a leader for a set of peers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Super-peer acts as a server for a set of client peers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All communication from and to a regular peer proceeds through a super-peer</a:t>
            </a:r>
            <a:endParaRPr/>
          </a:p>
          <a:p>
            <a:pPr indent="-177800" lvl="4" marL="20574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It is expected that super-peers are long-lived nodes with high-availability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9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0" name="Google Shape;620;p39"/>
          <p:cNvSpPr/>
          <p:nvPr/>
        </p:nvSpPr>
        <p:spPr>
          <a:xfrm>
            <a:off x="3429000" y="54102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9"/>
          <p:cNvSpPr/>
          <p:nvPr/>
        </p:nvSpPr>
        <p:spPr>
          <a:xfrm>
            <a:off x="2895600" y="57150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9"/>
          <p:cNvSpPr/>
          <p:nvPr/>
        </p:nvSpPr>
        <p:spPr>
          <a:xfrm>
            <a:off x="3276600" y="58674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9"/>
          <p:cNvSpPr/>
          <p:nvPr/>
        </p:nvSpPr>
        <p:spPr>
          <a:xfrm>
            <a:off x="2895600" y="5246687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9"/>
          <p:cNvSpPr/>
          <p:nvPr/>
        </p:nvSpPr>
        <p:spPr>
          <a:xfrm>
            <a:off x="4267200" y="5038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9"/>
          <p:cNvSpPr/>
          <p:nvPr/>
        </p:nvSpPr>
        <p:spPr>
          <a:xfrm>
            <a:off x="4572000" y="493395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9"/>
          <p:cNvSpPr/>
          <p:nvPr/>
        </p:nvSpPr>
        <p:spPr>
          <a:xfrm>
            <a:off x="4267200" y="470535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9"/>
          <p:cNvSpPr/>
          <p:nvPr/>
        </p:nvSpPr>
        <p:spPr>
          <a:xfrm>
            <a:off x="4038600" y="485775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9"/>
          <p:cNvSpPr/>
          <p:nvPr/>
        </p:nvSpPr>
        <p:spPr>
          <a:xfrm>
            <a:off x="5486400" y="55626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9"/>
          <p:cNvSpPr/>
          <p:nvPr/>
        </p:nvSpPr>
        <p:spPr>
          <a:xfrm>
            <a:off x="5334000" y="5241925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9"/>
          <p:cNvSpPr/>
          <p:nvPr/>
        </p:nvSpPr>
        <p:spPr>
          <a:xfrm>
            <a:off x="5715000" y="57150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5715000" y="5318125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4648200" y="5800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4419600" y="60198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9"/>
          <p:cNvSpPr/>
          <p:nvPr/>
        </p:nvSpPr>
        <p:spPr>
          <a:xfrm>
            <a:off x="4800600" y="6129337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9"/>
          <p:cNvSpPr/>
          <p:nvPr/>
        </p:nvSpPr>
        <p:spPr>
          <a:xfrm>
            <a:off x="3200400" y="51054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p39"/>
          <p:cNvCxnSpPr/>
          <p:nvPr/>
        </p:nvCxnSpPr>
        <p:spPr>
          <a:xfrm>
            <a:off x="3330575" y="5235575"/>
            <a:ext cx="174600" cy="174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7" name="Google Shape;637;p39"/>
          <p:cNvCxnSpPr/>
          <p:nvPr/>
        </p:nvCxnSpPr>
        <p:spPr>
          <a:xfrm>
            <a:off x="3048000" y="5322887"/>
            <a:ext cx="381000" cy="163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8" name="Google Shape;638;p39"/>
          <p:cNvCxnSpPr/>
          <p:nvPr/>
        </p:nvCxnSpPr>
        <p:spPr>
          <a:xfrm flipH="1">
            <a:off x="3025800" y="5562600"/>
            <a:ext cx="479400" cy="174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9" name="Google Shape;639;p39"/>
          <p:cNvCxnSpPr/>
          <p:nvPr/>
        </p:nvCxnSpPr>
        <p:spPr>
          <a:xfrm flipH="1">
            <a:off x="3406800" y="5562600"/>
            <a:ext cx="98400" cy="327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0" name="Google Shape;640;p39"/>
          <p:cNvCxnSpPr/>
          <p:nvPr/>
        </p:nvCxnSpPr>
        <p:spPr>
          <a:xfrm>
            <a:off x="4168775" y="4987925"/>
            <a:ext cx="174600" cy="50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1" name="Google Shape;641;p39"/>
          <p:cNvCxnSpPr/>
          <p:nvPr/>
        </p:nvCxnSpPr>
        <p:spPr>
          <a:xfrm>
            <a:off x="4343400" y="4857750"/>
            <a:ext cx="0" cy="180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2" name="Google Shape;642;p39"/>
          <p:cNvCxnSpPr/>
          <p:nvPr/>
        </p:nvCxnSpPr>
        <p:spPr>
          <a:xfrm flipH="1">
            <a:off x="4397400" y="5010150"/>
            <a:ext cx="174600" cy="50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3" name="Google Shape;643;p39"/>
          <p:cNvCxnSpPr/>
          <p:nvPr/>
        </p:nvCxnSpPr>
        <p:spPr>
          <a:xfrm flipH="1" rot="10800000">
            <a:off x="4549775" y="5931025"/>
            <a:ext cx="120600" cy="11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4" name="Google Shape;644;p39"/>
          <p:cNvCxnSpPr/>
          <p:nvPr/>
        </p:nvCxnSpPr>
        <p:spPr>
          <a:xfrm rot="10800000">
            <a:off x="4778400" y="5931037"/>
            <a:ext cx="98400" cy="198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5" name="Google Shape;645;p39"/>
          <p:cNvCxnSpPr/>
          <p:nvPr/>
        </p:nvCxnSpPr>
        <p:spPr>
          <a:xfrm>
            <a:off x="5410200" y="5394325"/>
            <a:ext cx="152400" cy="168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6" name="Google Shape;646;p39"/>
          <p:cNvCxnSpPr/>
          <p:nvPr/>
        </p:nvCxnSpPr>
        <p:spPr>
          <a:xfrm flipH="1">
            <a:off x="5616625" y="5448300"/>
            <a:ext cx="120600" cy="136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7" name="Google Shape;647;p39"/>
          <p:cNvCxnSpPr/>
          <p:nvPr/>
        </p:nvCxnSpPr>
        <p:spPr>
          <a:xfrm>
            <a:off x="5638800" y="5638800"/>
            <a:ext cx="98400" cy="98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8" name="Google Shape;648;p39"/>
          <p:cNvCxnSpPr/>
          <p:nvPr/>
        </p:nvCxnSpPr>
        <p:spPr>
          <a:xfrm flipH="1">
            <a:off x="3581425" y="5168900"/>
            <a:ext cx="708000" cy="317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9" name="Google Shape;649;p39"/>
          <p:cNvCxnSpPr/>
          <p:nvPr/>
        </p:nvCxnSpPr>
        <p:spPr>
          <a:xfrm rot="10800000">
            <a:off x="4397400" y="5169000"/>
            <a:ext cx="1089000" cy="469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0" name="Google Shape;650;p39"/>
          <p:cNvCxnSpPr/>
          <p:nvPr/>
        </p:nvCxnSpPr>
        <p:spPr>
          <a:xfrm flipH="1">
            <a:off x="4800600" y="5638800"/>
            <a:ext cx="685800" cy="238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1" name="Google Shape;651;p39"/>
          <p:cNvCxnSpPr/>
          <p:nvPr/>
        </p:nvCxnSpPr>
        <p:spPr>
          <a:xfrm rot="10800000">
            <a:off x="3581400" y="5486325"/>
            <a:ext cx="1066800" cy="390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2" name="Google Shape;652;p39"/>
          <p:cNvCxnSpPr/>
          <p:nvPr/>
        </p:nvCxnSpPr>
        <p:spPr>
          <a:xfrm rot="10800000">
            <a:off x="3581400" y="5486400"/>
            <a:ext cx="1905000" cy="152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3" name="Google Shape;653;p39"/>
          <p:cNvCxnSpPr/>
          <p:nvPr/>
        </p:nvCxnSpPr>
        <p:spPr>
          <a:xfrm>
            <a:off x="4343400" y="5191125"/>
            <a:ext cx="381000" cy="609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4" name="Google Shape;654;p39"/>
          <p:cNvSpPr txBox="1"/>
          <p:nvPr/>
        </p:nvSpPr>
        <p:spPr>
          <a:xfrm>
            <a:off x="6248400" y="4648200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Peer</a:t>
            </a:r>
            <a:endParaRPr/>
          </a:p>
        </p:txBody>
      </p:sp>
      <p:sp>
        <p:nvSpPr>
          <p:cNvPr id="655" name="Google Shape;655;p39"/>
          <p:cNvSpPr txBox="1"/>
          <p:nvPr/>
        </p:nvSpPr>
        <p:spPr>
          <a:xfrm>
            <a:off x="1844675" y="4495800"/>
            <a:ext cx="1219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 Peer</a:t>
            </a:r>
            <a:endParaRPr/>
          </a:p>
        </p:txBody>
      </p:sp>
      <p:sp>
        <p:nvSpPr>
          <p:cNvPr id="656" name="Google Shape;656;p39"/>
          <p:cNvSpPr txBox="1"/>
          <p:nvPr/>
        </p:nvSpPr>
        <p:spPr>
          <a:xfrm>
            <a:off x="2816225" y="6324600"/>
            <a:ext cx="1679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Super-Peer Network</a:t>
            </a:r>
            <a:endParaRPr/>
          </a:p>
        </p:txBody>
      </p:sp>
      <p:cxnSp>
        <p:nvCxnSpPr>
          <p:cNvPr id="657" name="Google Shape;657;p39"/>
          <p:cNvCxnSpPr/>
          <p:nvPr/>
        </p:nvCxnSpPr>
        <p:spPr>
          <a:xfrm flipH="1">
            <a:off x="3657600" y="5681662"/>
            <a:ext cx="457200" cy="642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58" name="Google Shape;658;p39"/>
          <p:cNvCxnSpPr/>
          <p:nvPr/>
        </p:nvCxnSpPr>
        <p:spPr>
          <a:xfrm rot="10800000">
            <a:off x="2667025" y="4705400"/>
            <a:ext cx="1622400" cy="463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59" name="Google Shape;659;p39"/>
          <p:cNvCxnSpPr/>
          <p:nvPr/>
        </p:nvCxnSpPr>
        <p:spPr>
          <a:xfrm flipH="1" rot="10800000">
            <a:off x="5791200" y="4857625"/>
            <a:ext cx="533400" cy="460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Super-Peer – Election Requirements</a:t>
            </a:r>
            <a:endParaRPr/>
          </a:p>
        </p:txBody>
      </p:sp>
      <p:sp>
        <p:nvSpPr>
          <p:cNvPr id="665" name="Google Shape;665;p40"/>
          <p:cNvSpPr txBox="1"/>
          <p:nvPr>
            <p:ph idx="1" type="body"/>
          </p:nvPr>
        </p:nvSpPr>
        <p:spPr>
          <a:xfrm>
            <a:off x="228600" y="1600200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 a hierarchical P2P network, several nodes have to be selected as super-peers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Traditionally, only one node was selected as a coordinator</a:t>
            </a:r>
            <a:endParaRPr/>
          </a:p>
          <a:p>
            <a:pPr indent="-152400" lvl="4" marL="2057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Requirements for a node being elected as super-peer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Super-peers should be evenly distributed across the overlay network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There should be a predefined proportion of super-peers relative to the number of regular peers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Each super-peer should not need to serve more than a fixed number of regular peers</a:t>
            </a:r>
            <a:endParaRPr/>
          </a:p>
        </p:txBody>
      </p:sp>
      <p:sp>
        <p:nvSpPr>
          <p:cNvPr id="666" name="Google Shape;666;p40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Election of Super-peers in a </a:t>
            </a:r>
            <a:br>
              <a:rPr b="0" i="0" lang="en-US" sz="40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DHT-based system</a:t>
            </a:r>
            <a:endParaRPr/>
          </a:p>
        </p:txBody>
      </p:sp>
      <p:sp>
        <p:nvSpPr>
          <p:cNvPr id="672" name="Google Shape;672;p41"/>
          <p:cNvSpPr txBox="1"/>
          <p:nvPr>
            <p:ph idx="4294967295" type="body"/>
          </p:nvPr>
        </p:nvSpPr>
        <p:spPr>
          <a:xfrm>
            <a:off x="457200" y="1603375"/>
            <a:ext cx="8229600" cy="45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5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cap="none" strike="noStrike">
                <a:noFill/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73" name="Google Shape;673;p41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4" name="Google Shape;674;p41"/>
          <p:cNvSpPr txBox="1"/>
          <p:nvPr/>
        </p:nvSpPr>
        <p:spPr>
          <a:xfrm>
            <a:off x="2895600" y="5943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1"/>
          <p:cNvSpPr txBox="1"/>
          <p:nvPr/>
        </p:nvSpPr>
        <p:spPr>
          <a:xfrm>
            <a:off x="3200400" y="5943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1"/>
          <p:cNvSpPr txBox="1"/>
          <p:nvPr/>
        </p:nvSpPr>
        <p:spPr>
          <a:xfrm>
            <a:off x="3505200" y="5943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1"/>
          <p:cNvSpPr txBox="1"/>
          <p:nvPr/>
        </p:nvSpPr>
        <p:spPr>
          <a:xfrm>
            <a:off x="3810000" y="5943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1"/>
          <p:cNvSpPr txBox="1"/>
          <p:nvPr/>
        </p:nvSpPr>
        <p:spPr>
          <a:xfrm>
            <a:off x="4114800" y="5943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1"/>
          <p:cNvSpPr txBox="1"/>
          <p:nvPr/>
        </p:nvSpPr>
        <p:spPr>
          <a:xfrm>
            <a:off x="4419600" y="5943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1"/>
          <p:cNvSpPr txBox="1"/>
          <p:nvPr/>
        </p:nvSpPr>
        <p:spPr>
          <a:xfrm>
            <a:off x="4724400" y="5943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1"/>
          <p:cNvSpPr txBox="1"/>
          <p:nvPr/>
        </p:nvSpPr>
        <p:spPr>
          <a:xfrm>
            <a:off x="5029200" y="5943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1"/>
          <p:cNvSpPr txBox="1"/>
          <p:nvPr/>
        </p:nvSpPr>
        <p:spPr>
          <a:xfrm>
            <a:off x="2895600" y="5943600"/>
            <a:ext cx="304800" cy="304800"/>
          </a:xfrm>
          <a:prstGeom prst="rect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38" scaled="0"/>
          </a:gra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1"/>
          <p:cNvSpPr txBox="1"/>
          <p:nvPr/>
        </p:nvSpPr>
        <p:spPr>
          <a:xfrm>
            <a:off x="3200400" y="5943600"/>
            <a:ext cx="304800" cy="304800"/>
          </a:xfrm>
          <a:prstGeom prst="rect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38" scaled="0"/>
          </a:gra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1"/>
          <p:cNvSpPr txBox="1"/>
          <p:nvPr/>
        </p:nvSpPr>
        <p:spPr>
          <a:xfrm>
            <a:off x="3505200" y="5943600"/>
            <a:ext cx="304800" cy="304800"/>
          </a:xfrm>
          <a:prstGeom prst="rect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38" scaled="0"/>
          </a:gra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1"/>
          <p:cNvSpPr txBox="1"/>
          <p:nvPr/>
        </p:nvSpPr>
        <p:spPr>
          <a:xfrm>
            <a:off x="3205162" y="6400800"/>
            <a:ext cx="304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cxnSp>
        <p:nvCxnSpPr>
          <p:cNvPr id="686" name="Google Shape;686;p41"/>
          <p:cNvCxnSpPr/>
          <p:nvPr/>
        </p:nvCxnSpPr>
        <p:spPr>
          <a:xfrm>
            <a:off x="2895600" y="6446837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687" name="Google Shape;687;p41"/>
          <p:cNvSpPr txBox="1"/>
          <p:nvPr/>
        </p:nvSpPr>
        <p:spPr>
          <a:xfrm>
            <a:off x="3886200" y="5562600"/>
            <a:ext cx="304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cxnSp>
        <p:nvCxnSpPr>
          <p:cNvPr id="688" name="Google Shape;688;p41"/>
          <p:cNvCxnSpPr/>
          <p:nvPr/>
        </p:nvCxnSpPr>
        <p:spPr>
          <a:xfrm>
            <a:off x="2895600" y="5834062"/>
            <a:ext cx="24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Types of Distributed Mutual Exclusion</a:t>
            </a:r>
            <a:endParaRPr/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152400" y="15240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Mutual exclusion algorithms are classified into two categories</a:t>
            </a:r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5837910" y="2502074"/>
            <a:ext cx="520160" cy="341325"/>
            <a:chOff x="0" y="0"/>
            <a:chExt cx="2147483605" cy="2147483521"/>
          </a:xfrm>
        </p:grpSpPr>
        <p:sp>
          <p:nvSpPr>
            <p:cNvPr id="131" name="Google Shape;131;p15"/>
            <p:cNvSpPr txBox="1"/>
            <p:nvPr/>
          </p:nvSpPr>
          <p:spPr>
            <a:xfrm>
              <a:off x="41" y="46"/>
              <a:ext cx="2147483647" cy="214748364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2D2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41" y="46"/>
              <a:ext cx="2147483647" cy="971672852"/>
            </a:xfrm>
            <a:prstGeom prst="rect">
              <a:avLst/>
            </a:prstGeom>
            <a:solidFill>
              <a:srgbClr val="2D2D8A"/>
            </a:solidFill>
            <a:ln cap="flat" cmpd="sng" w="25400">
              <a:solidFill>
                <a:srgbClr val="1E1E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Client 1</a:t>
              </a:r>
              <a:endParaRPr/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7460335" y="2843355"/>
            <a:ext cx="577956" cy="403611"/>
            <a:chOff x="0" y="0"/>
            <a:chExt cx="2147483498" cy="2147483647"/>
          </a:xfrm>
        </p:grpSpPr>
        <p:sp>
          <p:nvSpPr>
            <p:cNvPr id="134" name="Google Shape;134;p15"/>
            <p:cNvSpPr txBox="1"/>
            <p:nvPr/>
          </p:nvSpPr>
          <p:spPr>
            <a:xfrm>
              <a:off x="37" y="39"/>
              <a:ext cx="2147483647" cy="21474835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2D2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37" y="39"/>
              <a:ext cx="2147483647" cy="821707176"/>
            </a:xfrm>
            <a:prstGeom prst="rect">
              <a:avLst/>
            </a:prstGeom>
            <a:solidFill>
              <a:srgbClr val="2D2D8A"/>
            </a:solidFill>
            <a:ln cap="flat" cmpd="sng" w="25400">
              <a:solidFill>
                <a:srgbClr val="1E1E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</p:grpSp>
      <p:grpSp>
        <p:nvGrpSpPr>
          <p:cNvPr id="136" name="Google Shape;136;p15"/>
          <p:cNvGrpSpPr/>
          <p:nvPr/>
        </p:nvGrpSpPr>
        <p:grpSpPr>
          <a:xfrm>
            <a:off x="7705725" y="3322637"/>
            <a:ext cx="798513" cy="354012"/>
            <a:chOff x="7705725" y="3322637"/>
            <a:chExt cx="798513" cy="354012"/>
          </a:xfrm>
        </p:grpSpPr>
        <p:pic>
          <p:nvPicPr>
            <p:cNvPr id="137" name="Google Shape;13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05725" y="3322637"/>
              <a:ext cx="798512" cy="354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5"/>
            <p:cNvSpPr txBox="1"/>
            <p:nvPr/>
          </p:nvSpPr>
          <p:spPr>
            <a:xfrm>
              <a:off x="7761287" y="335280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Resource</a:t>
              </a:r>
              <a:endParaRPr/>
            </a:p>
          </p:txBody>
        </p:sp>
      </p:grpSp>
      <p:sp>
        <p:nvSpPr>
          <p:cNvPr id="139" name="Google Shape;139;p15"/>
          <p:cNvSpPr/>
          <p:nvPr/>
        </p:nvSpPr>
        <p:spPr>
          <a:xfrm>
            <a:off x="6181725" y="2998787"/>
            <a:ext cx="484200" cy="168300"/>
          </a:xfrm>
          <a:prstGeom prst="ellipse">
            <a:avLst/>
          </a:prstGeom>
          <a:gradFill>
            <a:gsLst>
              <a:gs pos="0">
                <a:srgbClr val="ACACE1"/>
              </a:gs>
              <a:gs pos="35000">
                <a:srgbClr val="C5C5E9"/>
              </a:gs>
              <a:gs pos="100000">
                <a:srgbClr val="E9E9F7"/>
              </a:gs>
            </a:gsLst>
            <a:lin ang="16200038" scaled="0"/>
          </a:gradFill>
          <a:ln cap="flat" cmpd="sng" w="9525">
            <a:solidFill>
              <a:srgbClr val="2929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grpSp>
        <p:nvGrpSpPr>
          <p:cNvPr id="140" name="Google Shape;140;p15"/>
          <p:cNvGrpSpPr/>
          <p:nvPr/>
        </p:nvGrpSpPr>
        <p:grpSpPr>
          <a:xfrm>
            <a:off x="7445528" y="2329331"/>
            <a:ext cx="635752" cy="444742"/>
            <a:chOff x="0" y="0"/>
            <a:chExt cx="2147483647" cy="2147483212"/>
          </a:xfrm>
        </p:grpSpPr>
        <p:sp>
          <p:nvSpPr>
            <p:cNvPr id="141" name="Google Shape;141;p15"/>
            <p:cNvSpPr txBox="1"/>
            <p:nvPr/>
          </p:nvSpPr>
          <p:spPr>
            <a:xfrm>
              <a:off x="33" y="53"/>
              <a:ext cx="2147483613" cy="214748364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33" y="53"/>
              <a:ext cx="2147483613" cy="1118312840"/>
            </a:xfrm>
            <a:prstGeom prst="rect">
              <a:avLst/>
            </a:prstGeom>
            <a:solidFill>
              <a:srgbClr val="000000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Coordinator</a:t>
              </a:r>
              <a:endParaRPr/>
            </a:p>
          </p:txBody>
        </p:sp>
      </p:grpSp>
      <p:sp>
        <p:nvSpPr>
          <p:cNvPr id="143" name="Google Shape;143;p15"/>
          <p:cNvSpPr/>
          <p:nvPr/>
        </p:nvSpPr>
        <p:spPr>
          <a:xfrm>
            <a:off x="7812087" y="2455862"/>
            <a:ext cx="484200" cy="162000"/>
          </a:xfrm>
          <a:prstGeom prst="ellipse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152400" y="2057400"/>
            <a:ext cx="5715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Permission-based Approaches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 process, which wants to access a shared resource, requests the permission from one or more coordinators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2" marL="11430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Token-based Approaches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Each shared resource has a token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Token is circulated among all the processes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 process can access the resource if it has the token</a:t>
            </a:r>
            <a:endParaRPr/>
          </a:p>
        </p:txBody>
      </p:sp>
      <p:cxnSp>
        <p:nvCxnSpPr>
          <p:cNvPr id="145" name="Google Shape;145;p15"/>
          <p:cNvCxnSpPr/>
          <p:nvPr/>
        </p:nvCxnSpPr>
        <p:spPr>
          <a:xfrm flipH="1" rot="10800000">
            <a:off x="6781800" y="2438412"/>
            <a:ext cx="887400" cy="43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46" name="Google Shape;146;p15"/>
          <p:cNvCxnSpPr/>
          <p:nvPr/>
        </p:nvCxnSpPr>
        <p:spPr>
          <a:xfrm flipH="1">
            <a:off x="6781812" y="2593975"/>
            <a:ext cx="887400" cy="39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47" name="Google Shape;147;p15"/>
          <p:cNvSpPr txBox="1"/>
          <p:nvPr/>
        </p:nvSpPr>
        <p:spPr>
          <a:xfrm>
            <a:off x="6665912" y="2227262"/>
            <a:ext cx="725400" cy="2874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to access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7204075" y="2819400"/>
            <a:ext cx="557100" cy="1872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</a:t>
            </a:r>
            <a:endParaRPr/>
          </a:p>
        </p:txBody>
      </p:sp>
      <p:cxnSp>
        <p:nvCxnSpPr>
          <p:cNvPr id="149" name="Google Shape;149;p15"/>
          <p:cNvCxnSpPr/>
          <p:nvPr/>
        </p:nvCxnSpPr>
        <p:spPr>
          <a:xfrm>
            <a:off x="6781800" y="3124200"/>
            <a:ext cx="979500" cy="342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50" name="Google Shape;150;p15"/>
          <p:cNvSpPr txBox="1"/>
          <p:nvPr/>
        </p:nvSpPr>
        <p:spPr>
          <a:xfrm>
            <a:off x="6750050" y="3317875"/>
            <a:ext cx="557100" cy="1872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</p:txBody>
      </p:sp>
      <p:grpSp>
        <p:nvGrpSpPr>
          <p:cNvPr id="151" name="Google Shape;151;p15"/>
          <p:cNvGrpSpPr/>
          <p:nvPr/>
        </p:nvGrpSpPr>
        <p:grpSpPr>
          <a:xfrm>
            <a:off x="6906297" y="3986355"/>
            <a:ext cx="577956" cy="403611"/>
            <a:chOff x="0" y="0"/>
            <a:chExt cx="2147483498" cy="2147483647"/>
          </a:xfrm>
        </p:grpSpPr>
        <p:sp>
          <p:nvSpPr>
            <p:cNvPr id="152" name="Google Shape;152;p15"/>
            <p:cNvSpPr txBox="1"/>
            <p:nvPr/>
          </p:nvSpPr>
          <p:spPr>
            <a:xfrm>
              <a:off x="37" y="39"/>
              <a:ext cx="2147483647" cy="21474835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2D2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 txBox="1"/>
            <p:nvPr/>
          </p:nvSpPr>
          <p:spPr>
            <a:xfrm>
              <a:off x="37" y="39"/>
              <a:ext cx="2147483647" cy="821707176"/>
            </a:xfrm>
            <a:prstGeom prst="rect">
              <a:avLst/>
            </a:prstGeom>
            <a:solidFill>
              <a:srgbClr val="2D2D8A"/>
            </a:solidFill>
            <a:ln cap="flat" cmpd="sng" w="25400">
              <a:solidFill>
                <a:srgbClr val="1E1E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7156450" y="4468812"/>
            <a:ext cx="792163" cy="352425"/>
            <a:chOff x="7156450" y="4468812"/>
            <a:chExt cx="792163" cy="352425"/>
          </a:xfrm>
        </p:grpSpPr>
        <p:pic>
          <p:nvPicPr>
            <p:cNvPr id="155" name="Google Shape;15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56450" y="4468812"/>
              <a:ext cx="792162" cy="3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5"/>
            <p:cNvSpPr txBox="1"/>
            <p:nvPr/>
          </p:nvSpPr>
          <p:spPr>
            <a:xfrm>
              <a:off x="7208837" y="449580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Resource</a:t>
              </a:r>
              <a:endParaRPr/>
            </a:p>
          </p:txBody>
        </p:sp>
      </p:grpSp>
      <p:grpSp>
        <p:nvGrpSpPr>
          <p:cNvPr id="157" name="Google Shape;157;p15"/>
          <p:cNvGrpSpPr/>
          <p:nvPr/>
        </p:nvGrpSpPr>
        <p:grpSpPr>
          <a:xfrm>
            <a:off x="6066510" y="4864274"/>
            <a:ext cx="520160" cy="341325"/>
            <a:chOff x="0" y="0"/>
            <a:chExt cx="2147483605" cy="2147483521"/>
          </a:xfrm>
        </p:grpSpPr>
        <p:sp>
          <p:nvSpPr>
            <p:cNvPr id="158" name="Google Shape;158;p15"/>
            <p:cNvSpPr txBox="1"/>
            <p:nvPr/>
          </p:nvSpPr>
          <p:spPr>
            <a:xfrm>
              <a:off x="41" y="46"/>
              <a:ext cx="2147483647" cy="214748364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2D2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 txBox="1"/>
            <p:nvPr/>
          </p:nvSpPr>
          <p:spPr>
            <a:xfrm>
              <a:off x="41" y="46"/>
              <a:ext cx="2147483647" cy="971672852"/>
            </a:xfrm>
            <a:prstGeom prst="rect">
              <a:avLst/>
            </a:prstGeom>
            <a:solidFill>
              <a:srgbClr val="2D2D8A"/>
            </a:solidFill>
            <a:ln cap="flat" cmpd="sng" w="25400">
              <a:solidFill>
                <a:srgbClr val="1E1E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Client 1</a:t>
              </a:r>
              <a:endParaRPr/>
            </a:p>
          </p:txBody>
        </p:sp>
      </p:grpSp>
      <p:sp>
        <p:nvSpPr>
          <p:cNvPr id="160" name="Google Shape;160;p15"/>
          <p:cNvSpPr/>
          <p:nvPr/>
        </p:nvSpPr>
        <p:spPr>
          <a:xfrm>
            <a:off x="6410325" y="5360987"/>
            <a:ext cx="484200" cy="168300"/>
          </a:xfrm>
          <a:prstGeom prst="ellipse">
            <a:avLst/>
          </a:prstGeom>
          <a:gradFill>
            <a:gsLst>
              <a:gs pos="0">
                <a:srgbClr val="ACACE1"/>
              </a:gs>
              <a:gs pos="35000">
                <a:srgbClr val="C5C5E9"/>
              </a:gs>
              <a:gs pos="100000">
                <a:srgbClr val="E9E9F7"/>
              </a:gs>
            </a:gsLst>
            <a:lin ang="16200038" scaled="0"/>
          </a:gradFill>
          <a:ln cap="flat" cmpd="sng" w="9525">
            <a:solidFill>
              <a:srgbClr val="2929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grpSp>
        <p:nvGrpSpPr>
          <p:cNvPr id="161" name="Google Shape;161;p15"/>
          <p:cNvGrpSpPr/>
          <p:nvPr/>
        </p:nvGrpSpPr>
        <p:grpSpPr>
          <a:xfrm>
            <a:off x="6941222" y="4864274"/>
            <a:ext cx="520160" cy="341325"/>
            <a:chOff x="0" y="0"/>
            <a:chExt cx="2147483605" cy="2147483521"/>
          </a:xfrm>
        </p:grpSpPr>
        <p:sp>
          <p:nvSpPr>
            <p:cNvPr id="162" name="Google Shape;162;p15"/>
            <p:cNvSpPr txBox="1"/>
            <p:nvPr/>
          </p:nvSpPr>
          <p:spPr>
            <a:xfrm>
              <a:off x="41" y="46"/>
              <a:ext cx="2147483647" cy="214748364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2D2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41" y="46"/>
              <a:ext cx="2147483647" cy="971672852"/>
            </a:xfrm>
            <a:prstGeom prst="rect">
              <a:avLst/>
            </a:prstGeom>
            <a:solidFill>
              <a:srgbClr val="2D2D8A"/>
            </a:solidFill>
            <a:ln cap="flat" cmpd="sng" w="25400">
              <a:solidFill>
                <a:srgbClr val="1E1E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Client 2</a:t>
              </a:r>
              <a:endParaRPr/>
            </a:p>
          </p:txBody>
        </p:sp>
      </p:grpSp>
      <p:sp>
        <p:nvSpPr>
          <p:cNvPr id="164" name="Google Shape;164;p15"/>
          <p:cNvSpPr/>
          <p:nvPr/>
        </p:nvSpPr>
        <p:spPr>
          <a:xfrm>
            <a:off x="7315200" y="5360987"/>
            <a:ext cx="484200" cy="168300"/>
          </a:xfrm>
          <a:prstGeom prst="ellipse">
            <a:avLst/>
          </a:prstGeom>
          <a:gradFill>
            <a:gsLst>
              <a:gs pos="0">
                <a:srgbClr val="ACACE1"/>
              </a:gs>
              <a:gs pos="35000">
                <a:srgbClr val="C5C5E9"/>
              </a:gs>
              <a:gs pos="100000">
                <a:srgbClr val="E9E9F7"/>
              </a:gs>
            </a:gsLst>
            <a:lin ang="16200038" scaled="0"/>
          </a:gradFill>
          <a:ln cap="flat" cmpd="sng" w="9525">
            <a:solidFill>
              <a:srgbClr val="2929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grpSp>
        <p:nvGrpSpPr>
          <p:cNvPr id="165" name="Google Shape;165;p15"/>
          <p:cNvGrpSpPr/>
          <p:nvPr/>
        </p:nvGrpSpPr>
        <p:grpSpPr>
          <a:xfrm>
            <a:off x="7895310" y="4864274"/>
            <a:ext cx="520160" cy="341325"/>
            <a:chOff x="0" y="0"/>
            <a:chExt cx="2147483605" cy="2147483521"/>
          </a:xfrm>
        </p:grpSpPr>
        <p:sp>
          <p:nvSpPr>
            <p:cNvPr id="166" name="Google Shape;166;p15"/>
            <p:cNvSpPr txBox="1"/>
            <p:nvPr/>
          </p:nvSpPr>
          <p:spPr>
            <a:xfrm>
              <a:off x="41" y="46"/>
              <a:ext cx="2147483647" cy="214748364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2D2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 txBox="1"/>
            <p:nvPr/>
          </p:nvSpPr>
          <p:spPr>
            <a:xfrm>
              <a:off x="41" y="46"/>
              <a:ext cx="2147483647" cy="971672852"/>
            </a:xfrm>
            <a:prstGeom prst="rect">
              <a:avLst/>
            </a:prstGeom>
            <a:solidFill>
              <a:srgbClr val="2D2D8A"/>
            </a:solidFill>
            <a:ln cap="flat" cmpd="sng" w="25400">
              <a:solidFill>
                <a:srgbClr val="1E1E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Client 3</a:t>
              </a:r>
              <a:endParaRPr/>
            </a:p>
          </p:txBody>
        </p:sp>
      </p:grpSp>
      <p:sp>
        <p:nvSpPr>
          <p:cNvPr id="168" name="Google Shape;168;p15"/>
          <p:cNvSpPr/>
          <p:nvPr/>
        </p:nvSpPr>
        <p:spPr>
          <a:xfrm>
            <a:off x="8239125" y="5360987"/>
            <a:ext cx="484200" cy="168300"/>
          </a:xfrm>
          <a:prstGeom prst="ellipse">
            <a:avLst/>
          </a:prstGeom>
          <a:gradFill>
            <a:gsLst>
              <a:gs pos="0">
                <a:srgbClr val="ACACE1"/>
              </a:gs>
              <a:gs pos="35000">
                <a:srgbClr val="C5C5E9"/>
              </a:gs>
              <a:gs pos="100000">
                <a:srgbClr val="E9E9F7"/>
              </a:gs>
            </a:gsLst>
            <a:lin ang="16200038" scaled="0"/>
          </a:gradFill>
          <a:ln cap="flat" cmpd="sng" w="9525">
            <a:solidFill>
              <a:srgbClr val="2929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sp>
        <p:nvSpPr>
          <p:cNvPr id="169" name="Google Shape;169;p15"/>
          <p:cNvSpPr txBox="1"/>
          <p:nvPr/>
        </p:nvSpPr>
        <p:spPr>
          <a:xfrm>
            <a:off x="6364287" y="5638800"/>
            <a:ext cx="570000" cy="2286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/>
          </a:p>
        </p:txBody>
      </p:sp>
      <p:cxnSp>
        <p:nvCxnSpPr>
          <p:cNvPr id="170" name="Google Shape;170;p15"/>
          <p:cNvCxnSpPr/>
          <p:nvPr/>
        </p:nvCxnSpPr>
        <p:spPr>
          <a:xfrm flipH="1" rot="10800000">
            <a:off x="6667500" y="4760787"/>
            <a:ext cx="877800" cy="384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71" name="Google Shape;171;p15"/>
          <p:cNvSpPr txBox="1"/>
          <p:nvPr/>
        </p:nvSpPr>
        <p:spPr>
          <a:xfrm>
            <a:off x="6300787" y="4821237"/>
            <a:ext cx="557100" cy="1890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7277100" y="5638800"/>
            <a:ext cx="570000" cy="2286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/>
          </a:p>
        </p:txBody>
      </p:sp>
      <p:cxnSp>
        <p:nvCxnSpPr>
          <p:cNvPr id="173" name="Google Shape;173;p15"/>
          <p:cNvCxnSpPr/>
          <p:nvPr/>
        </p:nvCxnSpPr>
        <p:spPr>
          <a:xfrm flipH="1" rot="10800000">
            <a:off x="7542212" y="4760787"/>
            <a:ext cx="3300" cy="384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74" name="Google Shape;174;p15"/>
          <p:cNvSpPr txBox="1"/>
          <p:nvPr/>
        </p:nvSpPr>
        <p:spPr>
          <a:xfrm>
            <a:off x="7620000" y="4918075"/>
            <a:ext cx="557100" cy="1872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</p:txBody>
      </p:sp>
      <p:sp>
        <p:nvSpPr>
          <p:cNvPr id="175" name="Google Shape;175;p15"/>
          <p:cNvSpPr txBox="1"/>
          <p:nvPr/>
        </p:nvSpPr>
        <p:spPr>
          <a:xfrm>
            <a:off x="8229600" y="5638800"/>
            <a:ext cx="570000" cy="2286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/>
          </a:p>
        </p:txBody>
      </p:sp>
      <p:cxnSp>
        <p:nvCxnSpPr>
          <p:cNvPr id="176" name="Google Shape;176;p15"/>
          <p:cNvCxnSpPr/>
          <p:nvPr/>
        </p:nvCxnSpPr>
        <p:spPr>
          <a:xfrm rot="10800000">
            <a:off x="7545512" y="4760787"/>
            <a:ext cx="949200" cy="384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77" name="Google Shape;177;p15"/>
          <p:cNvSpPr txBox="1"/>
          <p:nvPr/>
        </p:nvSpPr>
        <p:spPr>
          <a:xfrm>
            <a:off x="8305800" y="4800600"/>
            <a:ext cx="557100" cy="1872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Election Algorithms</a:t>
            </a:r>
            <a:endParaRPr/>
          </a:p>
        </p:txBody>
      </p:sp>
      <p:sp>
        <p:nvSpPr>
          <p:cNvPr id="694" name="Google Shape;694;p42"/>
          <p:cNvSpPr txBox="1"/>
          <p:nvPr>
            <p:ph idx="1" type="body"/>
          </p:nvPr>
        </p:nvSpPr>
        <p:spPr>
          <a:xfrm>
            <a:off x="381000" y="1447800"/>
            <a:ext cx="8458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Many distributed algorithms require one process to act as a coordinator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Typically, it does not matter which process is elected as the coordinator</a:t>
            </a:r>
            <a:endParaRPr/>
          </a:p>
        </p:txBody>
      </p:sp>
      <p:sp>
        <p:nvSpPr>
          <p:cNvPr id="695" name="Google Shape;695;p42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696" name="Google Shape;696;p42"/>
          <p:cNvGrpSpPr/>
          <p:nvPr/>
        </p:nvGrpSpPr>
        <p:grpSpPr>
          <a:xfrm>
            <a:off x="5459977" y="4663468"/>
            <a:ext cx="2179637" cy="1047720"/>
            <a:chOff x="0" y="0"/>
            <a:chExt cx="2147483646" cy="2147483647"/>
          </a:xfrm>
        </p:grpSpPr>
        <p:grpSp>
          <p:nvGrpSpPr>
            <p:cNvPr id="697" name="Google Shape;697;p42"/>
            <p:cNvGrpSpPr/>
            <p:nvPr/>
          </p:nvGrpSpPr>
          <p:grpSpPr>
            <a:xfrm>
              <a:off x="262" y="524010932"/>
              <a:ext cx="751092380" cy="816242592"/>
              <a:chOff x="0" y="0"/>
              <a:chExt cx="2147483605" cy="2147483647"/>
            </a:xfrm>
          </p:grpSpPr>
          <p:sp>
            <p:nvSpPr>
              <p:cNvPr id="698" name="Google Shape;698;p42"/>
              <p:cNvSpPr txBox="1"/>
              <p:nvPr/>
            </p:nvSpPr>
            <p:spPr>
              <a:xfrm>
                <a:off x="41" y="-110"/>
                <a:ext cx="2147483647" cy="2147483647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2D2D8A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42"/>
              <p:cNvSpPr txBox="1"/>
              <p:nvPr/>
            </p:nvSpPr>
            <p:spPr>
              <a:xfrm>
                <a:off x="41" y="-110"/>
                <a:ext cx="2147483647" cy="972283071"/>
              </a:xfrm>
              <a:prstGeom prst="rect">
                <a:avLst/>
              </a:prstGeom>
              <a:solidFill>
                <a:srgbClr val="2D2D8A"/>
              </a:solidFill>
              <a:ln cap="flat" cmpd="sng" w="25400">
                <a:solidFill>
                  <a:srgbClr val="1E1E6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Client 1</a:t>
                </a:r>
                <a:endParaRPr/>
              </a:p>
            </p:txBody>
          </p:sp>
        </p:grpSp>
        <p:grpSp>
          <p:nvGrpSpPr>
            <p:cNvPr id="700" name="Google Shape;700;p42"/>
            <p:cNvGrpSpPr/>
            <p:nvPr/>
          </p:nvGrpSpPr>
          <p:grpSpPr>
            <a:xfrm>
              <a:off x="1293097086" y="1041413443"/>
              <a:ext cx="834731380" cy="964066120"/>
              <a:chOff x="0" y="0"/>
              <a:chExt cx="2147483572" cy="2147483647"/>
            </a:xfrm>
          </p:grpSpPr>
          <p:sp>
            <p:nvSpPr>
              <p:cNvPr id="701" name="Google Shape;701;p42"/>
              <p:cNvSpPr txBox="1"/>
              <p:nvPr/>
            </p:nvSpPr>
            <p:spPr>
              <a:xfrm>
                <a:off x="134" y="186"/>
                <a:ext cx="2147483647" cy="2147483434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2D2D8A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42"/>
              <p:cNvSpPr txBox="1"/>
              <p:nvPr/>
            </p:nvSpPr>
            <p:spPr>
              <a:xfrm>
                <a:off x="134" y="186"/>
                <a:ext cx="2147483647" cy="823204717"/>
              </a:xfrm>
              <a:prstGeom prst="rect">
                <a:avLst/>
              </a:prstGeom>
              <a:solidFill>
                <a:srgbClr val="2D2D8A"/>
              </a:solidFill>
              <a:ln cap="flat" cmpd="sng" w="25400">
                <a:solidFill>
                  <a:srgbClr val="1E1E6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Server</a:t>
                </a:r>
                <a:endParaRPr/>
              </a:p>
            </p:txBody>
          </p:sp>
        </p:grpSp>
        <p:grpSp>
          <p:nvGrpSpPr>
            <p:cNvPr id="703" name="Google Shape;703;p42"/>
            <p:cNvGrpSpPr/>
            <p:nvPr/>
          </p:nvGrpSpPr>
          <p:grpSpPr>
            <a:xfrm>
              <a:off x="1286671821" y="1431736821"/>
              <a:ext cx="860811556" cy="715747026"/>
              <a:chOff x="0" y="0"/>
              <a:chExt cx="2147483647" cy="2147483646"/>
            </a:xfrm>
          </p:grpSpPr>
          <p:pic>
            <p:nvPicPr>
              <p:cNvPr id="704" name="Google Shape;704;p4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0" y="765"/>
                <a:ext cx="2147482984" cy="21474821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5" name="Google Shape;705;p42"/>
              <p:cNvSpPr txBox="1"/>
              <p:nvPr/>
            </p:nvSpPr>
            <p:spPr>
              <a:xfrm>
                <a:off x="137548547" y="170533321"/>
                <a:ext cx="1873256086" cy="1339042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Resource</a:t>
                </a:r>
                <a:endParaRPr/>
              </a:p>
            </p:txBody>
          </p:sp>
        </p:grpSp>
        <p:sp>
          <p:nvSpPr>
            <p:cNvPr id="706" name="Google Shape;706;p42"/>
            <p:cNvSpPr/>
            <p:nvPr/>
          </p:nvSpPr>
          <p:spPr>
            <a:xfrm>
              <a:off x="93691443" y="945126910"/>
              <a:ext cx="530287492" cy="331010557"/>
            </a:xfrm>
            <a:prstGeom prst="ellipse">
              <a:avLst/>
            </a:prstGeom>
            <a:gradFill>
              <a:gsLst>
                <a:gs pos="0">
                  <a:srgbClr val="ACACE1"/>
                </a:gs>
                <a:gs pos="35000">
                  <a:srgbClr val="C5C5E9"/>
                </a:gs>
                <a:gs pos="100000">
                  <a:srgbClr val="E9E9F7"/>
                </a:gs>
              </a:gsLst>
              <a:lin ang="16200038" scaled="0"/>
            </a:gradFill>
            <a:ln cap="flat" cmpd="sng" w="9525">
              <a:solidFill>
                <a:srgbClr val="29298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grpSp>
          <p:nvGrpSpPr>
            <p:cNvPr id="707" name="Google Shape;707;p42"/>
            <p:cNvGrpSpPr/>
            <p:nvPr/>
          </p:nvGrpSpPr>
          <p:grpSpPr>
            <a:xfrm>
              <a:off x="1239464535" y="243"/>
              <a:ext cx="888180940" cy="822631027"/>
              <a:chOff x="0" y="0"/>
              <a:chExt cx="2147483646" cy="2147483647"/>
            </a:xfrm>
          </p:grpSpPr>
          <p:sp>
            <p:nvSpPr>
              <p:cNvPr id="708" name="Google Shape;708;p42"/>
              <p:cNvSpPr txBox="1"/>
              <p:nvPr/>
            </p:nvSpPr>
            <p:spPr>
              <a:xfrm>
                <a:off x="16" y="53"/>
                <a:ext cx="2147483646" cy="2147483647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42"/>
              <p:cNvSpPr txBox="1"/>
              <p:nvPr/>
            </p:nvSpPr>
            <p:spPr>
              <a:xfrm>
                <a:off x="16" y="53"/>
                <a:ext cx="2147483646" cy="1115688069"/>
              </a:xfrm>
              <a:prstGeom prst="rect">
                <a:avLst/>
              </a:prstGeom>
              <a:solidFill>
                <a:srgbClr val="000000"/>
              </a:solidFill>
              <a:ln cap="flat" cmpd="sng" w="254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Coordinator</a:t>
                </a:r>
                <a:endParaRPr/>
              </a:p>
            </p:txBody>
          </p:sp>
        </p:grpSp>
        <p:sp>
          <p:nvSpPr>
            <p:cNvPr id="710" name="Google Shape;710;p42"/>
            <p:cNvSpPr/>
            <p:nvPr/>
          </p:nvSpPr>
          <p:spPr>
            <a:xfrm>
              <a:off x="1396825462" y="447005996"/>
              <a:ext cx="530286458" cy="314941331"/>
            </a:xfrm>
            <a:prstGeom prst="ellipse">
              <a:avLst/>
            </a:prstGeom>
            <a:gradFill>
              <a:gsLst>
                <a:gs pos="0">
                  <a:srgbClr val="BCBCBC"/>
                </a:gs>
                <a:gs pos="35000">
                  <a:srgbClr val="D0D0D0"/>
                </a:gs>
                <a:gs pos="100000">
                  <a:srgbClr val="EDEDED"/>
                </a:gs>
              </a:gsLst>
              <a:lin ang="16200038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/>
            </a:p>
          </p:txBody>
        </p:sp>
        <p:cxnSp>
          <p:nvCxnSpPr>
            <p:cNvPr id="711" name="Google Shape;711;p42"/>
            <p:cNvCxnSpPr/>
            <p:nvPr/>
          </p:nvCxnSpPr>
          <p:spPr>
            <a:xfrm flipH="1" rot="10800000">
              <a:off x="751113749" y="215621640"/>
              <a:ext cx="488466156" cy="30851437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712" name="Google Shape;712;p42"/>
            <p:cNvCxnSpPr/>
            <p:nvPr/>
          </p:nvCxnSpPr>
          <p:spPr>
            <a:xfrm flipH="1">
              <a:off x="751113731" y="707313728"/>
              <a:ext cx="488466156" cy="22495735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713" name="Google Shape;713;p42"/>
            <p:cNvCxnSpPr/>
            <p:nvPr/>
          </p:nvCxnSpPr>
          <p:spPr>
            <a:xfrm>
              <a:off x="751113749" y="1189367107"/>
              <a:ext cx="541995877" cy="523830937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714" name="Google Shape;714;p42"/>
          <p:cNvSpPr txBox="1"/>
          <p:nvPr/>
        </p:nvSpPr>
        <p:spPr>
          <a:xfrm>
            <a:off x="5181600" y="5791200"/>
            <a:ext cx="2019300" cy="304800"/>
          </a:xfrm>
          <a:prstGeom prst="rect">
            <a:avLst/>
          </a:prstGeom>
          <a:solidFill>
            <a:srgbClr val="2D2D8A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Centralized Mutual Exclusion Algorithm</a:t>
            </a:r>
            <a:endParaRPr/>
          </a:p>
        </p:txBody>
      </p:sp>
      <p:grpSp>
        <p:nvGrpSpPr>
          <p:cNvPr id="715" name="Google Shape;715;p42"/>
          <p:cNvGrpSpPr/>
          <p:nvPr/>
        </p:nvGrpSpPr>
        <p:grpSpPr>
          <a:xfrm>
            <a:off x="1722420" y="4939522"/>
            <a:ext cx="1234508" cy="1185532"/>
            <a:chOff x="0" y="0"/>
            <a:chExt cx="2147483647" cy="2147483647"/>
          </a:xfrm>
        </p:grpSpPr>
        <p:cxnSp>
          <p:nvCxnSpPr>
            <p:cNvPr id="716" name="Google Shape;716;p42"/>
            <p:cNvCxnSpPr/>
            <p:nvPr/>
          </p:nvCxnSpPr>
          <p:spPr>
            <a:xfrm>
              <a:off x="1238384275" y="764981814"/>
              <a:ext cx="0" cy="26337148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7" name="Google Shape;717;p42"/>
            <p:cNvCxnSpPr/>
            <p:nvPr/>
          </p:nvCxnSpPr>
          <p:spPr>
            <a:xfrm>
              <a:off x="695061972" y="1028353278"/>
              <a:ext cx="0" cy="260118554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8" name="Google Shape;718;p42"/>
            <p:cNvCxnSpPr/>
            <p:nvPr/>
          </p:nvCxnSpPr>
          <p:spPr>
            <a:xfrm>
              <a:off x="1767022974" y="1028353278"/>
              <a:ext cx="0" cy="260118554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19" name="Google Shape;719;p42"/>
            <p:cNvGrpSpPr/>
            <p:nvPr/>
          </p:nvGrpSpPr>
          <p:grpSpPr>
            <a:xfrm>
              <a:off x="869337181" y="-144"/>
              <a:ext cx="733049108" cy="1011314309"/>
              <a:chOff x="0" y="0"/>
              <a:chExt cx="2147482728" cy="2147483646"/>
            </a:xfrm>
          </p:grpSpPr>
          <p:grpSp>
            <p:nvGrpSpPr>
              <p:cNvPr id="720" name="Google Shape;720;p42"/>
              <p:cNvGrpSpPr/>
              <p:nvPr/>
            </p:nvGrpSpPr>
            <p:grpSpPr>
              <a:xfrm>
                <a:off x="-463" y="-349"/>
                <a:ext cx="2147483647" cy="2147483623"/>
                <a:chOff x="0" y="0"/>
                <a:chExt cx="2147482509" cy="2147482003"/>
              </a:xfrm>
            </p:grpSpPr>
            <p:pic>
              <p:nvPicPr>
                <p:cNvPr id="721" name="Google Shape;721;p4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-568" y="-1095"/>
                  <a:ext cx="2147483647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22" name="Google Shape;722;p42"/>
                <p:cNvSpPr txBox="1"/>
                <p:nvPr/>
              </p:nvSpPr>
              <p:spPr>
                <a:xfrm>
                  <a:off x="238924871" y="132559623"/>
                  <a:ext cx="1664438859" cy="16750229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3" name="Google Shape;723;p42"/>
              <p:cNvGrpSpPr/>
              <p:nvPr/>
            </p:nvGrpSpPr>
            <p:grpSpPr>
              <a:xfrm>
                <a:off x="227817872" y="273061380"/>
                <a:ext cx="1676129303" cy="1721742359"/>
                <a:chOff x="0" y="0"/>
                <a:chExt cx="2147483647" cy="2147483103"/>
              </a:xfrm>
            </p:grpSpPr>
            <p:pic>
              <p:nvPicPr>
                <p:cNvPr descr="C:\Documents and Settings\dd\Local Settings\Temporary Internet Files\Content.IE5\QNWT6PGV\MC900431586[1].png" id="724" name="Google Shape;724;p4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100" y="-301"/>
                  <a:ext cx="2147483546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725" name="Google Shape;725;p42"/>
                <p:cNvGrpSpPr/>
                <p:nvPr/>
              </p:nvGrpSpPr>
              <p:grpSpPr>
                <a:xfrm>
                  <a:off x="61442553" y="156749544"/>
                  <a:ext cx="2010792302" cy="1951235123"/>
                  <a:chOff x="0" y="0"/>
                  <a:chExt cx="2147483647" cy="2147482894"/>
                </a:xfrm>
              </p:grpSpPr>
              <p:pic>
                <p:nvPicPr>
                  <p:cNvPr id="726" name="Google Shape;726;p42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778" y="-752"/>
                    <a:ext cx="2147482868" cy="21474836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727" name="Google Shape;727;p42"/>
                  <p:cNvSpPr txBox="1"/>
                  <p:nvPr/>
                </p:nvSpPr>
                <p:spPr>
                  <a:xfrm>
                    <a:off x="569818698" y="395451638"/>
                    <a:ext cx="1029089072" cy="10604984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28" name="Google Shape;728;p42"/>
                <p:cNvCxnSpPr/>
                <p:nvPr/>
              </p:nvCxnSpPr>
              <p:spPr>
                <a:xfrm>
                  <a:off x="1075654112" y="316788797"/>
                  <a:ext cx="0" cy="68037641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29" name="Google Shape;729;p42"/>
                <p:cNvCxnSpPr/>
                <p:nvPr/>
              </p:nvCxnSpPr>
              <p:spPr>
                <a:xfrm rot="10800000">
                  <a:off x="1075654031" y="997166389"/>
                  <a:ext cx="49608356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30" name="Google Shape;730;p42"/>
            <p:cNvGrpSpPr/>
            <p:nvPr/>
          </p:nvGrpSpPr>
          <p:grpSpPr>
            <a:xfrm>
              <a:off x="314857945" y="1136169120"/>
              <a:ext cx="742448084" cy="1011314309"/>
              <a:chOff x="0" y="0"/>
              <a:chExt cx="2147483647" cy="2147483646"/>
            </a:xfrm>
          </p:grpSpPr>
          <p:grpSp>
            <p:nvGrpSpPr>
              <p:cNvPr id="731" name="Google Shape;731;p42"/>
              <p:cNvGrpSpPr/>
              <p:nvPr/>
            </p:nvGrpSpPr>
            <p:grpSpPr>
              <a:xfrm>
                <a:off x="-448" y="466"/>
                <a:ext cx="2147483633" cy="2147483623"/>
                <a:chOff x="0" y="0"/>
                <a:chExt cx="2147483647" cy="2147482003"/>
              </a:xfrm>
            </p:grpSpPr>
            <p:pic>
              <p:nvPicPr>
                <p:cNvPr id="732" name="Google Shape;732;p42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0" y="-547"/>
                  <a:ext cx="2147483085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33" name="Google Shape;733;p42"/>
                <p:cNvSpPr txBox="1"/>
                <p:nvPr/>
              </p:nvSpPr>
              <p:spPr>
                <a:xfrm>
                  <a:off x="253403395" y="139427406"/>
                  <a:ext cx="1643365370" cy="16750229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4" name="Google Shape;734;p42"/>
              <p:cNvGrpSpPr/>
              <p:nvPr/>
            </p:nvGrpSpPr>
            <p:grpSpPr>
              <a:xfrm>
                <a:off x="242468488" y="279989913"/>
                <a:ext cx="1654911156" cy="1721742359"/>
                <a:chOff x="0" y="0"/>
                <a:chExt cx="2147483647" cy="2147483103"/>
              </a:xfrm>
            </p:grpSpPr>
            <p:pic>
              <p:nvPicPr>
                <p:cNvPr descr="C:\Documents and Settings\dd\Local Settings\Temporary Internet Files\Content.IE5\QNWT6PGV\MC900431586[1].png" id="735" name="Google Shape;735;p4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100" y="-301"/>
                  <a:ext cx="2147483546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736" name="Google Shape;736;p42"/>
                <p:cNvGrpSpPr/>
                <p:nvPr/>
              </p:nvGrpSpPr>
              <p:grpSpPr>
                <a:xfrm>
                  <a:off x="73995030" y="148200428"/>
                  <a:ext cx="2010790843" cy="1951235123"/>
                  <a:chOff x="0" y="0"/>
                  <a:chExt cx="2147482868" cy="2147482894"/>
                </a:xfrm>
              </p:grpSpPr>
              <p:pic>
                <p:nvPicPr>
                  <p:cNvPr id="737" name="Google Shape;737;p42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 b="0" l="0" r="0" t="0"/>
                  <a:stretch/>
                </p:blipFill>
                <p:spPr>
                  <a:xfrm>
                    <a:off x="-778" y="0"/>
                    <a:ext cx="2147483647" cy="21474836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738" name="Google Shape;738;p42"/>
                  <p:cNvSpPr txBox="1"/>
                  <p:nvPr/>
                </p:nvSpPr>
                <p:spPr>
                  <a:xfrm>
                    <a:off x="556412263" y="404880294"/>
                    <a:ext cx="1029089445" cy="10604984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39" name="Google Shape;739;p42"/>
                <p:cNvCxnSpPr/>
                <p:nvPr/>
              </p:nvCxnSpPr>
              <p:spPr>
                <a:xfrm>
                  <a:off x="672231804" y="149407237"/>
                  <a:ext cx="440963253" cy="80956557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40" name="Google Shape;740;p42"/>
                <p:cNvCxnSpPr/>
                <p:nvPr/>
              </p:nvCxnSpPr>
              <p:spPr>
                <a:xfrm flipH="1">
                  <a:off x="1113193850" y="717826255"/>
                  <a:ext cx="477709567" cy="23253701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41" name="Google Shape;741;p42"/>
            <p:cNvGrpSpPr/>
            <p:nvPr/>
          </p:nvGrpSpPr>
          <p:grpSpPr>
            <a:xfrm>
              <a:off x="1405035445" y="1136169120"/>
              <a:ext cx="742448084" cy="1011314309"/>
              <a:chOff x="0" y="0"/>
              <a:chExt cx="2147483647" cy="2147483646"/>
            </a:xfrm>
          </p:grpSpPr>
          <p:grpSp>
            <p:nvGrpSpPr>
              <p:cNvPr id="742" name="Google Shape;742;p42"/>
              <p:cNvGrpSpPr/>
              <p:nvPr/>
            </p:nvGrpSpPr>
            <p:grpSpPr>
              <a:xfrm>
                <a:off x="-230" y="466"/>
                <a:ext cx="2147483633" cy="2147483623"/>
                <a:chOff x="0" y="0"/>
                <a:chExt cx="2147483647" cy="2147482003"/>
              </a:xfrm>
            </p:grpSpPr>
            <p:pic>
              <p:nvPicPr>
                <p:cNvPr id="743" name="Google Shape;743;p42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0" y="-547"/>
                  <a:ext cx="2147483085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4" name="Google Shape;744;p42"/>
                <p:cNvSpPr txBox="1"/>
                <p:nvPr/>
              </p:nvSpPr>
              <p:spPr>
                <a:xfrm>
                  <a:off x="249934131" y="139427406"/>
                  <a:ext cx="1643369583" cy="16750229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5" name="Google Shape;745;p42"/>
              <p:cNvGrpSpPr/>
              <p:nvPr/>
            </p:nvGrpSpPr>
            <p:grpSpPr>
              <a:xfrm>
                <a:off x="238956179" y="279989913"/>
                <a:ext cx="1654911156" cy="1721742359"/>
                <a:chOff x="0" y="0"/>
                <a:chExt cx="2147483647" cy="2147483103"/>
              </a:xfrm>
            </p:grpSpPr>
            <p:pic>
              <p:nvPicPr>
                <p:cNvPr descr="C:\Documents and Settings\dd\Local Settings\Temporary Internet Files\Content.IE5\QNWT6PGV\MC900431586[1].png" id="746" name="Google Shape;746;p4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100" y="-301"/>
                  <a:ext cx="2147483546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747" name="Google Shape;747;p42"/>
                <p:cNvGrpSpPr/>
                <p:nvPr/>
              </p:nvGrpSpPr>
              <p:grpSpPr>
                <a:xfrm>
                  <a:off x="78510337" y="148200428"/>
                  <a:ext cx="2010790843" cy="1951235123"/>
                  <a:chOff x="0" y="0"/>
                  <a:chExt cx="2147482868" cy="2147482894"/>
                </a:xfrm>
              </p:grpSpPr>
              <p:pic>
                <p:nvPicPr>
                  <p:cNvPr id="748" name="Google Shape;748;p42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-778" y="0"/>
                    <a:ext cx="2147483647" cy="21474836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749" name="Google Shape;749;p42"/>
                  <p:cNvSpPr txBox="1"/>
                  <p:nvPr/>
                </p:nvSpPr>
                <p:spPr>
                  <a:xfrm>
                    <a:off x="551591624" y="404880294"/>
                    <a:ext cx="1029089445" cy="10604984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50" name="Google Shape;750;p42"/>
                <p:cNvCxnSpPr/>
                <p:nvPr/>
              </p:nvCxnSpPr>
              <p:spPr>
                <a:xfrm rot="10800000">
                  <a:off x="1058548689" y="984812771"/>
                  <a:ext cx="229665368" cy="6976018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1" name="Google Shape;751;p42"/>
                <p:cNvCxnSpPr/>
                <p:nvPr/>
              </p:nvCxnSpPr>
              <p:spPr>
                <a:xfrm rot="10800000">
                  <a:off x="1076921193" y="993422386"/>
                  <a:ext cx="49608356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752" name="Google Shape;752;p42"/>
            <p:cNvCxnSpPr/>
            <p:nvPr/>
          </p:nvCxnSpPr>
          <p:spPr>
            <a:xfrm>
              <a:off x="379347940" y="1028353278"/>
              <a:ext cx="1767022981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53" name="Google Shape;753;p42"/>
            <p:cNvSpPr txBox="1"/>
            <p:nvPr/>
          </p:nvSpPr>
          <p:spPr>
            <a:xfrm>
              <a:off x="-6" y="95530361"/>
              <a:ext cx="946927568" cy="756347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server</a:t>
              </a:r>
              <a:endParaRPr/>
            </a:p>
          </p:txBody>
        </p:sp>
        <p:cxnSp>
          <p:nvCxnSpPr>
            <p:cNvPr id="754" name="Google Shape;754;p42"/>
            <p:cNvCxnSpPr/>
            <p:nvPr/>
          </p:nvCxnSpPr>
          <p:spPr>
            <a:xfrm>
              <a:off x="695061972" y="326033591"/>
              <a:ext cx="252082593" cy="26336909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755" name="Google Shape;755;p42"/>
          <p:cNvSpPr txBox="1"/>
          <p:nvPr/>
        </p:nvSpPr>
        <p:spPr>
          <a:xfrm>
            <a:off x="1828800" y="5757862"/>
            <a:ext cx="1905000" cy="304800"/>
          </a:xfrm>
          <a:prstGeom prst="rect">
            <a:avLst/>
          </a:prstGeom>
          <a:solidFill>
            <a:srgbClr val="2D2D8A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Berkeley Clock Synchronization Algorithm</a:t>
            </a:r>
            <a:endParaRPr/>
          </a:p>
        </p:txBody>
      </p:sp>
      <p:grpSp>
        <p:nvGrpSpPr>
          <p:cNvPr id="756" name="Google Shape;756;p42"/>
          <p:cNvGrpSpPr/>
          <p:nvPr/>
        </p:nvGrpSpPr>
        <p:grpSpPr>
          <a:xfrm>
            <a:off x="5383315" y="3383707"/>
            <a:ext cx="1866549" cy="913639"/>
            <a:chOff x="0" y="0"/>
            <a:chExt cx="2147483642" cy="2147483647"/>
          </a:xfrm>
        </p:grpSpPr>
        <p:pic>
          <p:nvPicPr>
            <p:cNvPr descr="http://igcministries.org/images/WorldMap.gif" id="757" name="Google Shape;757;p4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8" y="202"/>
              <a:ext cx="2147483647" cy="21474836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vkolar\AppData\Local\Microsoft\Windows\Temporary Internet Files\Content.IE5\VTHTR7LA\MC900330866[1].wmf" id="758" name="Google Shape;758;p4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83826330" y="211576934"/>
              <a:ext cx="238829744" cy="8204776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vkolar\AppData\Local\Microsoft\Windows\Temporary Internet Files\Content.IE5\HRUY4RJ7\MC900442122[1].png" id="759" name="Google Shape;759;p4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062858045" y="559353661"/>
              <a:ext cx="261821455" cy="52956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vkolar\AppData\Local\Microsoft\Windows\Temporary Internet Files\Content.IE5\HRUY4RJ7\MC900331642[1].wmf" id="760" name="Google Shape;760;p4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729163422" y="1190051733"/>
              <a:ext cx="251065580" cy="6552680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1" name="Google Shape;761;p42"/>
            <p:cNvCxnSpPr/>
            <p:nvPr/>
          </p:nvCxnSpPr>
          <p:spPr>
            <a:xfrm rot="10800000">
              <a:off x="1324796783" y="824527854"/>
              <a:ext cx="405303052" cy="73736908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762" name="Google Shape;762;p42"/>
            <p:cNvCxnSpPr/>
            <p:nvPr/>
          </p:nvCxnSpPr>
          <p:spPr>
            <a:xfrm flipH="1">
              <a:off x="379737733" y="824527846"/>
              <a:ext cx="683949878" cy="1656948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763" name="Google Shape;763;p42"/>
          <p:cNvSpPr txBox="1"/>
          <p:nvPr/>
        </p:nvSpPr>
        <p:spPr>
          <a:xfrm>
            <a:off x="5181600" y="3962400"/>
            <a:ext cx="1905000" cy="304800"/>
          </a:xfrm>
          <a:prstGeom prst="rect">
            <a:avLst/>
          </a:prstGeom>
          <a:solidFill>
            <a:srgbClr val="2D2D8A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 Node Selection in Naming</a:t>
            </a:r>
            <a:endParaRPr/>
          </a:p>
        </p:txBody>
      </p:sp>
      <p:grpSp>
        <p:nvGrpSpPr>
          <p:cNvPr id="764" name="Google Shape;764;p42"/>
          <p:cNvGrpSpPr/>
          <p:nvPr/>
        </p:nvGrpSpPr>
        <p:grpSpPr>
          <a:xfrm>
            <a:off x="1787420" y="2984433"/>
            <a:ext cx="1088707" cy="559556"/>
            <a:chOff x="0" y="0"/>
            <a:chExt cx="2147483646" cy="2147483647"/>
          </a:xfrm>
        </p:grpSpPr>
        <p:cxnSp>
          <p:nvCxnSpPr>
            <p:cNvPr id="765" name="Google Shape;765;p42"/>
            <p:cNvCxnSpPr/>
            <p:nvPr/>
          </p:nvCxnSpPr>
          <p:spPr>
            <a:xfrm>
              <a:off x="1143985960" y="196716018"/>
              <a:ext cx="0" cy="188519690"/>
            </a:xfrm>
            <a:prstGeom prst="straightConnector1">
              <a:avLst/>
            </a:prstGeom>
            <a:noFill/>
            <a:ln cap="flat" cmpd="sng" w="38100">
              <a:solidFill>
                <a:srgbClr val="B6DCD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6" name="Google Shape;766;p42"/>
            <p:cNvSpPr txBox="1"/>
            <p:nvPr/>
          </p:nvSpPr>
          <p:spPr>
            <a:xfrm>
              <a:off x="788460911" y="-24"/>
              <a:ext cx="713918100" cy="233601619"/>
            </a:xfrm>
            <a:prstGeom prst="rect">
              <a:avLst/>
            </a:prstGeom>
            <a:solidFill>
              <a:srgbClr val="2D2D8A"/>
            </a:solidFill>
            <a:ln cap="flat" cmpd="sng" w="25400">
              <a:solidFill>
                <a:srgbClr val="1E1E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2"/>
            <p:cNvSpPr txBox="1"/>
            <p:nvPr/>
          </p:nvSpPr>
          <p:spPr>
            <a:xfrm>
              <a:off x="286713447" y="844239635"/>
              <a:ext cx="716784252" cy="229502006"/>
            </a:xfrm>
            <a:prstGeom prst="rect">
              <a:avLst/>
            </a:prstGeom>
            <a:solidFill>
              <a:srgbClr val="2D2D8A"/>
            </a:solidFill>
            <a:ln cap="flat" cmpd="sng" w="25400">
              <a:solidFill>
                <a:srgbClr val="1E1E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2"/>
            <p:cNvSpPr txBox="1"/>
            <p:nvPr/>
          </p:nvSpPr>
          <p:spPr>
            <a:xfrm>
              <a:off x="1143985960" y="1422094800"/>
              <a:ext cx="716784252" cy="233599201"/>
            </a:xfrm>
            <a:prstGeom prst="rect">
              <a:avLst/>
            </a:prstGeom>
            <a:solidFill>
              <a:srgbClr val="DAEDEF"/>
            </a:solidFill>
            <a:ln cap="flat" cmpd="sng" w="25400">
              <a:solidFill>
                <a:srgbClr val="A0AE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2"/>
            <p:cNvSpPr txBox="1"/>
            <p:nvPr/>
          </p:nvSpPr>
          <p:spPr>
            <a:xfrm>
              <a:off x="788460911" y="409825319"/>
              <a:ext cx="713918100" cy="229502006"/>
            </a:xfrm>
            <a:prstGeom prst="rect">
              <a:avLst/>
            </a:prstGeom>
            <a:solidFill>
              <a:srgbClr val="2D2D8A"/>
            </a:solidFill>
            <a:ln cap="flat" cmpd="sng" w="25400">
              <a:solidFill>
                <a:srgbClr val="1E1E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2"/>
            <p:cNvSpPr txBox="1"/>
            <p:nvPr/>
          </p:nvSpPr>
          <p:spPr>
            <a:xfrm>
              <a:off x="1430699468" y="881125225"/>
              <a:ext cx="716784252" cy="233599201"/>
            </a:xfrm>
            <a:prstGeom prst="rect">
              <a:avLst/>
            </a:prstGeom>
            <a:solidFill>
              <a:srgbClr val="2D2D8A"/>
            </a:solidFill>
            <a:ln cap="flat" cmpd="sng" w="25400">
              <a:solidFill>
                <a:srgbClr val="1E1E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1" name="Google Shape;771;p42"/>
            <p:cNvCxnSpPr/>
            <p:nvPr/>
          </p:nvCxnSpPr>
          <p:spPr>
            <a:xfrm flipH="1">
              <a:off x="645104663" y="614737686"/>
              <a:ext cx="430070693" cy="233601619"/>
            </a:xfrm>
            <a:prstGeom prst="straightConnector1">
              <a:avLst/>
            </a:prstGeom>
            <a:noFill/>
            <a:ln cap="flat" cmpd="sng" w="38100">
              <a:solidFill>
                <a:srgbClr val="B6DCD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2" name="Google Shape;772;p42"/>
            <p:cNvCxnSpPr/>
            <p:nvPr/>
          </p:nvCxnSpPr>
          <p:spPr>
            <a:xfrm>
              <a:off x="1143985960" y="614737686"/>
              <a:ext cx="573426940" cy="233601619"/>
            </a:xfrm>
            <a:prstGeom prst="straightConnector1">
              <a:avLst/>
            </a:prstGeom>
            <a:noFill/>
            <a:ln cap="flat" cmpd="sng" w="38100">
              <a:solidFill>
                <a:srgbClr val="B6DCD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3" name="Google Shape;773;p42"/>
            <p:cNvCxnSpPr/>
            <p:nvPr/>
          </p:nvCxnSpPr>
          <p:spPr>
            <a:xfrm flipH="1" rot="10800000">
              <a:off x="358391120" y="1077841287"/>
              <a:ext cx="286713559" cy="327860255"/>
            </a:xfrm>
            <a:prstGeom prst="straightConnector1">
              <a:avLst/>
            </a:prstGeom>
            <a:noFill/>
            <a:ln cap="flat" cmpd="sng" w="38100">
              <a:solidFill>
                <a:srgbClr val="B6DCD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4" name="Google Shape;774;p42"/>
            <p:cNvCxnSpPr/>
            <p:nvPr/>
          </p:nvCxnSpPr>
          <p:spPr>
            <a:xfrm>
              <a:off x="1003497685" y="963090294"/>
              <a:ext cx="427202766" cy="0"/>
            </a:xfrm>
            <a:prstGeom prst="straightConnector1">
              <a:avLst/>
            </a:prstGeom>
            <a:noFill/>
            <a:ln cap="flat" cmpd="sng" w="38100">
              <a:solidFill>
                <a:srgbClr val="B6DCD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5" name="Google Shape;775;p42"/>
            <p:cNvCxnSpPr/>
            <p:nvPr/>
          </p:nvCxnSpPr>
          <p:spPr>
            <a:xfrm flipH="1">
              <a:off x="1502378967" y="1098331165"/>
              <a:ext cx="286713559" cy="323763060"/>
            </a:xfrm>
            <a:prstGeom prst="straightConnector1">
              <a:avLst/>
            </a:prstGeom>
            <a:noFill/>
            <a:ln cap="flat" cmpd="sng" w="38100">
              <a:solidFill>
                <a:srgbClr val="B6DCD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6" name="Google Shape;776;p42"/>
            <p:cNvCxnSpPr/>
            <p:nvPr/>
          </p:nvCxnSpPr>
          <p:spPr>
            <a:xfrm rot="10800000">
              <a:off x="716784134" y="1536845775"/>
              <a:ext cx="427202766" cy="0"/>
            </a:xfrm>
            <a:prstGeom prst="straightConnector1">
              <a:avLst/>
            </a:prstGeom>
            <a:noFill/>
            <a:ln cap="flat" cmpd="sng" w="38100">
              <a:solidFill>
                <a:srgbClr val="B6DCD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7" name="Google Shape;777;p42"/>
            <p:cNvCxnSpPr/>
            <p:nvPr/>
          </p:nvCxnSpPr>
          <p:spPr>
            <a:xfrm flipH="1">
              <a:off x="645104716" y="614737686"/>
              <a:ext cx="498881244" cy="233601619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8" name="Google Shape;778;p42"/>
            <p:cNvCxnSpPr/>
            <p:nvPr/>
          </p:nvCxnSpPr>
          <p:spPr>
            <a:xfrm>
              <a:off x="1143985960" y="233601609"/>
              <a:ext cx="0" cy="184420076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9" name="Google Shape;779;p42"/>
            <p:cNvCxnSpPr/>
            <p:nvPr/>
          </p:nvCxnSpPr>
          <p:spPr>
            <a:xfrm>
              <a:off x="1143985960" y="655720525"/>
              <a:ext cx="645106484" cy="22540527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0" name="Google Shape;780;p42"/>
            <p:cNvCxnSpPr/>
            <p:nvPr/>
          </p:nvCxnSpPr>
          <p:spPr>
            <a:xfrm>
              <a:off x="358391120" y="1635203472"/>
              <a:ext cx="0" cy="278681130"/>
            </a:xfrm>
            <a:prstGeom prst="straightConnector1">
              <a:avLst/>
            </a:prstGeom>
            <a:noFill/>
            <a:ln cap="flat" cmpd="sng" w="38100">
              <a:solidFill>
                <a:srgbClr val="B6DCD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81" name="Google Shape;781;p42"/>
            <p:cNvSpPr txBox="1"/>
            <p:nvPr/>
          </p:nvSpPr>
          <p:spPr>
            <a:xfrm>
              <a:off x="-59" y="1905688279"/>
              <a:ext cx="716784252" cy="233599201"/>
            </a:xfrm>
            <a:prstGeom prst="rect">
              <a:avLst/>
            </a:prstGeom>
            <a:solidFill>
              <a:srgbClr val="2D2D8A"/>
            </a:solidFill>
            <a:ln cap="flat" cmpd="sng" w="25400">
              <a:solidFill>
                <a:srgbClr val="1E1E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2"/>
            <p:cNvSpPr txBox="1"/>
            <p:nvPr/>
          </p:nvSpPr>
          <p:spPr>
            <a:xfrm>
              <a:off x="-59" y="1413897867"/>
              <a:ext cx="716784252" cy="233599201"/>
            </a:xfrm>
            <a:prstGeom prst="rect">
              <a:avLst/>
            </a:prstGeom>
            <a:solidFill>
              <a:srgbClr val="7F7F7F"/>
            </a:solidFill>
            <a:ln cap="flat" cmpd="sng" w="25400">
              <a:solidFill>
                <a:srgbClr val="A0AE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3" name="Google Shape;783;p42"/>
            <p:cNvCxnSpPr/>
            <p:nvPr/>
          </p:nvCxnSpPr>
          <p:spPr>
            <a:xfrm>
              <a:off x="358391120" y="1635203491"/>
              <a:ext cx="0" cy="27868113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4" name="Google Shape;784;p42"/>
            <p:cNvCxnSpPr/>
            <p:nvPr/>
          </p:nvCxnSpPr>
          <p:spPr>
            <a:xfrm flipH="1">
              <a:off x="358391068" y="1073742192"/>
              <a:ext cx="286713559" cy="34015633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85" name="Google Shape;785;p42"/>
            <p:cNvSpPr txBox="1"/>
            <p:nvPr/>
          </p:nvSpPr>
          <p:spPr>
            <a:xfrm>
              <a:off x="1143985960" y="1913884603"/>
              <a:ext cx="716784252" cy="233599201"/>
            </a:xfrm>
            <a:prstGeom prst="rect">
              <a:avLst/>
            </a:prstGeom>
            <a:solidFill>
              <a:srgbClr val="DAEDEF"/>
            </a:solidFill>
            <a:ln cap="flat" cmpd="sng" w="25400">
              <a:solidFill>
                <a:srgbClr val="A0AE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6" name="Google Shape;786;p42"/>
            <p:cNvCxnSpPr/>
            <p:nvPr/>
          </p:nvCxnSpPr>
          <p:spPr>
            <a:xfrm>
              <a:off x="1502379019" y="1655693388"/>
              <a:ext cx="0" cy="258191239"/>
            </a:xfrm>
            <a:prstGeom prst="straightConnector1">
              <a:avLst/>
            </a:prstGeom>
            <a:noFill/>
            <a:ln cap="flat" cmpd="sng" w="38100">
              <a:solidFill>
                <a:srgbClr val="B6DCD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7" name="Google Shape;787;p42"/>
            <p:cNvCxnSpPr/>
            <p:nvPr/>
          </p:nvCxnSpPr>
          <p:spPr>
            <a:xfrm rot="10800000">
              <a:off x="716784134" y="1635203472"/>
              <a:ext cx="427202766" cy="278681130"/>
            </a:xfrm>
            <a:prstGeom prst="straightConnector1">
              <a:avLst/>
            </a:prstGeom>
            <a:noFill/>
            <a:ln cap="flat" cmpd="sng" w="38100">
              <a:solidFill>
                <a:srgbClr val="B6DCD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8" name="Google Shape;788;p42"/>
            <p:cNvCxnSpPr/>
            <p:nvPr/>
          </p:nvCxnSpPr>
          <p:spPr>
            <a:xfrm flipH="1" rot="10800000">
              <a:off x="716784178" y="1635203472"/>
              <a:ext cx="427202766" cy="278681130"/>
            </a:xfrm>
            <a:prstGeom prst="straightConnector1">
              <a:avLst/>
            </a:prstGeom>
            <a:noFill/>
            <a:ln cap="flat" cmpd="sng" w="38100">
              <a:solidFill>
                <a:srgbClr val="B6DCD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9" name="Google Shape;789;p42"/>
            <p:cNvCxnSpPr/>
            <p:nvPr/>
          </p:nvCxnSpPr>
          <p:spPr>
            <a:xfrm>
              <a:off x="716784178" y="2020439253"/>
              <a:ext cx="427202766" cy="12293543"/>
            </a:xfrm>
            <a:prstGeom prst="straightConnector1">
              <a:avLst/>
            </a:prstGeom>
            <a:noFill/>
            <a:ln cap="flat" cmpd="sng" w="38100">
              <a:solidFill>
                <a:srgbClr val="B6DCD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90" name="Google Shape;790;p42"/>
          <p:cNvSpPr txBox="1"/>
          <p:nvPr/>
        </p:nvSpPr>
        <p:spPr>
          <a:xfrm>
            <a:off x="1752600" y="3989387"/>
            <a:ext cx="1905000" cy="304800"/>
          </a:xfrm>
          <a:prstGeom prst="rect">
            <a:avLst/>
          </a:prstGeom>
          <a:solidFill>
            <a:srgbClr val="2D2D8A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Root note selection in Multicasting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Comparison of Mutual Exclusion Algorithms</a:t>
            </a:r>
            <a:endParaRPr/>
          </a:p>
        </p:txBody>
      </p:sp>
      <p:sp>
        <p:nvSpPr>
          <p:cNvPr id="796" name="Google Shape;796;p43"/>
          <p:cNvSpPr txBox="1"/>
          <p:nvPr>
            <p:ph idx="1" type="body"/>
          </p:nvPr>
        </p:nvSpPr>
        <p:spPr>
          <a:xfrm>
            <a:off x="304800" y="4800600"/>
            <a:ext cx="843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Assume that: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 = Number of processes in the distributed system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For the Decentralized algorithm: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	m = minimum number of coordinators who have to agree for a process to access a resource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	k = average number of requests made by the process to a coordinator to request for a vote</a:t>
            </a:r>
            <a:endParaRPr/>
          </a:p>
        </p:txBody>
      </p:sp>
      <p:sp>
        <p:nvSpPr>
          <p:cNvPr id="797" name="Google Shape;797;p43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798" name="Google Shape;798;p43"/>
          <p:cNvGraphicFramePr/>
          <p:nvPr/>
        </p:nvGraphicFramePr>
        <p:xfrm>
          <a:off x="3810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{B0911867-8D38-4A4C-899B-65E8C96F2D38}</a:tableStyleId>
              </a:tblPr>
              <a:tblGrid>
                <a:gridCol w="1905000"/>
                <a:gridCol w="2057400"/>
                <a:gridCol w="2209800"/>
                <a:gridCol w="2286000"/>
              </a:tblGrid>
              <a:tr h="94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Algorithm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Delay before a process can access the resource (in message times)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messages required for a process to access and release the shared resource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Problems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41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Centralized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</a:tr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Decentralized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F"/>
                    </a:solidFill>
                  </a:tcPr>
                </a:tc>
              </a:tr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Token Ring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Comparison of Election Algorithms</a:t>
            </a:r>
            <a:endParaRPr/>
          </a:p>
        </p:txBody>
      </p:sp>
      <p:sp>
        <p:nvSpPr>
          <p:cNvPr id="804" name="Google Shape;804;p44"/>
          <p:cNvSpPr txBox="1"/>
          <p:nvPr>
            <p:ph idx="1" type="body"/>
          </p:nvPr>
        </p:nvSpPr>
        <p:spPr>
          <a:xfrm>
            <a:off x="304800" y="5562600"/>
            <a:ext cx="8439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Assume that: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 = Number of processes in the distributed system</a:t>
            </a:r>
            <a:endParaRPr/>
          </a:p>
        </p:txBody>
      </p:sp>
      <p:sp>
        <p:nvSpPr>
          <p:cNvPr id="805" name="Google Shape;805;p44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806" name="Google Shape;806;p44"/>
          <p:cNvGraphicFramePr/>
          <p:nvPr/>
        </p:nvGraphicFramePr>
        <p:xfrm>
          <a:off x="3810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{B0911867-8D38-4A4C-899B-65E8C96F2D38}</a:tableStyleId>
              </a:tblPr>
              <a:tblGrid>
                <a:gridCol w="2578100"/>
                <a:gridCol w="1917700"/>
                <a:gridCol w="3962400"/>
              </a:tblGrid>
              <a:tr h="94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Algorithm</a:t>
                      </a:r>
                      <a:endParaRPr/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Messages for Electing a Coordinator</a:t>
                      </a:r>
                      <a:endParaRPr/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Problems</a:t>
                      </a:r>
                      <a:endParaRPr/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Bully Algorithm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DE"/>
                    </a:solidFill>
                  </a:tcPr>
                </a:tc>
              </a:tr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Ring Algorithm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Time Synchronization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Clock Synchronization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Logical Clock Synchronization</a:t>
            </a:r>
            <a:endParaRPr/>
          </a:p>
          <a:p>
            <a:pPr indent="-139700" lvl="3" marL="1600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Mutual Exclusion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Permission-based Approaches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Token-based Approaches</a:t>
            </a:r>
            <a:endParaRPr/>
          </a:p>
          <a:p>
            <a:pPr indent="-1270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Election Algorithms</a:t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Permission-based Approaches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There are two types of permission-based mutual exclusion algorithms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AutoNum type="alphaLcPeriod"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Centralized Algorithms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AutoNum type="alphaLcPeriod"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Decentralized Algorithms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We will study an example of each type of algorithm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a. A Centralized Algorithm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57200" y="1371600"/>
            <a:ext cx="5715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One process is elected as a coordinator (</a:t>
            </a:r>
            <a:r>
              <a:rPr b="1" i="0" lang="en-US" sz="1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  for a shared resource</a:t>
            </a:r>
            <a:endParaRPr/>
          </a:p>
          <a:p>
            <a:pPr indent="-190500" lvl="4" marL="20574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80808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Coordinator maintains a </a:t>
            </a:r>
            <a:r>
              <a:rPr b="1" i="0" lang="en-US" sz="18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b="0" i="0" lang="en-US" sz="1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of access requests</a:t>
            </a:r>
            <a:endParaRPr/>
          </a:p>
          <a:p>
            <a:pPr indent="-190500" lvl="4" marL="20574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80808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Whenever a process wants to access the resource, it sends a request message to the coordinator to access the resource</a:t>
            </a:r>
            <a:endParaRPr/>
          </a:p>
          <a:p>
            <a:pPr indent="-190500" lvl="4" marL="20574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80808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When the coordinator receives the request: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If no other process is currently accessing the resource, it grants the permission to the process by sending a “grant” message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If another process is accessing the resource, the coordinator queues the request, and does not reply to the request</a:t>
            </a:r>
            <a:endParaRPr/>
          </a:p>
          <a:p>
            <a:pPr indent="-190500" lvl="4" marL="20574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80808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process releases the exclusive access after accessing the resource</a:t>
            </a:r>
            <a:endParaRPr/>
          </a:p>
          <a:p>
            <a:pPr indent="-190500" lvl="4" marL="20574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80808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coordinator will then send the “grant” message to the next process in the queue</a:t>
            </a:r>
            <a:endParaRPr/>
          </a:p>
        </p:txBody>
      </p:sp>
      <p:grpSp>
        <p:nvGrpSpPr>
          <p:cNvPr id="199" name="Google Shape;199;p18"/>
          <p:cNvGrpSpPr/>
          <p:nvPr/>
        </p:nvGrpSpPr>
        <p:grpSpPr>
          <a:xfrm>
            <a:off x="6577012" y="3870325"/>
            <a:ext cx="793750" cy="360362"/>
            <a:chOff x="6577012" y="3870325"/>
            <a:chExt cx="793750" cy="360362"/>
          </a:xfrm>
        </p:grpSpPr>
        <p:pic>
          <p:nvPicPr>
            <p:cNvPr id="200" name="Google Shape;200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77012" y="3870325"/>
              <a:ext cx="793750" cy="3603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18"/>
            <p:cNvSpPr txBox="1"/>
            <p:nvPr/>
          </p:nvSpPr>
          <p:spPr>
            <a:xfrm>
              <a:off x="6629400" y="39052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Resource</a:t>
              </a:r>
              <a:endParaRPr/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7703276" y="3766913"/>
            <a:ext cx="309000" cy="735213"/>
            <a:chOff x="0" y="0"/>
            <a:chExt cx="2147483646" cy="2147483647"/>
          </a:xfrm>
        </p:grpSpPr>
        <p:cxnSp>
          <p:nvCxnSpPr>
            <p:cNvPr id="203" name="Google Shape;203;p18"/>
            <p:cNvCxnSpPr/>
            <p:nvPr/>
          </p:nvCxnSpPr>
          <p:spPr>
            <a:xfrm>
              <a:off x="-1146" y="-264"/>
              <a:ext cx="0" cy="2147483647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" name="Google Shape;204;p18"/>
            <p:cNvCxnSpPr/>
            <p:nvPr/>
          </p:nvCxnSpPr>
          <p:spPr>
            <a:xfrm>
              <a:off x="2147482813" y="-264"/>
              <a:ext cx="0" cy="2147483647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5" name="Google Shape;205;p18"/>
            <p:cNvCxnSpPr/>
            <p:nvPr/>
          </p:nvCxnSpPr>
          <p:spPr>
            <a:xfrm rot="10800000">
              <a:off x="63156766" y="26511027"/>
              <a:ext cx="208432604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06" name="Google Shape;206;p18"/>
          <p:cNvCxnSpPr/>
          <p:nvPr/>
        </p:nvCxnSpPr>
        <p:spPr>
          <a:xfrm>
            <a:off x="8382000" y="4338637"/>
            <a:ext cx="185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07" name="Google Shape;207;p18"/>
          <p:cNvSpPr txBox="1"/>
          <p:nvPr/>
        </p:nvSpPr>
        <p:spPr>
          <a:xfrm>
            <a:off x="8567737" y="4237037"/>
            <a:ext cx="5763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7413625" y="3905250"/>
            <a:ext cx="484200" cy="160200"/>
          </a:xfrm>
          <a:prstGeom prst="ellipse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6831012" y="2822575"/>
            <a:ext cx="484200" cy="169800"/>
          </a:xfrm>
          <a:prstGeom prst="ellipse">
            <a:avLst/>
          </a:prstGeom>
          <a:gradFill>
            <a:gsLst>
              <a:gs pos="0">
                <a:srgbClr val="ACACE1"/>
              </a:gs>
              <a:gs pos="35000">
                <a:srgbClr val="C5C5E9"/>
              </a:gs>
              <a:gs pos="100000">
                <a:srgbClr val="E9E9F7"/>
              </a:gs>
            </a:gsLst>
            <a:lin ang="16200038" scaled="0"/>
          </a:gradFill>
          <a:ln cap="flat" cmpd="sng" w="9525">
            <a:solidFill>
              <a:srgbClr val="2929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P0</a:t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8001000" y="2822575"/>
            <a:ext cx="484200" cy="169800"/>
          </a:xfrm>
          <a:prstGeom prst="ellipse">
            <a:avLst/>
          </a:prstGeom>
          <a:gradFill>
            <a:gsLst>
              <a:gs pos="0">
                <a:srgbClr val="ACACE1"/>
              </a:gs>
              <a:gs pos="35000">
                <a:srgbClr val="C5C5E9"/>
              </a:gs>
              <a:gs pos="100000">
                <a:srgbClr val="E9E9F7"/>
              </a:gs>
            </a:gsLst>
            <a:lin ang="16200038" scaled="0"/>
          </a:gradFill>
          <a:ln cap="flat" cmpd="sng" w="9525">
            <a:solidFill>
              <a:srgbClr val="2929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7413625" y="2822575"/>
            <a:ext cx="484200" cy="169800"/>
          </a:xfrm>
          <a:prstGeom prst="ellipse">
            <a:avLst/>
          </a:prstGeom>
          <a:gradFill>
            <a:gsLst>
              <a:gs pos="0">
                <a:srgbClr val="ACACE1"/>
              </a:gs>
              <a:gs pos="35000">
                <a:srgbClr val="C5C5E9"/>
              </a:gs>
              <a:gs pos="100000">
                <a:srgbClr val="E9E9F7"/>
              </a:gs>
            </a:gsLst>
            <a:lin ang="16200038" scaled="0"/>
          </a:gradFill>
          <a:ln cap="flat" cmpd="sng" w="9525">
            <a:solidFill>
              <a:srgbClr val="2929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cxnSp>
        <p:nvCxnSpPr>
          <p:cNvPr id="212" name="Google Shape;212;p18"/>
          <p:cNvCxnSpPr/>
          <p:nvPr/>
        </p:nvCxnSpPr>
        <p:spPr>
          <a:xfrm>
            <a:off x="7654925" y="2992437"/>
            <a:ext cx="0" cy="9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13" name="Google Shape;213;p18"/>
          <p:cNvSpPr txBox="1"/>
          <p:nvPr/>
        </p:nvSpPr>
        <p:spPr>
          <a:xfrm>
            <a:off x="7256462" y="3505200"/>
            <a:ext cx="439800" cy="2094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</a:t>
            </a:r>
            <a:endParaRPr/>
          </a:p>
        </p:txBody>
      </p:sp>
      <p:cxnSp>
        <p:nvCxnSpPr>
          <p:cNvPr id="214" name="Google Shape;214;p18"/>
          <p:cNvCxnSpPr/>
          <p:nvPr/>
        </p:nvCxnSpPr>
        <p:spPr>
          <a:xfrm>
            <a:off x="7826375" y="2967174"/>
            <a:ext cx="0" cy="96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15" name="Google Shape;215;p18"/>
          <p:cNvSpPr txBox="1"/>
          <p:nvPr/>
        </p:nvSpPr>
        <p:spPr>
          <a:xfrm>
            <a:off x="7831137" y="3505200"/>
            <a:ext cx="538200" cy="1524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</a:t>
            </a:r>
            <a:endParaRPr/>
          </a:p>
        </p:txBody>
      </p:sp>
      <p:cxnSp>
        <p:nvCxnSpPr>
          <p:cNvPr id="216" name="Google Shape;216;p18"/>
          <p:cNvCxnSpPr/>
          <p:nvPr/>
        </p:nvCxnSpPr>
        <p:spPr>
          <a:xfrm flipH="1">
            <a:off x="6972425" y="2992437"/>
            <a:ext cx="682500" cy="912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17" name="Google Shape;217;p18"/>
          <p:cNvSpPr txBox="1"/>
          <p:nvPr/>
        </p:nvSpPr>
        <p:spPr>
          <a:xfrm>
            <a:off x="6477000" y="3568700"/>
            <a:ext cx="611100" cy="1650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</p:txBody>
      </p:sp>
      <p:cxnSp>
        <p:nvCxnSpPr>
          <p:cNvPr id="218" name="Google Shape;218;p18"/>
          <p:cNvCxnSpPr/>
          <p:nvPr/>
        </p:nvCxnSpPr>
        <p:spPr>
          <a:xfrm flipH="1">
            <a:off x="7654987" y="2992437"/>
            <a:ext cx="588900" cy="9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19" name="Google Shape;219;p18"/>
          <p:cNvSpPr txBox="1"/>
          <p:nvPr/>
        </p:nvSpPr>
        <p:spPr>
          <a:xfrm>
            <a:off x="7907337" y="3560762"/>
            <a:ext cx="439800" cy="2094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</a:t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8075612" y="3992562"/>
            <a:ext cx="293700" cy="152400"/>
          </a:xfrm>
          <a:prstGeom prst="rect">
            <a:avLst/>
          </a:prstGeom>
          <a:gradFill>
            <a:gsLst>
              <a:gs pos="0">
                <a:srgbClr val="ACACE1"/>
              </a:gs>
              <a:gs pos="35000">
                <a:srgbClr val="C5C5E9"/>
              </a:gs>
              <a:gs pos="100000">
                <a:srgbClr val="E9E9F7"/>
              </a:gs>
            </a:gsLst>
            <a:lin ang="16200038" scaled="0"/>
          </a:gradFill>
          <a:ln cap="flat" cmpd="sng" w="9525">
            <a:solidFill>
              <a:srgbClr val="2929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cxnSp>
        <p:nvCxnSpPr>
          <p:cNvPr id="221" name="Google Shape;221;p18"/>
          <p:cNvCxnSpPr/>
          <p:nvPr/>
        </p:nvCxnSpPr>
        <p:spPr>
          <a:xfrm>
            <a:off x="7637462" y="2971800"/>
            <a:ext cx="0" cy="9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22" name="Google Shape;222;p18"/>
          <p:cNvSpPr txBox="1"/>
          <p:nvPr/>
        </p:nvSpPr>
        <p:spPr>
          <a:xfrm>
            <a:off x="7239000" y="3484562"/>
            <a:ext cx="439800" cy="2112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7554912" y="4144962"/>
            <a:ext cx="293700" cy="152400"/>
          </a:xfrm>
          <a:prstGeom prst="rect">
            <a:avLst/>
          </a:prstGeom>
          <a:gradFill>
            <a:gsLst>
              <a:gs pos="0">
                <a:srgbClr val="ACACE1"/>
              </a:gs>
              <a:gs pos="35000">
                <a:srgbClr val="C5C5E9"/>
              </a:gs>
              <a:gs pos="100000">
                <a:srgbClr val="E9E9F7"/>
              </a:gs>
            </a:gsLst>
            <a:lin ang="16200038" scaled="0"/>
          </a:gradFill>
          <a:ln cap="flat" cmpd="sng" w="9525">
            <a:solidFill>
              <a:srgbClr val="2929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cxnSp>
        <p:nvCxnSpPr>
          <p:cNvPr id="224" name="Google Shape;224;p18"/>
          <p:cNvCxnSpPr/>
          <p:nvPr/>
        </p:nvCxnSpPr>
        <p:spPr>
          <a:xfrm flipH="1" rot="10800000">
            <a:off x="7826375" y="2967174"/>
            <a:ext cx="587400" cy="96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25" name="Google Shape;225;p18"/>
          <p:cNvSpPr txBox="1"/>
          <p:nvPr/>
        </p:nvSpPr>
        <p:spPr>
          <a:xfrm>
            <a:off x="8094662" y="3505200"/>
            <a:ext cx="473100" cy="1461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</a:t>
            </a:r>
            <a:endParaRPr/>
          </a:p>
        </p:txBody>
      </p:sp>
      <p:cxnSp>
        <p:nvCxnSpPr>
          <p:cNvPr id="226" name="Google Shape;226;p18"/>
          <p:cNvCxnSpPr/>
          <p:nvPr/>
        </p:nvCxnSpPr>
        <p:spPr>
          <a:xfrm flipH="1">
            <a:off x="6972187" y="2992437"/>
            <a:ext cx="1271700" cy="912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27" name="Google Shape;227;p18"/>
          <p:cNvSpPr txBox="1"/>
          <p:nvPr/>
        </p:nvSpPr>
        <p:spPr>
          <a:xfrm>
            <a:off x="6477000" y="3644900"/>
            <a:ext cx="611100" cy="1650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</p:txBody>
      </p:sp>
      <p:sp>
        <p:nvSpPr>
          <p:cNvPr id="228" name="Google Shape;228;p18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Discussion about Centralized Algorithm</a:t>
            </a:r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228600" y="1600200"/>
            <a:ext cx="8534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Blocking vs. non-blocking requests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coordinator can block the requesting process until the resource is free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Otherwise, the coordinator can send a “permission-denied” message back to the process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process can poll the coordinator at a later time, or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coordinator queues the request. Once the resource is released, the coordinator will send an explicit “grant” message to the process</a:t>
            </a:r>
            <a:endParaRPr/>
          </a:p>
          <a:p>
            <a:pPr indent="-171450" lvl="4" marL="2057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algorithm guarantees mutual exclusion, and is simple to implement</a:t>
            </a:r>
            <a:endParaRPr/>
          </a:p>
          <a:p>
            <a:pPr indent="-171450" lvl="4" marL="2057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Fault-tolerance: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Centralized algorithm is vulnerable to a single-point of failure (at coordinator)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Processes cannot distinguish between dead coordinator and request blocking</a:t>
            </a:r>
            <a:endParaRPr/>
          </a:p>
          <a:p>
            <a:pPr indent="-177800" lvl="3" marL="16002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Performance bottle-neck: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 a large system, single coordinator can be overwhelmed with requests</a:t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b. A Decentralized Algorithm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52400" y="13716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To avoid the drawbacks of the centralized algorithm, Lin </a:t>
            </a:r>
            <a:r>
              <a:rPr b="0" i="1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et al.</a:t>
            </a: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[1] advocated a decentralized mutual exclusion algorithm</a:t>
            </a:r>
            <a:endParaRPr/>
          </a:p>
          <a:p>
            <a:pPr indent="-158750" lvl="4" marL="20574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80808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Distributed processes are in a Distributed Hash Table (DHT) based 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Each resource is replicated </a:t>
            </a:r>
            <a:r>
              <a:rPr b="1" i="0" lang="en-US" sz="18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times</a:t>
            </a:r>
            <a:endParaRPr b="1" i="0" sz="18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baseline="30000" i="0" lang="en-US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i="0" lang="en-US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replica of a resource </a:t>
            </a:r>
            <a:r>
              <a:rPr b="1" i="0" lang="en-US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rname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is named as </a:t>
            </a:r>
            <a:r>
              <a:rPr b="1" i="0" lang="en-US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rname-i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Every replica has its own coordinator for controlling access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coordinator for </a:t>
            </a:r>
            <a:r>
              <a:rPr b="1" i="0" lang="en-US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rname-i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 determined by using a hash function</a:t>
            </a:r>
            <a:endParaRPr/>
          </a:p>
          <a:p>
            <a:pPr indent="-152400" lvl="4" marL="2057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Approach: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Whenever a process wants to access the resource, it will have to get a majority vote from </a:t>
            </a:r>
            <a:r>
              <a:rPr b="1" i="0" lang="en-US" sz="18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m &gt; n/2</a:t>
            </a: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coordinators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If a coordinator does not want to vote for a process (because it has already voted for another process), it will send a “permission-denied” message to the process</a:t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123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C41230"/>
                </a:solidFill>
                <a:latin typeface="Arial"/>
                <a:ea typeface="Arial"/>
                <a:cs typeface="Arial"/>
                <a:sym typeface="Arial"/>
              </a:rPr>
              <a:t>A Decentralized Algorithm – An Example</a:t>
            </a:r>
            <a:endParaRPr/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n=10</a:t>
            </a: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m=7</a:t>
            </a: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then a process needs at-least </a:t>
            </a:r>
            <a:r>
              <a:rPr b="1" i="0" lang="en-US" sz="200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0" i="0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votes to access the resource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5943600" y="6245225"/>
            <a:ext cx="8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2989262" y="3014662"/>
            <a:ext cx="484200" cy="169800"/>
          </a:xfrm>
          <a:prstGeom prst="ellipse">
            <a:avLst/>
          </a:prstGeom>
          <a:gradFill>
            <a:gsLst>
              <a:gs pos="0">
                <a:srgbClr val="ACACE1"/>
              </a:gs>
              <a:gs pos="35000">
                <a:srgbClr val="C5C5E9"/>
              </a:gs>
              <a:gs pos="100000">
                <a:srgbClr val="E9E9F7"/>
              </a:gs>
            </a:gsLst>
            <a:lin ang="16200038" scaled="0"/>
          </a:gradFill>
          <a:ln cap="flat" cmpd="sng" w="9525">
            <a:solidFill>
              <a:srgbClr val="2929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P0</a:t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2989262" y="3794125"/>
            <a:ext cx="484200" cy="168300"/>
          </a:xfrm>
          <a:prstGeom prst="ellipse">
            <a:avLst/>
          </a:prstGeom>
          <a:gradFill>
            <a:gsLst>
              <a:gs pos="0">
                <a:srgbClr val="ACACE1"/>
              </a:gs>
              <a:gs pos="35000">
                <a:srgbClr val="C5C5E9"/>
              </a:gs>
              <a:gs pos="100000">
                <a:srgbClr val="E9E9F7"/>
              </a:gs>
            </a:gsLst>
            <a:lin ang="16200038" scaled="0"/>
          </a:gradFill>
          <a:ln cap="flat" cmpd="sng" w="9525">
            <a:solidFill>
              <a:srgbClr val="2929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grpSp>
        <p:nvGrpSpPr>
          <p:cNvPr id="253" name="Google Shape;253;p21"/>
          <p:cNvGrpSpPr/>
          <p:nvPr/>
        </p:nvGrpSpPr>
        <p:grpSpPr>
          <a:xfrm>
            <a:off x="4821237" y="2378075"/>
            <a:ext cx="798512" cy="352425"/>
            <a:chOff x="4821237" y="2378075"/>
            <a:chExt cx="798512" cy="352425"/>
          </a:xfrm>
        </p:grpSpPr>
        <p:pic>
          <p:nvPicPr>
            <p:cNvPr id="254" name="Google Shape;25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21237" y="2378075"/>
              <a:ext cx="798512" cy="3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21"/>
            <p:cNvSpPr txBox="1"/>
            <p:nvPr/>
          </p:nvSpPr>
          <p:spPr>
            <a:xfrm>
              <a:off x="4876800" y="2405062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rname-1</a:t>
              </a:r>
              <a:endParaRPr/>
            </a:p>
          </p:txBody>
        </p:sp>
      </p:grpSp>
      <p:sp>
        <p:nvSpPr>
          <p:cNvPr id="256" name="Google Shape;256;p21"/>
          <p:cNvSpPr/>
          <p:nvPr/>
        </p:nvSpPr>
        <p:spPr>
          <a:xfrm>
            <a:off x="4156075" y="2438400"/>
            <a:ext cx="560400" cy="162000"/>
          </a:xfrm>
          <a:prstGeom prst="ellipse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grpSp>
        <p:nvGrpSpPr>
          <p:cNvPr id="257" name="Google Shape;257;p21"/>
          <p:cNvGrpSpPr/>
          <p:nvPr/>
        </p:nvGrpSpPr>
        <p:grpSpPr>
          <a:xfrm>
            <a:off x="4821237" y="2713037"/>
            <a:ext cx="798512" cy="354012"/>
            <a:chOff x="4821237" y="2713037"/>
            <a:chExt cx="798512" cy="354012"/>
          </a:xfrm>
        </p:grpSpPr>
        <p:pic>
          <p:nvPicPr>
            <p:cNvPr id="258" name="Google Shape;25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21237" y="2713037"/>
              <a:ext cx="798512" cy="354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21"/>
            <p:cNvSpPr txBox="1"/>
            <p:nvPr/>
          </p:nvSpPr>
          <p:spPr>
            <a:xfrm>
              <a:off x="4876800" y="274320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rname-2</a:t>
              </a:r>
              <a:endParaRPr/>
            </a:p>
          </p:txBody>
        </p:sp>
      </p:grpSp>
      <p:sp>
        <p:nvSpPr>
          <p:cNvPr id="260" name="Google Shape;260;p21"/>
          <p:cNvSpPr/>
          <p:nvPr/>
        </p:nvSpPr>
        <p:spPr>
          <a:xfrm>
            <a:off x="4156075" y="2776537"/>
            <a:ext cx="560400" cy="162000"/>
          </a:xfrm>
          <a:prstGeom prst="ellipse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/>
          </a:p>
        </p:txBody>
      </p:sp>
      <p:grpSp>
        <p:nvGrpSpPr>
          <p:cNvPr id="261" name="Google Shape;261;p21"/>
          <p:cNvGrpSpPr/>
          <p:nvPr/>
        </p:nvGrpSpPr>
        <p:grpSpPr>
          <a:xfrm>
            <a:off x="4821237" y="3017837"/>
            <a:ext cx="798512" cy="354012"/>
            <a:chOff x="4821237" y="3017837"/>
            <a:chExt cx="798512" cy="354012"/>
          </a:xfrm>
        </p:grpSpPr>
        <p:pic>
          <p:nvPicPr>
            <p:cNvPr id="262" name="Google Shape;262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21237" y="3017837"/>
              <a:ext cx="798512" cy="354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21"/>
            <p:cNvSpPr txBox="1"/>
            <p:nvPr/>
          </p:nvSpPr>
          <p:spPr>
            <a:xfrm>
              <a:off x="4876800" y="304800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rname-3</a:t>
              </a:r>
              <a:endParaRPr/>
            </a:p>
          </p:txBody>
        </p:sp>
      </p:grpSp>
      <p:sp>
        <p:nvSpPr>
          <p:cNvPr id="264" name="Google Shape;264;p21"/>
          <p:cNvSpPr/>
          <p:nvPr/>
        </p:nvSpPr>
        <p:spPr>
          <a:xfrm>
            <a:off x="4156075" y="3081337"/>
            <a:ext cx="560400" cy="162000"/>
          </a:xfrm>
          <a:prstGeom prst="ellipse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grpSp>
        <p:nvGrpSpPr>
          <p:cNvPr id="265" name="Google Shape;265;p21"/>
          <p:cNvGrpSpPr/>
          <p:nvPr/>
        </p:nvGrpSpPr>
        <p:grpSpPr>
          <a:xfrm>
            <a:off x="4821237" y="3322637"/>
            <a:ext cx="798512" cy="354012"/>
            <a:chOff x="4821237" y="3322637"/>
            <a:chExt cx="798512" cy="354012"/>
          </a:xfrm>
        </p:grpSpPr>
        <p:pic>
          <p:nvPicPr>
            <p:cNvPr id="266" name="Google Shape;266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21237" y="3322637"/>
              <a:ext cx="798512" cy="354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1"/>
            <p:cNvSpPr txBox="1"/>
            <p:nvPr/>
          </p:nvSpPr>
          <p:spPr>
            <a:xfrm>
              <a:off x="4876800" y="335280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rname-4</a:t>
              </a:r>
              <a:endParaRPr/>
            </a:p>
          </p:txBody>
        </p:sp>
      </p:grpSp>
      <p:sp>
        <p:nvSpPr>
          <p:cNvPr id="268" name="Google Shape;268;p21"/>
          <p:cNvSpPr/>
          <p:nvPr/>
        </p:nvSpPr>
        <p:spPr>
          <a:xfrm>
            <a:off x="4156075" y="3386137"/>
            <a:ext cx="560400" cy="162000"/>
          </a:xfrm>
          <a:prstGeom prst="ellipse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grpSp>
        <p:nvGrpSpPr>
          <p:cNvPr id="269" name="Google Shape;269;p21"/>
          <p:cNvGrpSpPr/>
          <p:nvPr/>
        </p:nvGrpSpPr>
        <p:grpSpPr>
          <a:xfrm>
            <a:off x="4821237" y="3627437"/>
            <a:ext cx="798512" cy="354012"/>
            <a:chOff x="4821237" y="3627437"/>
            <a:chExt cx="798512" cy="354012"/>
          </a:xfrm>
        </p:grpSpPr>
        <p:pic>
          <p:nvPicPr>
            <p:cNvPr id="270" name="Google Shape;270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21237" y="3627437"/>
              <a:ext cx="798512" cy="354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21"/>
            <p:cNvSpPr txBox="1"/>
            <p:nvPr/>
          </p:nvSpPr>
          <p:spPr>
            <a:xfrm>
              <a:off x="4876800" y="365760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rname-5</a:t>
              </a:r>
              <a:endParaRPr/>
            </a:p>
          </p:txBody>
        </p:sp>
      </p:grpSp>
      <p:sp>
        <p:nvSpPr>
          <p:cNvPr id="272" name="Google Shape;272;p21"/>
          <p:cNvSpPr/>
          <p:nvPr/>
        </p:nvSpPr>
        <p:spPr>
          <a:xfrm>
            <a:off x="4156075" y="3690937"/>
            <a:ext cx="560400" cy="162000"/>
          </a:xfrm>
          <a:prstGeom prst="ellipse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/>
          </a:p>
        </p:txBody>
      </p:sp>
      <p:grpSp>
        <p:nvGrpSpPr>
          <p:cNvPr id="273" name="Google Shape;273;p21"/>
          <p:cNvGrpSpPr/>
          <p:nvPr/>
        </p:nvGrpSpPr>
        <p:grpSpPr>
          <a:xfrm>
            <a:off x="4821237" y="3932237"/>
            <a:ext cx="798512" cy="354012"/>
            <a:chOff x="4821237" y="3932237"/>
            <a:chExt cx="798512" cy="354012"/>
          </a:xfrm>
        </p:grpSpPr>
        <p:pic>
          <p:nvPicPr>
            <p:cNvPr id="274" name="Google Shape;27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21237" y="3932237"/>
              <a:ext cx="798512" cy="354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21"/>
            <p:cNvSpPr txBox="1"/>
            <p:nvPr/>
          </p:nvSpPr>
          <p:spPr>
            <a:xfrm>
              <a:off x="4876800" y="396240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rname-6</a:t>
              </a:r>
              <a:endParaRPr/>
            </a:p>
          </p:txBody>
        </p:sp>
      </p:grpSp>
      <p:sp>
        <p:nvSpPr>
          <p:cNvPr id="276" name="Google Shape;276;p21"/>
          <p:cNvSpPr/>
          <p:nvPr/>
        </p:nvSpPr>
        <p:spPr>
          <a:xfrm>
            <a:off x="4156075" y="3995737"/>
            <a:ext cx="560400" cy="162000"/>
          </a:xfrm>
          <a:prstGeom prst="ellipse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C6</a:t>
            </a:r>
            <a:endParaRPr/>
          </a:p>
        </p:txBody>
      </p:sp>
      <p:grpSp>
        <p:nvGrpSpPr>
          <p:cNvPr id="277" name="Google Shape;277;p21"/>
          <p:cNvGrpSpPr/>
          <p:nvPr/>
        </p:nvGrpSpPr>
        <p:grpSpPr>
          <a:xfrm>
            <a:off x="4821237" y="4237037"/>
            <a:ext cx="798512" cy="354012"/>
            <a:chOff x="4821237" y="4237037"/>
            <a:chExt cx="798512" cy="354012"/>
          </a:xfrm>
        </p:grpSpPr>
        <p:pic>
          <p:nvPicPr>
            <p:cNvPr id="278" name="Google Shape;27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21237" y="4237037"/>
              <a:ext cx="798512" cy="354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21"/>
            <p:cNvSpPr txBox="1"/>
            <p:nvPr/>
          </p:nvSpPr>
          <p:spPr>
            <a:xfrm>
              <a:off x="4876800" y="426720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rname-7</a:t>
              </a:r>
              <a:endParaRPr/>
            </a:p>
          </p:txBody>
        </p:sp>
      </p:grpSp>
      <p:sp>
        <p:nvSpPr>
          <p:cNvPr id="280" name="Google Shape;280;p21"/>
          <p:cNvSpPr/>
          <p:nvPr/>
        </p:nvSpPr>
        <p:spPr>
          <a:xfrm>
            <a:off x="4156075" y="4300537"/>
            <a:ext cx="560400" cy="162000"/>
          </a:xfrm>
          <a:prstGeom prst="ellipse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C7</a:t>
            </a:r>
            <a:endParaRPr/>
          </a:p>
        </p:txBody>
      </p:sp>
      <p:grpSp>
        <p:nvGrpSpPr>
          <p:cNvPr id="281" name="Google Shape;281;p21"/>
          <p:cNvGrpSpPr/>
          <p:nvPr/>
        </p:nvGrpSpPr>
        <p:grpSpPr>
          <a:xfrm>
            <a:off x="4821237" y="4541837"/>
            <a:ext cx="798512" cy="354012"/>
            <a:chOff x="4821237" y="4541837"/>
            <a:chExt cx="798512" cy="354012"/>
          </a:xfrm>
        </p:grpSpPr>
        <p:pic>
          <p:nvPicPr>
            <p:cNvPr id="282" name="Google Shape;282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21237" y="4541837"/>
              <a:ext cx="798512" cy="354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21"/>
            <p:cNvSpPr txBox="1"/>
            <p:nvPr/>
          </p:nvSpPr>
          <p:spPr>
            <a:xfrm>
              <a:off x="4876800" y="457200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rname-8</a:t>
              </a:r>
              <a:endParaRPr/>
            </a:p>
          </p:txBody>
        </p:sp>
      </p:grpSp>
      <p:sp>
        <p:nvSpPr>
          <p:cNvPr id="284" name="Google Shape;284;p21"/>
          <p:cNvSpPr/>
          <p:nvPr/>
        </p:nvSpPr>
        <p:spPr>
          <a:xfrm>
            <a:off x="4156075" y="4605337"/>
            <a:ext cx="560400" cy="162000"/>
          </a:xfrm>
          <a:prstGeom prst="ellipse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C8</a:t>
            </a:r>
            <a:endParaRPr/>
          </a:p>
        </p:txBody>
      </p:sp>
      <p:grpSp>
        <p:nvGrpSpPr>
          <p:cNvPr id="285" name="Google Shape;285;p21"/>
          <p:cNvGrpSpPr/>
          <p:nvPr/>
        </p:nvGrpSpPr>
        <p:grpSpPr>
          <a:xfrm>
            <a:off x="4821237" y="4846637"/>
            <a:ext cx="798512" cy="354012"/>
            <a:chOff x="4821237" y="4846637"/>
            <a:chExt cx="798512" cy="354012"/>
          </a:xfrm>
        </p:grpSpPr>
        <p:pic>
          <p:nvPicPr>
            <p:cNvPr id="286" name="Google Shape;286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21237" y="4846637"/>
              <a:ext cx="798512" cy="354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21"/>
            <p:cNvSpPr txBox="1"/>
            <p:nvPr/>
          </p:nvSpPr>
          <p:spPr>
            <a:xfrm>
              <a:off x="4876800" y="487680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rname-9</a:t>
              </a:r>
              <a:endParaRPr/>
            </a:p>
          </p:txBody>
        </p:sp>
      </p:grpSp>
      <p:sp>
        <p:nvSpPr>
          <p:cNvPr id="288" name="Google Shape;288;p21"/>
          <p:cNvSpPr/>
          <p:nvPr/>
        </p:nvSpPr>
        <p:spPr>
          <a:xfrm>
            <a:off x="4156075" y="4910137"/>
            <a:ext cx="560400" cy="162000"/>
          </a:xfrm>
          <a:prstGeom prst="ellipse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C9</a:t>
            </a:r>
            <a:endParaRPr/>
          </a:p>
        </p:txBody>
      </p:sp>
      <p:grpSp>
        <p:nvGrpSpPr>
          <p:cNvPr id="289" name="Google Shape;289;p21"/>
          <p:cNvGrpSpPr/>
          <p:nvPr/>
        </p:nvGrpSpPr>
        <p:grpSpPr>
          <a:xfrm>
            <a:off x="4821237" y="5151437"/>
            <a:ext cx="798512" cy="354012"/>
            <a:chOff x="4821237" y="5151437"/>
            <a:chExt cx="798512" cy="354012"/>
          </a:xfrm>
        </p:grpSpPr>
        <p:pic>
          <p:nvPicPr>
            <p:cNvPr id="290" name="Google Shape;290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21237" y="5151437"/>
              <a:ext cx="798512" cy="354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21"/>
            <p:cNvSpPr txBox="1"/>
            <p:nvPr/>
          </p:nvSpPr>
          <p:spPr>
            <a:xfrm>
              <a:off x="4876800" y="518160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rname-10</a:t>
              </a:r>
              <a:endParaRPr/>
            </a:p>
          </p:txBody>
        </p:sp>
      </p:grpSp>
      <p:sp>
        <p:nvSpPr>
          <p:cNvPr id="292" name="Google Shape;292;p21"/>
          <p:cNvSpPr/>
          <p:nvPr/>
        </p:nvSpPr>
        <p:spPr>
          <a:xfrm>
            <a:off x="4156075" y="5214937"/>
            <a:ext cx="560400" cy="162000"/>
          </a:xfrm>
          <a:prstGeom prst="ellipse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C10</a:t>
            </a:r>
            <a:endParaRPr/>
          </a:p>
        </p:txBody>
      </p:sp>
      <p:cxnSp>
        <p:nvCxnSpPr>
          <p:cNvPr id="293" name="Google Shape;293;p21"/>
          <p:cNvCxnSpPr/>
          <p:nvPr/>
        </p:nvCxnSpPr>
        <p:spPr>
          <a:xfrm flipH="1" rot="10800000">
            <a:off x="3402012" y="2519262"/>
            <a:ext cx="754200" cy="52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94" name="Google Shape;294;p21"/>
          <p:cNvCxnSpPr/>
          <p:nvPr/>
        </p:nvCxnSpPr>
        <p:spPr>
          <a:xfrm flipH="1" rot="10800000">
            <a:off x="3473450" y="2857600"/>
            <a:ext cx="682500" cy="24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cxnSp>
        <p:nvCxnSpPr>
          <p:cNvPr id="295" name="Google Shape;295;p21"/>
          <p:cNvCxnSpPr/>
          <p:nvPr/>
        </p:nvCxnSpPr>
        <p:spPr>
          <a:xfrm flipH="1">
            <a:off x="3473325" y="2576512"/>
            <a:ext cx="765300" cy="52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96" name="Google Shape;296;p21"/>
          <p:cNvSpPr txBox="1"/>
          <p:nvPr/>
        </p:nvSpPr>
        <p:spPr>
          <a:xfrm>
            <a:off x="3276600" y="2557462"/>
            <a:ext cx="439800" cy="2112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</a:t>
            </a: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3733800" y="2957512"/>
            <a:ext cx="439800" cy="2094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/>
          </a:p>
        </p:txBody>
      </p:sp>
      <p:sp>
        <p:nvSpPr>
          <p:cNvPr id="298" name="Google Shape;298;p21"/>
          <p:cNvSpPr txBox="1"/>
          <p:nvPr/>
        </p:nvSpPr>
        <p:spPr>
          <a:xfrm>
            <a:off x="2684462" y="3014662"/>
            <a:ext cx="228600" cy="1698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2684462" y="3014662"/>
            <a:ext cx="228600" cy="1698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2684462" y="3014662"/>
            <a:ext cx="228600" cy="1698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301" name="Google Shape;301;p21"/>
          <p:cNvCxnSpPr/>
          <p:nvPr/>
        </p:nvCxnSpPr>
        <p:spPr>
          <a:xfrm>
            <a:off x="3473450" y="3098800"/>
            <a:ext cx="682500" cy="67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302" name="Google Shape;302;p21"/>
          <p:cNvSpPr txBox="1"/>
          <p:nvPr/>
        </p:nvSpPr>
        <p:spPr>
          <a:xfrm>
            <a:off x="2684462" y="3014662"/>
            <a:ext cx="228600" cy="1698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303" name="Google Shape;303;p21"/>
          <p:cNvCxnSpPr/>
          <p:nvPr/>
        </p:nvCxnSpPr>
        <p:spPr>
          <a:xfrm>
            <a:off x="3473450" y="3098800"/>
            <a:ext cx="682500" cy="128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304" name="Google Shape;304;p21"/>
          <p:cNvSpPr txBox="1"/>
          <p:nvPr/>
        </p:nvSpPr>
        <p:spPr>
          <a:xfrm>
            <a:off x="2684462" y="3014662"/>
            <a:ext cx="228600" cy="1698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305" name="Google Shape;305;p21"/>
          <p:cNvCxnSpPr/>
          <p:nvPr/>
        </p:nvCxnSpPr>
        <p:spPr>
          <a:xfrm>
            <a:off x="3473450" y="3098800"/>
            <a:ext cx="682500" cy="6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306" name="Google Shape;306;p21"/>
          <p:cNvSpPr txBox="1"/>
          <p:nvPr/>
        </p:nvSpPr>
        <p:spPr>
          <a:xfrm>
            <a:off x="2684462" y="3014662"/>
            <a:ext cx="228600" cy="1698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07" name="Google Shape;307;p21"/>
          <p:cNvSpPr txBox="1"/>
          <p:nvPr/>
        </p:nvSpPr>
        <p:spPr>
          <a:xfrm>
            <a:off x="2684462" y="3014662"/>
            <a:ext cx="228600" cy="1698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308" name="Google Shape;308;p21"/>
          <p:cNvCxnSpPr/>
          <p:nvPr/>
        </p:nvCxnSpPr>
        <p:spPr>
          <a:xfrm>
            <a:off x="3473450" y="3098800"/>
            <a:ext cx="682500" cy="189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cxnSp>
        <p:nvCxnSpPr>
          <p:cNvPr id="309" name="Google Shape;309;p21"/>
          <p:cNvCxnSpPr/>
          <p:nvPr/>
        </p:nvCxnSpPr>
        <p:spPr>
          <a:xfrm>
            <a:off x="3473450" y="3098800"/>
            <a:ext cx="682500" cy="97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310" name="Google Shape;310;p21"/>
          <p:cNvSpPr txBox="1"/>
          <p:nvPr/>
        </p:nvSpPr>
        <p:spPr>
          <a:xfrm>
            <a:off x="2679700" y="3014662"/>
            <a:ext cx="228600" cy="1698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311" name="Google Shape;311;p21"/>
          <p:cNvCxnSpPr/>
          <p:nvPr/>
        </p:nvCxnSpPr>
        <p:spPr>
          <a:xfrm flipH="1" rot="10800000">
            <a:off x="3473450" y="2519499"/>
            <a:ext cx="682500" cy="57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cxnSp>
        <p:nvCxnSpPr>
          <p:cNvPr id="312" name="Google Shape;312;p21"/>
          <p:cNvCxnSpPr/>
          <p:nvPr/>
        </p:nvCxnSpPr>
        <p:spPr>
          <a:xfrm flipH="1" rot="10800000">
            <a:off x="3473450" y="2519499"/>
            <a:ext cx="1403400" cy="579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13" name="Google Shape;313;p21"/>
          <p:cNvSpPr txBox="1"/>
          <p:nvPr/>
        </p:nvSpPr>
        <p:spPr>
          <a:xfrm>
            <a:off x="3200400" y="2776537"/>
            <a:ext cx="579300" cy="2208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</p:txBody>
      </p:sp>
      <p:cxnSp>
        <p:nvCxnSpPr>
          <p:cNvPr id="314" name="Google Shape;314;p21"/>
          <p:cNvCxnSpPr/>
          <p:nvPr/>
        </p:nvCxnSpPr>
        <p:spPr>
          <a:xfrm flipH="1" rot="10800000">
            <a:off x="3402012" y="3467237"/>
            <a:ext cx="754200" cy="35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15" name="Google Shape;315;p21"/>
          <p:cNvSpPr txBox="1"/>
          <p:nvPr/>
        </p:nvSpPr>
        <p:spPr>
          <a:xfrm>
            <a:off x="3352800" y="3490912"/>
            <a:ext cx="439800" cy="2094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</a:t>
            </a:r>
            <a:endParaRPr/>
          </a:p>
        </p:txBody>
      </p:sp>
      <p:cxnSp>
        <p:nvCxnSpPr>
          <p:cNvPr id="316" name="Google Shape;316;p21"/>
          <p:cNvCxnSpPr/>
          <p:nvPr/>
        </p:nvCxnSpPr>
        <p:spPr>
          <a:xfrm flipH="1">
            <a:off x="3401924" y="3524250"/>
            <a:ext cx="836700" cy="41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17" name="Google Shape;317;p21"/>
          <p:cNvSpPr txBox="1"/>
          <p:nvPr/>
        </p:nvSpPr>
        <p:spPr>
          <a:xfrm>
            <a:off x="3657600" y="3795712"/>
            <a:ext cx="439800" cy="2094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/>
          </a:p>
        </p:txBody>
      </p:sp>
      <p:cxnSp>
        <p:nvCxnSpPr>
          <p:cNvPr id="318" name="Google Shape;318;p21"/>
          <p:cNvCxnSpPr/>
          <p:nvPr/>
        </p:nvCxnSpPr>
        <p:spPr>
          <a:xfrm flipH="1" rot="10800000">
            <a:off x="3473450" y="3466962"/>
            <a:ext cx="682500" cy="41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319" name="Google Shape;319;p21"/>
          <p:cNvSpPr txBox="1"/>
          <p:nvPr/>
        </p:nvSpPr>
        <p:spPr>
          <a:xfrm>
            <a:off x="2667000" y="3776662"/>
            <a:ext cx="228600" cy="1698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0" name="Google Shape;320;p21"/>
          <p:cNvSpPr txBox="1"/>
          <p:nvPr/>
        </p:nvSpPr>
        <p:spPr>
          <a:xfrm>
            <a:off x="2667000" y="3776662"/>
            <a:ext cx="228600" cy="1698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321" name="Google Shape;321;p21"/>
          <p:cNvCxnSpPr/>
          <p:nvPr/>
        </p:nvCxnSpPr>
        <p:spPr>
          <a:xfrm>
            <a:off x="3473450" y="3878262"/>
            <a:ext cx="682500" cy="141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322" name="Google Shape;322;p21"/>
          <p:cNvSpPr txBox="1"/>
          <p:nvPr/>
        </p:nvSpPr>
        <p:spPr>
          <a:xfrm>
            <a:off x="2667000" y="3776662"/>
            <a:ext cx="228600" cy="1698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323" name="Google Shape;323;p21"/>
          <p:cNvCxnSpPr/>
          <p:nvPr/>
        </p:nvCxnSpPr>
        <p:spPr>
          <a:xfrm>
            <a:off x="3473450" y="3878262"/>
            <a:ext cx="682500" cy="11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324" name="Google Shape;324;p21"/>
          <p:cNvSpPr txBox="1"/>
          <p:nvPr/>
        </p:nvSpPr>
        <p:spPr>
          <a:xfrm>
            <a:off x="3352800" y="4386262"/>
            <a:ext cx="516000" cy="2112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Deny</a:t>
            </a:r>
            <a:endParaRPr/>
          </a:p>
        </p:txBody>
      </p:sp>
      <p:cxnSp>
        <p:nvCxnSpPr>
          <p:cNvPr id="325" name="Google Shape;325;p21"/>
          <p:cNvCxnSpPr/>
          <p:nvPr/>
        </p:nvCxnSpPr>
        <p:spPr>
          <a:xfrm>
            <a:off x="3473450" y="3878262"/>
            <a:ext cx="682500" cy="50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326" name="Google Shape;326;p21"/>
          <p:cNvSpPr txBox="1"/>
          <p:nvPr/>
        </p:nvSpPr>
        <p:spPr>
          <a:xfrm>
            <a:off x="3363912" y="4098925"/>
            <a:ext cx="516000" cy="2094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1E1E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Deny</a:t>
            </a:r>
            <a:endParaRPr/>
          </a:p>
        </p:txBody>
      </p:sp>
      <p:cxnSp>
        <p:nvCxnSpPr>
          <p:cNvPr id="327" name="Google Shape;327;p21"/>
          <p:cNvCxnSpPr/>
          <p:nvPr/>
        </p:nvCxnSpPr>
        <p:spPr>
          <a:xfrm>
            <a:off x="3473450" y="3878262"/>
            <a:ext cx="682500" cy="80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328" name="Google Shape;328;p21"/>
          <p:cNvSpPr txBox="1"/>
          <p:nvPr/>
        </p:nvSpPr>
        <p:spPr>
          <a:xfrm>
            <a:off x="2667000" y="3776662"/>
            <a:ext cx="228600" cy="1698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pSp>
        <p:nvGrpSpPr>
          <p:cNvPr id="329" name="Google Shape;329;p21"/>
          <p:cNvGrpSpPr/>
          <p:nvPr/>
        </p:nvGrpSpPr>
        <p:grpSpPr>
          <a:xfrm>
            <a:off x="947166" y="5516963"/>
            <a:ext cx="6967728" cy="571656"/>
            <a:chOff x="0" y="0"/>
            <a:chExt cx="2147483647" cy="2147482745"/>
          </a:xfrm>
        </p:grpSpPr>
        <p:sp>
          <p:nvSpPr>
            <p:cNvPr id="330" name="Google Shape;330;p21"/>
            <p:cNvSpPr txBox="1"/>
            <p:nvPr/>
          </p:nvSpPr>
          <p:spPr>
            <a:xfrm>
              <a:off x="0" y="-563"/>
              <a:ext cx="2147483647" cy="214748364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1096111444" y="710146352"/>
              <a:ext cx="142140476" cy="607882817"/>
            </a:xfrm>
            <a:prstGeom prst="ellipse">
              <a:avLst/>
            </a:prstGeom>
            <a:gradFill>
              <a:gsLst>
                <a:gs pos="0">
                  <a:srgbClr val="ACACE1"/>
                </a:gs>
                <a:gs pos="35000">
                  <a:srgbClr val="C5C5E9"/>
                </a:gs>
                <a:gs pos="100000">
                  <a:srgbClr val="E9E9F7"/>
                </a:gs>
              </a:gsLst>
              <a:lin ang="16200038" scaled="0"/>
            </a:gradFill>
            <a:ln cap="flat" cmpd="sng" w="9525">
              <a:solidFill>
                <a:srgbClr val="29298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Pi</a:t>
              </a:r>
              <a:endParaRPr/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1498764628" y="761278276"/>
              <a:ext cx="67108863" cy="602204866"/>
            </a:xfrm>
            <a:prstGeom prst="rect">
              <a:avLst/>
            </a:prstGeom>
            <a:solidFill>
              <a:srgbClr val="000000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1565873492" y="545311202"/>
              <a:ext cx="528305575" cy="936082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Number of votes gained</a:t>
              </a:r>
              <a:endParaRPr/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1230329172" y="545311202"/>
              <a:ext cx="268435455" cy="936082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Process i</a:t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626349397" y="721510592"/>
              <a:ext cx="164510097" cy="579479542"/>
            </a:xfrm>
            <a:prstGeom prst="ellipse">
              <a:avLst/>
            </a:prstGeom>
            <a:gradFill>
              <a:gsLst>
                <a:gs pos="0">
                  <a:srgbClr val="BCBCBC"/>
                </a:gs>
                <a:gs pos="35000">
                  <a:srgbClr val="D0D0D0"/>
                </a:gs>
                <a:gs pos="100000">
                  <a:srgbClr val="EDEDED"/>
                </a:gs>
              </a:gsLst>
              <a:lin ang="16200038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Cj</a:t>
              </a:r>
              <a:endParaRPr/>
            </a:p>
          </p:txBody>
        </p:sp>
        <p:sp>
          <p:nvSpPr>
            <p:cNvPr id="336" name="Google Shape;336;p21"/>
            <p:cNvSpPr txBox="1"/>
            <p:nvPr/>
          </p:nvSpPr>
          <p:spPr>
            <a:xfrm>
              <a:off x="772306185" y="545311202"/>
              <a:ext cx="323805268" cy="936082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Coordinator j</a:t>
              </a:r>
              <a:endParaRPr/>
            </a:p>
          </p:txBody>
        </p:sp>
        <p:grpSp>
          <p:nvGrpSpPr>
            <p:cNvPr id="337" name="Google Shape;337;p21"/>
            <p:cNvGrpSpPr/>
            <p:nvPr/>
          </p:nvGrpSpPr>
          <p:grpSpPr>
            <a:xfrm>
              <a:off x="74267142" y="533931053"/>
              <a:ext cx="232644061" cy="1287065814"/>
              <a:chOff x="0" y="0"/>
              <a:chExt cx="2147483646" cy="2147483647"/>
            </a:xfrm>
          </p:grpSpPr>
          <p:pic>
            <p:nvPicPr>
              <p:cNvPr id="338" name="Google Shape;338;p2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0" y="1504"/>
                <a:ext cx="2147483646" cy="21474813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9" name="Google Shape;339;p21"/>
              <p:cNvSpPr txBox="1"/>
              <p:nvPr/>
            </p:nvSpPr>
            <p:spPr>
              <a:xfrm>
                <a:off x="140412392" y="195963122"/>
                <a:ext cx="1858399309" cy="13647271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rname-x</a:t>
                </a:r>
                <a:endParaRPr/>
              </a:p>
            </p:txBody>
          </p:sp>
        </p:grpSp>
        <p:sp>
          <p:nvSpPr>
            <p:cNvPr id="340" name="Google Shape;340;p21"/>
            <p:cNvSpPr txBox="1"/>
            <p:nvPr/>
          </p:nvSpPr>
          <p:spPr>
            <a:xfrm>
              <a:off x="280174516" y="-563"/>
              <a:ext cx="346174889" cy="21474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xth replica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 of a resource    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rname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