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980225" cy="92106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956050" y="8750300"/>
            <a:ext cx="3024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3024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956050" y="0"/>
            <a:ext cx="3024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150" lIns="92300" spcFirstLastPara="1" rIns="92300" wrap="square" tIns="4615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750300"/>
            <a:ext cx="3024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956050" y="8750300"/>
            <a:ext cx="3024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300" spcFirstLastPara="1" rIns="92300" wrap="square" tIns="46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:notes"/>
          <p:cNvSpPr/>
          <p:nvPr>
            <p:ph idx="2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:notes"/>
          <p:cNvSpPr/>
          <p:nvPr>
            <p:ph idx="2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:notes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:notes"/>
          <p:cNvSpPr/>
          <p:nvPr>
            <p:ph idx="2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:notes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4:notes"/>
          <p:cNvSpPr/>
          <p:nvPr>
            <p:ph idx="2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:notes"/>
          <p:cNvSpPr/>
          <p:nvPr>
            <p:ph idx="2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/>
          <p:nvPr>
            <p:ph idx="2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/>
          <p:nvPr>
            <p:ph idx="2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930275" y="4375150"/>
            <a:ext cx="5119800" cy="4145100"/>
          </a:xfrm>
          <a:prstGeom prst="rect">
            <a:avLst/>
          </a:prstGeom>
        </p:spPr>
        <p:txBody>
          <a:bodyPr anchorCtr="0" anchor="t" bIns="46150" lIns="92300" spcFirstLastPara="1" rIns="92300" wrap="square" tIns="4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85862" y="690562"/>
            <a:ext cx="4608600" cy="345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1432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30861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indent="-29718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80"/>
              <a:buChar char="■"/>
              <a:defRPr/>
            </a:lvl4pPr>
            <a:lvl5pPr indent="-291464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5pPr>
            <a:lvl6pPr indent="-291464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6pPr>
            <a:lvl7pPr indent="-291464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7pPr>
            <a:lvl8pPr indent="-291465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8pPr>
            <a:lvl9pPr indent="-291465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/>
        </p:nvSpPr>
        <p:spPr>
          <a:xfrm>
            <a:off x="152400" y="0"/>
            <a:ext cx="14478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1676400" y="0"/>
            <a:ext cx="7467600" cy="12192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57200" y="0"/>
            <a:ext cx="1219200" cy="7620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0" y="0"/>
            <a:ext cx="457200" cy="68580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28725" y="0"/>
            <a:ext cx="7915275" cy="75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4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  <a:defRPr b="0" i="0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3528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6699"/>
              </a:buClr>
              <a:buSzPts val="168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Prabhakaran</a:t>
            </a:r>
            <a:endParaRPr/>
          </a:p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" name="Google Shape;34;p3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Deadlock Detection</a:t>
            </a:r>
            <a:endParaRPr/>
          </a:p>
        </p:txBody>
      </p:sp>
      <p:sp>
        <p:nvSpPr>
          <p:cNvPr id="35" name="Google Shape;35;p3"/>
          <p:cNvSpPr txBox="1"/>
          <p:nvPr/>
        </p:nvSpPr>
        <p:spPr>
          <a:xfrm>
            <a:off x="990600" y="1676400"/>
            <a:ext cx="6657900" cy="26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Assumptions: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System has only reusable resources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Only exclusive access to resources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Only one copy of each resource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States of a process: running or blocked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Running state: process has all the resources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Blocked state: waiting on one or more resource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Prabhakaran</a:t>
            </a:r>
            <a:endParaRPr/>
          </a:p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5" name="Google Shape;155;p12"/>
          <p:cNvSpPr txBox="1"/>
          <p:nvPr>
            <p:ph type="title"/>
          </p:nvPr>
        </p:nvSpPr>
        <p:spPr>
          <a:xfrm>
            <a:off x="1066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Deadlocks</a:t>
            </a:r>
            <a:endParaRPr/>
          </a:p>
        </p:txBody>
      </p:sp>
      <p:sp>
        <p:nvSpPr>
          <p:cNvPr id="156" name="Google Shape;156;p12"/>
          <p:cNvSpPr txBox="1"/>
          <p:nvPr>
            <p:ph idx="1" type="body"/>
          </p:nvPr>
        </p:nvSpPr>
        <p:spPr>
          <a:xfrm>
            <a:off x="939800" y="1371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Control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site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constructs wait-for graphs (WFGs) and checks for directed cycles.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WFG can be maintained continuously (or) built on-demand by requesting WFGs from individual sites.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Control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WFG is spread over different sites.Any site can initiate the deadlock detection process.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 Control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Sites are arranged in a hierarchy.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site checks for cycles only in descendents.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Prabhakaran</a:t>
            </a:r>
            <a:endParaRPr/>
          </a:p>
        </p:txBody>
      </p:sp>
      <p:sp>
        <p:nvSpPr>
          <p:cNvPr id="162" name="Google Shape;162;p13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3" name="Google Shape;163;p13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Algorithms</a:t>
            </a:r>
            <a:endParaRPr/>
          </a:p>
        </p:txBody>
      </p:sp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9144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Ho-Ramamoorthy 2-phase Algorithm</a:t>
            </a:r>
            <a:endParaRPr/>
          </a:p>
          <a:p>
            <a:pPr indent="-455612" lvl="1" marL="10271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site maintains a status table of all processes initiated at that site: includes all resources locked &amp; all resources being waited on.</a:t>
            </a:r>
            <a:endParaRPr/>
          </a:p>
          <a:p>
            <a:pPr indent="-455612" lvl="1" marL="10271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 requests (periodically) the status table from each site.</a:t>
            </a:r>
            <a:endParaRPr/>
          </a:p>
          <a:p>
            <a:pPr indent="-455612" lvl="1" marL="10271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 then constructs WFG from these tables, searches for cycle(s).</a:t>
            </a:r>
            <a:endParaRPr/>
          </a:p>
          <a:p>
            <a:pPr indent="-455612" lvl="1" marL="10271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 cycles, no deadlocks.</a:t>
            </a:r>
            <a:endParaRPr/>
          </a:p>
          <a:p>
            <a:pPr indent="-455612" lvl="1" marL="10271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Otherwise, (cycle exists): Request for state tables again. </a:t>
            </a:r>
            <a:endParaRPr/>
          </a:p>
          <a:p>
            <a:pPr indent="-455612" lvl="1" marL="10271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 WFG based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common transactions in the 2 tables.</a:t>
            </a:r>
            <a:endParaRPr/>
          </a:p>
          <a:p>
            <a:pPr indent="-455612" lvl="1" marL="10271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same cycle is detected again, system is in deadlock.</a:t>
            </a:r>
            <a:endParaRPr/>
          </a:p>
          <a:p>
            <a:pPr indent="-455612" lvl="1" marL="10271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Later proved: cycles in 2 consecutive reports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not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result in a deadlock. Hence, this algorithm detects false deadlocks.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Prabhakaran</a:t>
            </a:r>
            <a:endParaRPr/>
          </a:p>
        </p:txBody>
      </p:sp>
      <p:sp>
        <p:nvSpPr>
          <p:cNvPr id="170" name="Google Shape;170;p14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1" name="Google Shape;171;p14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Algorithms...</a:t>
            </a:r>
            <a:endParaRPr/>
          </a:p>
        </p:txBody>
      </p:sp>
      <p:sp>
        <p:nvSpPr>
          <p:cNvPr id="172" name="Google Shape;172;p14"/>
          <p:cNvSpPr txBox="1"/>
          <p:nvPr>
            <p:ph idx="1" type="body"/>
          </p:nvPr>
        </p:nvSpPr>
        <p:spPr>
          <a:xfrm>
            <a:off x="9144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Ho-Ramamoorthy 1-phase Algorithm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site maintains 2 status tables: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status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table and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status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table.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table: transactions that have locked or are waiting for  resources.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table: resources locked by or waited on by transactions.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 periodically collects these tables from each site.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Constructs a WFG from transactions common to both the tables.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cycle, no deadlocks.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cycle means a deadlock.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Prabhakaran</a:t>
            </a:r>
            <a:endParaRPr/>
          </a:p>
        </p:txBody>
      </p:sp>
      <p:sp>
        <p:nvSpPr>
          <p:cNvPr id="178" name="Google Shape;178;p15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9" name="Google Shape;179;p15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Algorithms</a:t>
            </a:r>
            <a:endParaRPr/>
          </a:p>
        </p:txBody>
      </p:sp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9144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Path-pushing: resource dependency information disseminated through designated paths (in the graph).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Edge-chasing: special messages or probes circulated along edges of WFG. Deadlock exists if the probe is received back by the initiator.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Diffusion computation: queries on status sent to process in WFG.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state detection: get a snapshot of the distributed system. Not discussed further in class.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Prabhakaran</a:t>
            </a:r>
            <a:endParaRPr/>
          </a:p>
        </p:txBody>
      </p:sp>
      <p:sp>
        <p:nvSpPr>
          <p:cNvPr id="186" name="Google Shape;186;p16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7" name="Google Shape;187;p16"/>
          <p:cNvSpPr txBox="1"/>
          <p:nvPr>
            <p:ph type="title"/>
          </p:nvPr>
        </p:nvSpPr>
        <p:spPr>
          <a:xfrm>
            <a:off x="1066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Edge-Chasing Algorithm</a:t>
            </a:r>
            <a:endParaRPr/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90805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Chandy-Misra-Haas’s Algorithm:</a:t>
            </a:r>
            <a:endParaRPr/>
          </a:p>
          <a:p>
            <a:pPr indent="-455612" lvl="1" marL="10271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probe(i, j, k) is used by a deadlock detection process Pi. This probe is sent by the home site of Pj to Pk.</a:t>
            </a:r>
            <a:endParaRPr/>
          </a:p>
          <a:p>
            <a:pPr indent="-455612" lvl="1" marL="10271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probe message is circulated via the edges of the graph. Probe returning to Pi implies deadlock detection.</a:t>
            </a:r>
            <a:endParaRPr/>
          </a:p>
          <a:p>
            <a:pPr indent="-455612" lvl="1" marL="10271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Terms used:</a:t>
            </a:r>
            <a:endParaRPr/>
          </a:p>
          <a:p>
            <a:pPr indent="-228600" lvl="2" marL="13700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Pj is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Pk, if a sequence of Pj, Pi1,.., Pim, Pk exists.</a:t>
            </a:r>
            <a:endParaRPr/>
          </a:p>
          <a:p>
            <a:pPr indent="-228600" lvl="2" marL="13700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Pj is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locally dependent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Pk, if above condition + Pj,Pk on same site.</a:t>
            </a:r>
            <a:endParaRPr/>
          </a:p>
          <a:p>
            <a:pPr indent="-228600" lvl="2" marL="13700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6699"/>
              </a:buClr>
              <a:buSzPts val="14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process maintains an array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dependenti: dependenti(j)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true if Pi knows that Pj is dependent on it. (initially set to false for all i &amp; j).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147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35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Prabhakaran</a:t>
            </a:r>
            <a:endParaRPr/>
          </a:p>
        </p:txBody>
      </p:sp>
      <p:sp>
        <p:nvSpPr>
          <p:cNvPr id="194" name="Google Shape;194;p17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5" name="Google Shape;195;p17"/>
          <p:cNvSpPr txBox="1"/>
          <p:nvPr>
            <p:ph type="title"/>
          </p:nvPr>
        </p:nvSpPr>
        <p:spPr>
          <a:xfrm>
            <a:off x="1066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Chandy-Misra-Haas’s Algorithm</a:t>
            </a:r>
            <a:endParaRPr/>
          </a:p>
        </p:txBody>
      </p:sp>
      <p:sp>
        <p:nvSpPr>
          <p:cNvPr id="196" name="Google Shape;196;p17"/>
          <p:cNvSpPr txBox="1"/>
          <p:nvPr/>
        </p:nvSpPr>
        <p:spPr>
          <a:xfrm>
            <a:off x="762000" y="1524000"/>
            <a:ext cx="7991400" cy="49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Sending the probe: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Pi is locally dependent on itself then deadlock.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else for all Pj and Pk such that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(a)  Pi is locally dependent upon Pj,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(b)  Pj is waiting on Pk,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(c ) Pj and Pk are on different sites, send probe(i,j,k) to the home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site of Pk.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Receiving the probe: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(d) Pk is blocked,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(e)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dependentk(i)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false,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(f) Pk has not replied to all requests of Pj,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then 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	dependentk(i) :=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 k = i then Pi is deadlocked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else ...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Prabhakaran</a:t>
            </a:r>
            <a:endParaRPr/>
          </a:p>
        </p:txBody>
      </p:sp>
      <p:sp>
        <p:nvSpPr>
          <p:cNvPr id="202" name="Google Shape;202;p18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3" name="Google Shape;203;p18"/>
          <p:cNvSpPr txBox="1"/>
          <p:nvPr>
            <p:ph type="title"/>
          </p:nvPr>
        </p:nvSpPr>
        <p:spPr>
          <a:xfrm>
            <a:off x="1066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Chandy-Misra-Haas’s Algorithm</a:t>
            </a:r>
            <a:endParaRPr/>
          </a:p>
        </p:txBody>
      </p:sp>
      <p:sp>
        <p:nvSpPr>
          <p:cNvPr id="204" name="Google Shape;204;p18"/>
          <p:cNvSpPr txBox="1"/>
          <p:nvPr/>
        </p:nvSpPr>
        <p:spPr>
          <a:xfrm>
            <a:off x="714375" y="1355725"/>
            <a:ext cx="8237400" cy="43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Receiving the probe: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…….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else for all Pm and Pn such that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(a’)  Pk is locally dependent upon Pm,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(b’)  Pm is waiting on Pn,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(c’)  Pm and Pn are on different sites, send probe(i,m,n)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 to the home site of Pn.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end.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a deadlock that spans m processes over n sites, m(n-1)/2 messages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are needed.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Size of the message 3 words.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Delay in deadlock detection O(n).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Prabhakaran</a:t>
            </a:r>
            <a:endParaRPr/>
          </a:p>
        </p:txBody>
      </p:sp>
      <p:sp>
        <p:nvSpPr>
          <p:cNvPr id="210" name="Google Shape;210;p19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1" name="Google Shape;211;p19"/>
          <p:cNvSpPr txBox="1"/>
          <p:nvPr>
            <p:ph type="title"/>
          </p:nvPr>
        </p:nvSpPr>
        <p:spPr>
          <a:xfrm>
            <a:off x="1066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C-M-H Algorithm: Example</a:t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3352800" y="2133600"/>
            <a:ext cx="2438400" cy="914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3352800" y="4191000"/>
            <a:ext cx="2438400" cy="914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4419600" y="23622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4876800" y="25908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3886200" y="25146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5105400" y="44196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4800600" y="47244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4191000" y="47244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3810000" y="44196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1" name="Google Shape;221;p19"/>
          <p:cNvCxnSpPr/>
          <p:nvPr/>
        </p:nvCxnSpPr>
        <p:spPr>
          <a:xfrm flipH="1" rot="10800000">
            <a:off x="4038600" y="2438400"/>
            <a:ext cx="3810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2" name="Google Shape;222;p19"/>
          <p:cNvCxnSpPr/>
          <p:nvPr/>
        </p:nvCxnSpPr>
        <p:spPr>
          <a:xfrm>
            <a:off x="4572000" y="2514600"/>
            <a:ext cx="3048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3" name="Google Shape;223;p19"/>
          <p:cNvCxnSpPr/>
          <p:nvPr/>
        </p:nvCxnSpPr>
        <p:spPr>
          <a:xfrm>
            <a:off x="4953000" y="2743200"/>
            <a:ext cx="228600" cy="16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4" name="Google Shape;224;p19"/>
          <p:cNvCxnSpPr/>
          <p:nvPr/>
        </p:nvCxnSpPr>
        <p:spPr>
          <a:xfrm flipH="1">
            <a:off x="4267200" y="2514600"/>
            <a:ext cx="228600" cy="22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5" name="Google Shape;225;p19"/>
          <p:cNvCxnSpPr/>
          <p:nvPr/>
        </p:nvCxnSpPr>
        <p:spPr>
          <a:xfrm flipH="1">
            <a:off x="4953000" y="45720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6" name="Google Shape;226;p19"/>
          <p:cNvCxnSpPr/>
          <p:nvPr/>
        </p:nvCxnSpPr>
        <p:spPr>
          <a:xfrm rot="10800000">
            <a:off x="3962400" y="45720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7" name="Google Shape;227;p19"/>
          <p:cNvCxnSpPr/>
          <p:nvPr/>
        </p:nvCxnSpPr>
        <p:spPr>
          <a:xfrm flipH="1" rot="10800000">
            <a:off x="3886200" y="2667000"/>
            <a:ext cx="76200" cy="17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8" name="Google Shape;228;p19"/>
          <p:cNvSpPr txBox="1"/>
          <p:nvPr/>
        </p:nvSpPr>
        <p:spPr>
          <a:xfrm>
            <a:off x="3505200" y="2346325"/>
            <a:ext cx="452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4419600" y="2041525"/>
            <a:ext cx="452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</a:t>
            </a:r>
            <a:endParaRPr/>
          </a:p>
        </p:txBody>
      </p:sp>
      <p:sp>
        <p:nvSpPr>
          <p:cNvPr id="230" name="Google Shape;230;p19"/>
          <p:cNvSpPr txBox="1"/>
          <p:nvPr/>
        </p:nvSpPr>
        <p:spPr>
          <a:xfrm>
            <a:off x="5033962" y="2498725"/>
            <a:ext cx="452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</a:t>
            </a:r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5262562" y="4327525"/>
            <a:ext cx="452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</a:t>
            </a:r>
            <a:endParaRPr/>
          </a:p>
        </p:txBody>
      </p:sp>
      <p:sp>
        <p:nvSpPr>
          <p:cNvPr id="232" name="Google Shape;232;p19"/>
          <p:cNvSpPr txBox="1"/>
          <p:nvPr/>
        </p:nvSpPr>
        <p:spPr>
          <a:xfrm>
            <a:off x="4913312" y="4708525"/>
            <a:ext cx="452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</a:t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4191000" y="4784725"/>
            <a:ext cx="452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P6</a:t>
            </a:r>
            <a:endParaRPr/>
          </a:p>
        </p:txBody>
      </p:sp>
      <p:sp>
        <p:nvSpPr>
          <p:cNvPr id="234" name="Google Shape;234;p19"/>
          <p:cNvSpPr txBox="1"/>
          <p:nvPr/>
        </p:nvSpPr>
        <p:spPr>
          <a:xfrm>
            <a:off x="3505200" y="4479925"/>
            <a:ext cx="452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</a:t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>
            <a:off x="5038725" y="3382962"/>
            <a:ext cx="1438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probe(1,3,4)</a:t>
            </a:r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2514600" y="3535362"/>
            <a:ext cx="1438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probe(1,7,1)</a:t>
            </a:r>
            <a:endParaRPr/>
          </a:p>
        </p:txBody>
      </p:sp>
      <p:cxnSp>
        <p:nvCxnSpPr>
          <p:cNvPr id="237" name="Google Shape;237;p19"/>
          <p:cNvCxnSpPr/>
          <p:nvPr/>
        </p:nvCxnSpPr>
        <p:spPr>
          <a:xfrm>
            <a:off x="4038600" y="2667000"/>
            <a:ext cx="1066800" cy="182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8" name="Google Shape;238;p19"/>
          <p:cNvCxnSpPr/>
          <p:nvPr/>
        </p:nvCxnSpPr>
        <p:spPr>
          <a:xfrm>
            <a:off x="2743200" y="2362200"/>
            <a:ext cx="11430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9" name="Google Shape;239;p19"/>
          <p:cNvSpPr txBox="1"/>
          <p:nvPr/>
        </p:nvSpPr>
        <p:spPr>
          <a:xfrm>
            <a:off x="2422525" y="1995487"/>
            <a:ext cx="452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Prabhakaran</a:t>
            </a:r>
            <a:endParaRPr/>
          </a:p>
        </p:txBody>
      </p:sp>
      <p:sp>
        <p:nvSpPr>
          <p:cNvPr id="245" name="Google Shape;245;p20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6" name="Google Shape;246;p20"/>
          <p:cNvSpPr txBox="1"/>
          <p:nvPr>
            <p:ph type="title"/>
          </p:nvPr>
        </p:nvSpPr>
        <p:spPr>
          <a:xfrm>
            <a:off x="1066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Diffusion-based Algorithm</a:t>
            </a:r>
            <a:endParaRPr/>
          </a:p>
        </p:txBody>
      </p:sp>
      <p:sp>
        <p:nvSpPr>
          <p:cNvPr id="247" name="Google Shape;247;p20"/>
          <p:cNvSpPr txBox="1"/>
          <p:nvPr/>
        </p:nvSpPr>
        <p:spPr>
          <a:xfrm>
            <a:off x="701675" y="1282700"/>
            <a:ext cx="7691400" cy="49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Initiation by a blocked process Pi: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send query(i,i,j) to all processes Pj in the dependent set DSi of Pi;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num(i) := |DSi|; waiti(i) :=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Blocked process Pk receiving query(i,j,k):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if this is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engaging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query for process Pk /* first query from Pi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then send query(i,k,m) to all Pm in DSk;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numk(i) := |DSk|; waitk(i) :=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else if waitk(i) then send  a reply(i,k,j) to Pj.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Pk receiving reply(i,j,k)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if waitk(i) 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numk(i) := numk(i) - 1;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numk(i) = 0 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if i = k then declare a deadlock.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else send reply(i, k, m) to Pm, which sent the engaging query.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Prabhakaran</a:t>
            </a:r>
            <a:endParaRPr/>
          </a:p>
        </p:txBody>
      </p:sp>
      <p:sp>
        <p:nvSpPr>
          <p:cNvPr id="253" name="Google Shape;253;p21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4" name="Google Shape;254;p21"/>
          <p:cNvSpPr txBox="1"/>
          <p:nvPr>
            <p:ph type="title"/>
          </p:nvPr>
        </p:nvSpPr>
        <p:spPr>
          <a:xfrm>
            <a:off x="1066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Diffusion Algorithm: Example</a:t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3352800" y="2133600"/>
            <a:ext cx="2438400" cy="914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1"/>
          <p:cNvSpPr/>
          <p:nvPr/>
        </p:nvSpPr>
        <p:spPr>
          <a:xfrm>
            <a:off x="3352800" y="4191000"/>
            <a:ext cx="2438400" cy="914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4419600" y="23622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4876800" y="25908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3886200" y="25146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5105400" y="44196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4800600" y="47244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4191000" y="47244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3810000" y="44196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4" name="Google Shape;264;p21"/>
          <p:cNvCxnSpPr/>
          <p:nvPr/>
        </p:nvCxnSpPr>
        <p:spPr>
          <a:xfrm flipH="1" rot="10800000">
            <a:off x="4038600" y="2438400"/>
            <a:ext cx="3810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5" name="Google Shape;265;p21"/>
          <p:cNvCxnSpPr/>
          <p:nvPr/>
        </p:nvCxnSpPr>
        <p:spPr>
          <a:xfrm>
            <a:off x="4572000" y="2514600"/>
            <a:ext cx="3048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6" name="Google Shape;266;p21"/>
          <p:cNvCxnSpPr/>
          <p:nvPr/>
        </p:nvCxnSpPr>
        <p:spPr>
          <a:xfrm>
            <a:off x="4953000" y="2743200"/>
            <a:ext cx="228600" cy="16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7" name="Google Shape;267;p21"/>
          <p:cNvCxnSpPr/>
          <p:nvPr/>
        </p:nvCxnSpPr>
        <p:spPr>
          <a:xfrm flipH="1">
            <a:off x="4267200" y="2514600"/>
            <a:ext cx="228600" cy="22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8" name="Google Shape;268;p21"/>
          <p:cNvCxnSpPr/>
          <p:nvPr/>
        </p:nvCxnSpPr>
        <p:spPr>
          <a:xfrm flipH="1">
            <a:off x="4953000" y="45720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9" name="Google Shape;269;p21"/>
          <p:cNvCxnSpPr/>
          <p:nvPr/>
        </p:nvCxnSpPr>
        <p:spPr>
          <a:xfrm rot="10800000">
            <a:off x="3962400" y="4572000"/>
            <a:ext cx="2286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0" name="Google Shape;270;p21"/>
          <p:cNvCxnSpPr/>
          <p:nvPr/>
        </p:nvCxnSpPr>
        <p:spPr>
          <a:xfrm flipH="1" rot="10800000">
            <a:off x="3886200" y="2667000"/>
            <a:ext cx="76200" cy="17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1" name="Google Shape;271;p21"/>
          <p:cNvSpPr txBox="1"/>
          <p:nvPr/>
        </p:nvSpPr>
        <p:spPr>
          <a:xfrm>
            <a:off x="3505200" y="2346325"/>
            <a:ext cx="452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endParaRPr/>
          </a:p>
        </p:txBody>
      </p:sp>
      <p:sp>
        <p:nvSpPr>
          <p:cNvPr id="272" name="Google Shape;272;p21"/>
          <p:cNvSpPr txBox="1"/>
          <p:nvPr/>
        </p:nvSpPr>
        <p:spPr>
          <a:xfrm>
            <a:off x="4419600" y="2041525"/>
            <a:ext cx="452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</a:t>
            </a:r>
            <a:endParaRPr/>
          </a:p>
        </p:txBody>
      </p:sp>
      <p:sp>
        <p:nvSpPr>
          <p:cNvPr id="273" name="Google Shape;273;p21"/>
          <p:cNvSpPr txBox="1"/>
          <p:nvPr/>
        </p:nvSpPr>
        <p:spPr>
          <a:xfrm>
            <a:off x="5033962" y="2498725"/>
            <a:ext cx="452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</a:t>
            </a:r>
            <a:endParaRPr/>
          </a:p>
        </p:txBody>
      </p:sp>
      <p:sp>
        <p:nvSpPr>
          <p:cNvPr id="274" name="Google Shape;274;p21"/>
          <p:cNvSpPr txBox="1"/>
          <p:nvPr/>
        </p:nvSpPr>
        <p:spPr>
          <a:xfrm>
            <a:off x="5262562" y="4327525"/>
            <a:ext cx="452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</a:t>
            </a:r>
            <a:endParaRPr/>
          </a:p>
        </p:txBody>
      </p:sp>
      <p:sp>
        <p:nvSpPr>
          <p:cNvPr id="275" name="Google Shape;275;p21"/>
          <p:cNvSpPr txBox="1"/>
          <p:nvPr/>
        </p:nvSpPr>
        <p:spPr>
          <a:xfrm>
            <a:off x="4913312" y="4708525"/>
            <a:ext cx="452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</a:t>
            </a:r>
            <a:endParaRPr/>
          </a:p>
        </p:txBody>
      </p:sp>
      <p:sp>
        <p:nvSpPr>
          <p:cNvPr id="276" name="Google Shape;276;p21"/>
          <p:cNvSpPr txBox="1"/>
          <p:nvPr/>
        </p:nvSpPr>
        <p:spPr>
          <a:xfrm>
            <a:off x="4191000" y="4784725"/>
            <a:ext cx="452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P6</a:t>
            </a:r>
            <a:endParaRPr/>
          </a:p>
        </p:txBody>
      </p:sp>
      <p:sp>
        <p:nvSpPr>
          <p:cNvPr id="277" name="Google Shape;277;p21"/>
          <p:cNvSpPr txBox="1"/>
          <p:nvPr/>
        </p:nvSpPr>
        <p:spPr>
          <a:xfrm>
            <a:off x="3505200" y="4479925"/>
            <a:ext cx="4524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P7</a:t>
            </a:r>
            <a:endParaRPr/>
          </a:p>
        </p:txBody>
      </p:sp>
      <p:sp>
        <p:nvSpPr>
          <p:cNvPr id="278" name="Google Shape;278;p21"/>
          <p:cNvSpPr txBox="1"/>
          <p:nvPr/>
        </p:nvSpPr>
        <p:spPr>
          <a:xfrm>
            <a:off x="5038725" y="3382962"/>
            <a:ext cx="1438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query(1,3,4)</a:t>
            </a:r>
            <a:endParaRPr/>
          </a:p>
        </p:txBody>
      </p:sp>
      <p:sp>
        <p:nvSpPr>
          <p:cNvPr id="279" name="Google Shape;279;p21"/>
          <p:cNvSpPr txBox="1"/>
          <p:nvPr/>
        </p:nvSpPr>
        <p:spPr>
          <a:xfrm>
            <a:off x="2514600" y="3535362"/>
            <a:ext cx="1438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query(1,7,1)</a:t>
            </a:r>
            <a:endParaRPr/>
          </a:p>
        </p:txBody>
      </p:sp>
      <p:cxnSp>
        <p:nvCxnSpPr>
          <p:cNvPr id="280" name="Google Shape;280;p21"/>
          <p:cNvCxnSpPr/>
          <p:nvPr/>
        </p:nvCxnSpPr>
        <p:spPr>
          <a:xfrm flipH="1">
            <a:off x="3962400" y="2667000"/>
            <a:ext cx="76200" cy="17526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1" name="Google Shape;281;p21"/>
          <p:cNvCxnSpPr/>
          <p:nvPr/>
        </p:nvCxnSpPr>
        <p:spPr>
          <a:xfrm>
            <a:off x="3886200" y="4572000"/>
            <a:ext cx="304800" cy="3048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2" name="Google Shape;282;p21"/>
          <p:cNvCxnSpPr/>
          <p:nvPr/>
        </p:nvCxnSpPr>
        <p:spPr>
          <a:xfrm flipH="1" rot="10800000">
            <a:off x="4343400" y="2514600"/>
            <a:ext cx="228600" cy="22860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3" name="Google Shape;283;p21"/>
          <p:cNvSpPr txBox="1"/>
          <p:nvPr/>
        </p:nvSpPr>
        <p:spPr>
          <a:xfrm>
            <a:off x="2438400" y="3048000"/>
            <a:ext cx="1381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reply(1,1,7)</a:t>
            </a:r>
            <a:endParaRPr/>
          </a:p>
        </p:txBody>
      </p:sp>
      <p:cxnSp>
        <p:nvCxnSpPr>
          <p:cNvPr id="284" name="Google Shape;284;p21"/>
          <p:cNvCxnSpPr/>
          <p:nvPr/>
        </p:nvCxnSpPr>
        <p:spPr>
          <a:xfrm>
            <a:off x="3733800" y="33528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5" name="Google Shape;285;p21"/>
          <p:cNvSpPr txBox="1"/>
          <p:nvPr/>
        </p:nvSpPr>
        <p:spPr>
          <a:xfrm>
            <a:off x="3276600" y="1676400"/>
            <a:ext cx="1381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reply(1,6,2)</a:t>
            </a:r>
            <a:endParaRPr/>
          </a:p>
        </p:txBody>
      </p:sp>
      <p:cxnSp>
        <p:nvCxnSpPr>
          <p:cNvPr id="286" name="Google Shape;286;p21"/>
          <p:cNvCxnSpPr/>
          <p:nvPr/>
        </p:nvCxnSpPr>
        <p:spPr>
          <a:xfrm>
            <a:off x="4038600" y="2667000"/>
            <a:ext cx="1066800" cy="17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7" name="Google Shape;287;p21"/>
          <p:cNvCxnSpPr/>
          <p:nvPr/>
        </p:nvCxnSpPr>
        <p:spPr>
          <a:xfrm>
            <a:off x="6400800" y="19812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8" name="Google Shape;288;p21"/>
          <p:cNvCxnSpPr/>
          <p:nvPr/>
        </p:nvCxnSpPr>
        <p:spPr>
          <a:xfrm>
            <a:off x="6400800" y="2286000"/>
            <a:ext cx="4572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9" name="Google Shape;289;p21"/>
          <p:cNvSpPr txBox="1"/>
          <p:nvPr/>
        </p:nvSpPr>
        <p:spPr>
          <a:xfrm>
            <a:off x="6858000" y="1676400"/>
            <a:ext cx="762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</a:t>
            </a:r>
            <a:endParaRPr/>
          </a:p>
        </p:txBody>
      </p:sp>
      <p:sp>
        <p:nvSpPr>
          <p:cNvPr id="290" name="Google Shape;290;p21"/>
          <p:cNvSpPr txBox="1"/>
          <p:nvPr/>
        </p:nvSpPr>
        <p:spPr>
          <a:xfrm>
            <a:off x="6899275" y="2057400"/>
            <a:ext cx="704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reply</a:t>
            </a:r>
            <a:endParaRPr/>
          </a:p>
        </p:txBody>
      </p:sp>
      <p:cxnSp>
        <p:nvCxnSpPr>
          <p:cNvPr id="291" name="Google Shape;291;p21"/>
          <p:cNvCxnSpPr/>
          <p:nvPr/>
        </p:nvCxnSpPr>
        <p:spPr>
          <a:xfrm>
            <a:off x="3852862" y="1981200"/>
            <a:ext cx="6858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Prabhakaran</a:t>
            </a:r>
            <a:endParaRPr/>
          </a:p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" name="Google Shape;42;p4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Deadlocks</a:t>
            </a:r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685800" y="1530350"/>
            <a:ext cx="8291400" cy="41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Resource Deadlocks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 process needs multiple resources for an activity.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Deadlock occurs if each process in a set request resources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held by another process in the same set, and it must receive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all the requested resources to move further.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Communication Deadlocks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Processes wait to communicate with other processes in a set.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Each process in the set is waiting on another process’s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message, and no process in the set initiates a message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until it receives a message for which it is waiting.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Prabhakaran</a:t>
            </a:r>
            <a:endParaRPr/>
          </a:p>
        </p:txBody>
      </p:sp>
      <p:sp>
        <p:nvSpPr>
          <p:cNvPr id="297" name="Google Shape;297;p22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8" name="Google Shape;298;p22"/>
          <p:cNvSpPr txBox="1"/>
          <p:nvPr>
            <p:ph type="title"/>
          </p:nvPr>
        </p:nvSpPr>
        <p:spPr>
          <a:xfrm>
            <a:off x="1066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Engaging Query</a:t>
            </a:r>
            <a:endParaRPr/>
          </a:p>
        </p:txBody>
      </p:sp>
      <p:sp>
        <p:nvSpPr>
          <p:cNvPr id="299" name="Google Shape;299;p22"/>
          <p:cNvSpPr txBox="1"/>
          <p:nvPr>
            <p:ph idx="1" type="body"/>
          </p:nvPr>
        </p:nvSpPr>
        <p:spPr>
          <a:xfrm>
            <a:off x="9144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distinguish an engaging query?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query(i,j,k) from the initiator contains a unique sequence number for the query apart from the tuple (i,j,k).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sequence number is used to identify subsequent queries.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(e.g.,) when query(1,7,1) is received by P1 from P7, P1 checks the sequence number along with the tuple. 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 understands that the query was initiated by itself and it is not an engaging query.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P1 sends a reply back to P7 instead of forwarding the query on all its outgoing links.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Prabhakaran</a:t>
            </a:r>
            <a:endParaRPr/>
          </a:p>
        </p:txBody>
      </p:sp>
      <p:sp>
        <p:nvSpPr>
          <p:cNvPr id="305" name="Google Shape;305;p23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6" name="Google Shape;306;p23"/>
          <p:cNvSpPr txBox="1"/>
          <p:nvPr>
            <p:ph type="title"/>
          </p:nvPr>
        </p:nvSpPr>
        <p:spPr>
          <a:xfrm>
            <a:off x="1066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AND, OR Models</a:t>
            </a:r>
            <a:endParaRPr/>
          </a:p>
        </p:txBody>
      </p:sp>
      <p:sp>
        <p:nvSpPr>
          <p:cNvPr id="307" name="Google Shape;307;p23"/>
          <p:cNvSpPr txBox="1"/>
          <p:nvPr>
            <p:ph idx="1" type="body"/>
          </p:nvPr>
        </p:nvSpPr>
        <p:spPr>
          <a:xfrm>
            <a:off x="9144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Model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process/transaction can simultaneously request for multiple resources.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Remains blocked until it is granted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requested resources.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Edge-chasing algorithm can be applied here.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Model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process/transaction can simultaneously request for multiple resources.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Remains blocked till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one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requested resource is granted.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Diffusion based algorithm can be applied here.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Prabhakaran</a:t>
            </a:r>
            <a:endParaRPr/>
          </a:p>
        </p:txBody>
      </p:sp>
      <p:sp>
        <p:nvSpPr>
          <p:cNvPr id="313" name="Google Shape;313;p24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4" name="Google Shape;314;p24"/>
          <p:cNvSpPr txBox="1"/>
          <p:nvPr>
            <p:ph type="title"/>
          </p:nvPr>
        </p:nvSpPr>
        <p:spPr>
          <a:xfrm>
            <a:off x="1066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 Deadlock Detection</a:t>
            </a:r>
            <a:endParaRPr/>
          </a:p>
        </p:txBody>
      </p:sp>
      <p:sp>
        <p:nvSpPr>
          <p:cNvPr id="315" name="Google Shape;315;p24"/>
          <p:cNvSpPr txBox="1"/>
          <p:nvPr/>
        </p:nvSpPr>
        <p:spPr>
          <a:xfrm>
            <a:off x="685800" y="1371600"/>
            <a:ext cx="82248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Follows Ho-Ramamoorthy’s 1-phase algorithm. More than 1 control site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organized in hierarchical manner.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Each control site applies 1-phase algorithm to detect (intracluster) deadlocks.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Central site collects info from control sites, applies 1-phase algorithm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detect intracluster deadlocks.</a:t>
            </a: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3657600" y="3581400"/>
            <a:ext cx="1676400" cy="83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4"/>
          <p:cNvSpPr/>
          <p:nvPr/>
        </p:nvSpPr>
        <p:spPr>
          <a:xfrm>
            <a:off x="4343400" y="3810000"/>
            <a:ext cx="152400" cy="762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4"/>
          <p:cNvSpPr/>
          <p:nvPr/>
        </p:nvSpPr>
        <p:spPr>
          <a:xfrm>
            <a:off x="4038600" y="3962400"/>
            <a:ext cx="152400" cy="762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4572000" y="40386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0" name="Google Shape;320;p24"/>
          <p:cNvCxnSpPr/>
          <p:nvPr/>
        </p:nvCxnSpPr>
        <p:spPr>
          <a:xfrm>
            <a:off x="4419600" y="38862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1" name="Google Shape;321;p24"/>
          <p:cNvCxnSpPr/>
          <p:nvPr/>
        </p:nvCxnSpPr>
        <p:spPr>
          <a:xfrm>
            <a:off x="4114800" y="3962400"/>
            <a:ext cx="457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2" name="Google Shape;322;p24"/>
          <p:cNvSpPr/>
          <p:nvPr/>
        </p:nvSpPr>
        <p:spPr>
          <a:xfrm>
            <a:off x="2209800" y="4724400"/>
            <a:ext cx="1676400" cy="83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24"/>
          <p:cNvSpPr/>
          <p:nvPr/>
        </p:nvSpPr>
        <p:spPr>
          <a:xfrm>
            <a:off x="2895600" y="4953000"/>
            <a:ext cx="152400" cy="762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2590800" y="5105400"/>
            <a:ext cx="152400" cy="762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3124200" y="51816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6" name="Google Shape;326;p24"/>
          <p:cNvCxnSpPr/>
          <p:nvPr/>
        </p:nvCxnSpPr>
        <p:spPr>
          <a:xfrm>
            <a:off x="2971800" y="50292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7" name="Google Shape;327;p24"/>
          <p:cNvCxnSpPr/>
          <p:nvPr/>
        </p:nvCxnSpPr>
        <p:spPr>
          <a:xfrm>
            <a:off x="2667000" y="5105400"/>
            <a:ext cx="457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8" name="Google Shape;328;p24"/>
          <p:cNvSpPr/>
          <p:nvPr/>
        </p:nvSpPr>
        <p:spPr>
          <a:xfrm>
            <a:off x="5867400" y="4876800"/>
            <a:ext cx="1676400" cy="838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6553200" y="5105400"/>
            <a:ext cx="152400" cy="762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4"/>
          <p:cNvSpPr/>
          <p:nvPr/>
        </p:nvSpPr>
        <p:spPr>
          <a:xfrm>
            <a:off x="6248400" y="5257800"/>
            <a:ext cx="152400" cy="762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24"/>
          <p:cNvSpPr/>
          <p:nvPr/>
        </p:nvSpPr>
        <p:spPr>
          <a:xfrm>
            <a:off x="6781800" y="5334000"/>
            <a:ext cx="2286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2" name="Google Shape;332;p24"/>
          <p:cNvCxnSpPr/>
          <p:nvPr/>
        </p:nvCxnSpPr>
        <p:spPr>
          <a:xfrm>
            <a:off x="6629400" y="51816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3" name="Google Shape;333;p24"/>
          <p:cNvCxnSpPr/>
          <p:nvPr/>
        </p:nvCxnSpPr>
        <p:spPr>
          <a:xfrm>
            <a:off x="6324600" y="5257800"/>
            <a:ext cx="457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4" name="Google Shape;334;p24"/>
          <p:cNvSpPr/>
          <p:nvPr/>
        </p:nvSpPr>
        <p:spPr>
          <a:xfrm>
            <a:off x="4648200" y="4876800"/>
            <a:ext cx="381000" cy="3810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5" name="Google Shape;335;p24"/>
          <p:cNvCxnSpPr/>
          <p:nvPr/>
        </p:nvCxnSpPr>
        <p:spPr>
          <a:xfrm flipH="1" rot="10800000">
            <a:off x="3352800" y="5105400"/>
            <a:ext cx="13716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6" name="Google Shape;336;p24"/>
          <p:cNvCxnSpPr/>
          <p:nvPr/>
        </p:nvCxnSpPr>
        <p:spPr>
          <a:xfrm>
            <a:off x="4648200" y="42672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7" name="Google Shape;337;p24"/>
          <p:cNvCxnSpPr/>
          <p:nvPr/>
        </p:nvCxnSpPr>
        <p:spPr>
          <a:xfrm rot="10800000">
            <a:off x="5029200" y="5105400"/>
            <a:ext cx="18288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8" name="Google Shape;338;p24"/>
          <p:cNvSpPr txBox="1"/>
          <p:nvPr/>
        </p:nvSpPr>
        <p:spPr>
          <a:xfrm>
            <a:off x="4860925" y="4572000"/>
            <a:ext cx="1387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Site</a:t>
            </a: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2819400" y="5410200"/>
            <a:ext cx="9588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site</a:t>
            </a:r>
            <a:endParaRPr/>
          </a:p>
        </p:txBody>
      </p:sp>
      <p:sp>
        <p:nvSpPr>
          <p:cNvPr id="340" name="Google Shape;340;p24"/>
          <p:cNvSpPr txBox="1"/>
          <p:nvPr/>
        </p:nvSpPr>
        <p:spPr>
          <a:xfrm>
            <a:off x="4800600" y="3886200"/>
            <a:ext cx="9588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site</a:t>
            </a:r>
            <a:endParaRPr/>
          </a:p>
        </p:txBody>
      </p:sp>
      <p:sp>
        <p:nvSpPr>
          <p:cNvPr id="341" name="Google Shape;341;p24"/>
          <p:cNvSpPr txBox="1"/>
          <p:nvPr/>
        </p:nvSpPr>
        <p:spPr>
          <a:xfrm>
            <a:off x="7010400" y="5334000"/>
            <a:ext cx="9588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Prabhakaran</a:t>
            </a:r>
            <a:endParaRPr/>
          </a:p>
        </p:txBody>
      </p:sp>
      <p:sp>
        <p:nvSpPr>
          <p:cNvPr id="347" name="Google Shape;347;p25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8" name="Google Shape;348;p25"/>
          <p:cNvSpPr txBox="1"/>
          <p:nvPr>
            <p:ph type="title"/>
          </p:nvPr>
        </p:nvSpPr>
        <p:spPr>
          <a:xfrm>
            <a:off x="10668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Persistence &amp; Resolution</a:t>
            </a:r>
            <a:endParaRPr/>
          </a:p>
        </p:txBody>
      </p:sp>
      <p:sp>
        <p:nvSpPr>
          <p:cNvPr id="349" name="Google Shape;349;p25"/>
          <p:cNvSpPr txBox="1"/>
          <p:nvPr>
            <p:ph idx="1" type="body"/>
          </p:nvPr>
        </p:nvSpPr>
        <p:spPr>
          <a:xfrm>
            <a:off x="9906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 persistence:</a:t>
            </a:r>
            <a:endParaRPr/>
          </a:p>
          <a:p>
            <a:pPr indent="-455612" lvl="1" marL="10271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time a deadlock exists before it is resolved.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Implication of persistence:</a:t>
            </a:r>
            <a:endParaRPr/>
          </a:p>
          <a:p>
            <a:pPr indent="-455612" lvl="1" marL="10271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Resources unavailable for this period: affects utilization</a:t>
            </a:r>
            <a:endParaRPr/>
          </a:p>
          <a:p>
            <a:pPr indent="-455612" lvl="1" marL="10271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wait for this period unproductively: affects response time.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 resolution:</a:t>
            </a:r>
            <a:endParaRPr/>
          </a:p>
          <a:p>
            <a:pPr indent="-455612" lvl="1" marL="10271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Aborting at least one process/request involved in the deadlock.</a:t>
            </a:r>
            <a:endParaRPr/>
          </a:p>
          <a:p>
            <a:pPr indent="-455612" lvl="1" marL="10271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resolution of deadlock requires knowledge of all processes and resources.</a:t>
            </a:r>
            <a:endParaRPr/>
          </a:p>
          <a:p>
            <a:pPr indent="-455612" lvl="1" marL="10271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every process detects a deadlock and tries to resolve it independently -&gt; highly inefficient ! Several processes might be aborted.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Prabhakaran</a:t>
            </a:r>
            <a:endParaRPr/>
          </a:p>
        </p:txBody>
      </p:sp>
      <p:sp>
        <p:nvSpPr>
          <p:cNvPr id="355" name="Google Shape;355;p26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6" name="Google Shape;356;p26"/>
          <p:cNvSpPr txBox="1"/>
          <p:nvPr>
            <p:ph type="title"/>
          </p:nvPr>
        </p:nvSpPr>
        <p:spPr>
          <a:xfrm>
            <a:off x="10668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 Resolution</a:t>
            </a:r>
            <a:endParaRPr/>
          </a:p>
        </p:txBody>
      </p:sp>
      <p:sp>
        <p:nvSpPr>
          <p:cNvPr id="357" name="Google Shape;357;p26"/>
          <p:cNvSpPr txBox="1"/>
          <p:nvPr>
            <p:ph idx="1" type="body"/>
          </p:nvPr>
        </p:nvSpPr>
        <p:spPr>
          <a:xfrm>
            <a:off x="9906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Priorities for processes/transactions can be useful for resolution.</a:t>
            </a:r>
            <a:endParaRPr/>
          </a:p>
          <a:p>
            <a:pPr indent="-455612" lvl="1" marL="10271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priorities introduced in Obermarck’s algorithm.</a:t>
            </a:r>
            <a:endParaRPr/>
          </a:p>
          <a:p>
            <a:pPr indent="-455612" lvl="1" marL="10271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priority process initiates and detects deadlock (initiations by lower priority ones are suppressed).</a:t>
            </a:r>
            <a:endParaRPr/>
          </a:p>
          <a:p>
            <a:pPr indent="-455612" lvl="1" marL="10271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deadlock is detected, lowest priority process(es) can be aborted to resolve the deadlock.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identifying the processes/requests to be aborted,</a:t>
            </a:r>
            <a:endParaRPr/>
          </a:p>
          <a:p>
            <a:pPr indent="-455612" lvl="1" marL="10271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resources held by the victims must be released. State of released resources restored to previous states. Released resources granted to deadlocked processes.</a:t>
            </a:r>
            <a:endParaRPr/>
          </a:p>
          <a:p>
            <a:pPr indent="-455612" lvl="1" marL="102711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deadlock detection information concerning the victims must be removed at all the sites.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Prabhakaran</a:t>
            </a:r>
            <a:endParaRPr/>
          </a:p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Models</a:t>
            </a:r>
            <a:endParaRPr/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762000" y="1447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 of a graph are processes. Edges of a graph the pending requests or assignment of resources.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Wait-for Graphs (WFG): P1 -&gt; P2 implies P1 is waiting for a resource from P2.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Transaction-wait-for Graphs (TWF): WFG in databases.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Deadlock: directed cycle in the graph.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example:</a:t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2819400" y="46482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4419600" y="46482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</a:t>
            </a:r>
            <a:endParaRPr/>
          </a:p>
        </p:txBody>
      </p:sp>
      <p:cxnSp>
        <p:nvCxnSpPr>
          <p:cNvPr id="54" name="Google Shape;54;p5"/>
          <p:cNvCxnSpPr/>
          <p:nvPr/>
        </p:nvCxnSpPr>
        <p:spPr>
          <a:xfrm>
            <a:off x="3200400" y="47244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" name="Google Shape;55;p5"/>
          <p:cNvCxnSpPr/>
          <p:nvPr/>
        </p:nvCxnSpPr>
        <p:spPr>
          <a:xfrm>
            <a:off x="3200400" y="50292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Prabhakaran</a:t>
            </a:r>
            <a:endParaRPr/>
          </a:p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2" name="Google Shape;62;p6"/>
          <p:cNvSpPr txBox="1"/>
          <p:nvPr>
            <p:ph type="title"/>
          </p:nvPr>
        </p:nvSpPr>
        <p:spPr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Models</a:t>
            </a:r>
            <a:endParaRPr/>
          </a:p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62000" y="1447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Wait-for Graphs (WFG): P1 -&gt; P2 implies P1 is waiting for a resource from P2.</a:t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2743200" y="31242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4572000" y="43434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</a:t>
            </a:r>
            <a:endParaRPr/>
          </a:p>
        </p:txBody>
      </p:sp>
      <p:cxnSp>
        <p:nvCxnSpPr>
          <p:cNvPr id="66" name="Google Shape;66;p6"/>
          <p:cNvCxnSpPr/>
          <p:nvPr/>
        </p:nvCxnSpPr>
        <p:spPr>
          <a:xfrm>
            <a:off x="3200400" y="33528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" name="Google Shape;67;p6"/>
          <p:cNvCxnSpPr/>
          <p:nvPr/>
        </p:nvCxnSpPr>
        <p:spPr>
          <a:xfrm>
            <a:off x="3276600" y="45720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68" name="Google Shape;68;p6"/>
          <p:cNvSpPr txBox="1"/>
          <p:nvPr/>
        </p:nvSpPr>
        <p:spPr>
          <a:xfrm>
            <a:off x="4495800" y="30480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R1</a:t>
            </a:r>
            <a:endParaRPr/>
          </a:p>
        </p:txBody>
      </p:sp>
      <p:sp>
        <p:nvSpPr>
          <p:cNvPr id="69" name="Google Shape;69;p6"/>
          <p:cNvSpPr txBox="1"/>
          <p:nvPr/>
        </p:nvSpPr>
        <p:spPr>
          <a:xfrm>
            <a:off x="2667000" y="4267200"/>
            <a:ext cx="609600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R2</a:t>
            </a:r>
            <a:endParaRPr/>
          </a:p>
        </p:txBody>
      </p:sp>
      <p:cxnSp>
        <p:nvCxnSpPr>
          <p:cNvPr id="70" name="Google Shape;70;p6"/>
          <p:cNvCxnSpPr/>
          <p:nvPr/>
        </p:nvCxnSpPr>
        <p:spPr>
          <a:xfrm>
            <a:off x="4800600" y="36576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" name="Google Shape;71;p6"/>
          <p:cNvCxnSpPr/>
          <p:nvPr/>
        </p:nvCxnSpPr>
        <p:spPr>
          <a:xfrm>
            <a:off x="2971800" y="35814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Prabhakaran</a:t>
            </a:r>
            <a:endParaRPr/>
          </a:p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" name="Google Shape;78;p7"/>
          <p:cNvSpPr txBox="1"/>
          <p:nvPr>
            <p:ph type="title"/>
          </p:nvPr>
        </p:nvSpPr>
        <p:spPr>
          <a:xfrm>
            <a:off x="1066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AND, OR Models</a:t>
            </a:r>
            <a:endParaRPr/>
          </a:p>
        </p:txBody>
      </p: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9144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Model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process/transaction can simultaneously request for multiple resources.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Remains blocked until it is granted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requested resources.</a:t>
            </a:r>
            <a:endParaRPr/>
          </a:p>
          <a:p>
            <a:pPr indent="-36036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Model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process/transaction can simultaneously request for multiple resources.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Remains blocked till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one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requested resource is granted.</a:t>
            </a:r>
            <a:endParaRPr/>
          </a:p>
          <a:p>
            <a:pPr indent="-3619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Prabhakaran</a:t>
            </a:r>
            <a:endParaRPr/>
          </a:p>
        </p:txBody>
      </p:sp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 Condition</a:t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>
            <a:off x="2808287" y="30480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4572000" y="30480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</a:t>
            </a:r>
            <a:endParaRPr/>
          </a:p>
        </p:txBody>
      </p:sp>
      <p:cxnSp>
        <p:nvCxnSpPr>
          <p:cNvPr id="89" name="Google Shape;89;p8"/>
          <p:cNvCxnSpPr/>
          <p:nvPr/>
        </p:nvCxnSpPr>
        <p:spPr>
          <a:xfrm>
            <a:off x="3276600" y="32766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0" name="Google Shape;90;p8"/>
          <p:cNvSpPr/>
          <p:nvPr/>
        </p:nvSpPr>
        <p:spPr>
          <a:xfrm>
            <a:off x="4572000" y="44196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</a:t>
            </a: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2819400" y="44196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</a:t>
            </a: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6096000" y="30480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</a:t>
            </a:r>
            <a:endParaRPr/>
          </a:p>
        </p:txBody>
      </p:sp>
      <p:sp>
        <p:nvSpPr>
          <p:cNvPr id="93" name="Google Shape;93;p8"/>
          <p:cNvSpPr/>
          <p:nvPr/>
        </p:nvSpPr>
        <p:spPr>
          <a:xfrm>
            <a:off x="6096000" y="44196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P6</a:t>
            </a:r>
            <a:endParaRPr/>
          </a:p>
        </p:txBody>
      </p:sp>
      <p:cxnSp>
        <p:nvCxnSpPr>
          <p:cNvPr id="94" name="Google Shape;94;p8"/>
          <p:cNvCxnSpPr/>
          <p:nvPr/>
        </p:nvCxnSpPr>
        <p:spPr>
          <a:xfrm>
            <a:off x="3276600" y="46482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5" name="Google Shape;95;p8"/>
          <p:cNvCxnSpPr/>
          <p:nvPr/>
        </p:nvCxnSpPr>
        <p:spPr>
          <a:xfrm>
            <a:off x="4800600" y="35052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6" name="Google Shape;96;p8"/>
          <p:cNvCxnSpPr/>
          <p:nvPr/>
        </p:nvCxnSpPr>
        <p:spPr>
          <a:xfrm>
            <a:off x="3048000" y="35052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" name="Google Shape;97;p8"/>
          <p:cNvCxnSpPr/>
          <p:nvPr/>
        </p:nvCxnSpPr>
        <p:spPr>
          <a:xfrm>
            <a:off x="5029200" y="32766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" name="Google Shape;98;p8"/>
          <p:cNvCxnSpPr/>
          <p:nvPr/>
        </p:nvCxnSpPr>
        <p:spPr>
          <a:xfrm>
            <a:off x="6324600" y="35052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9" name="Google Shape;99;p8"/>
          <p:cNvSpPr txBox="1"/>
          <p:nvPr/>
        </p:nvSpPr>
        <p:spPr>
          <a:xfrm>
            <a:off x="2133600" y="2209800"/>
            <a:ext cx="14463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 ??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Prabhakaran</a:t>
            </a:r>
            <a:endParaRPr/>
          </a:p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" name="Google Shape;106;p9"/>
          <p:cNvSpPr txBox="1"/>
          <p:nvPr>
            <p:ph type="title"/>
          </p:nvPr>
        </p:nvSpPr>
        <p:spPr>
          <a:xfrm>
            <a:off x="1066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AND, OR Models</a:t>
            </a:r>
            <a:endParaRPr/>
          </a:p>
        </p:txBody>
      </p:sp>
      <p:sp>
        <p:nvSpPr>
          <p:cNvPr id="107" name="Google Shape;107;p9"/>
          <p:cNvSpPr txBox="1"/>
          <p:nvPr>
            <p:ph idx="1" type="body"/>
          </p:nvPr>
        </p:nvSpPr>
        <p:spPr>
          <a:xfrm>
            <a:off x="9144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Model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Presence of a cycle.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1" marL="10271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2514600" y="28956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>
            <a:off x="4278312" y="28956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</a:t>
            </a:r>
            <a:endParaRPr/>
          </a:p>
        </p:txBody>
      </p:sp>
      <p:cxnSp>
        <p:nvCxnSpPr>
          <p:cNvPr id="110" name="Google Shape;110;p9"/>
          <p:cNvCxnSpPr/>
          <p:nvPr/>
        </p:nvCxnSpPr>
        <p:spPr>
          <a:xfrm>
            <a:off x="2982912" y="31242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1" name="Google Shape;111;p9"/>
          <p:cNvSpPr/>
          <p:nvPr/>
        </p:nvSpPr>
        <p:spPr>
          <a:xfrm>
            <a:off x="4278312" y="42672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>
            <a:off x="2525712" y="42672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5802312" y="28956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>
            <a:off x="5802312" y="42672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endParaRPr/>
          </a:p>
        </p:txBody>
      </p:sp>
      <p:cxnSp>
        <p:nvCxnSpPr>
          <p:cNvPr id="115" name="Google Shape;115;p9"/>
          <p:cNvCxnSpPr/>
          <p:nvPr/>
        </p:nvCxnSpPr>
        <p:spPr>
          <a:xfrm>
            <a:off x="2982912" y="44958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6" name="Google Shape;116;p9"/>
          <p:cNvCxnSpPr/>
          <p:nvPr/>
        </p:nvCxnSpPr>
        <p:spPr>
          <a:xfrm>
            <a:off x="4506912" y="33528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7" name="Google Shape;117;p9"/>
          <p:cNvCxnSpPr/>
          <p:nvPr/>
        </p:nvCxnSpPr>
        <p:spPr>
          <a:xfrm>
            <a:off x="2754312" y="33528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8" name="Google Shape;118;p9"/>
          <p:cNvCxnSpPr/>
          <p:nvPr/>
        </p:nvCxnSpPr>
        <p:spPr>
          <a:xfrm>
            <a:off x="4735512" y="31242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9" name="Google Shape;119;p9"/>
          <p:cNvCxnSpPr/>
          <p:nvPr/>
        </p:nvCxnSpPr>
        <p:spPr>
          <a:xfrm>
            <a:off x="6030912" y="33528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Prabhakaran</a:t>
            </a:r>
            <a:endParaRPr/>
          </a:p>
        </p:txBody>
      </p:sp>
      <p:sp>
        <p:nvSpPr>
          <p:cNvPr id="125" name="Google Shape;125;p10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" name="Google Shape;126;p10"/>
          <p:cNvSpPr txBox="1"/>
          <p:nvPr>
            <p:ph type="title"/>
          </p:nvPr>
        </p:nvSpPr>
        <p:spPr>
          <a:xfrm>
            <a:off x="1066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AND, OR Models</a:t>
            </a:r>
            <a:endParaRPr/>
          </a:p>
        </p:txBody>
      </p:sp>
      <p:sp>
        <p:nvSpPr>
          <p:cNvPr id="127" name="Google Shape;127;p10"/>
          <p:cNvSpPr txBox="1"/>
          <p:nvPr>
            <p:ph idx="1" type="body"/>
          </p:nvPr>
        </p:nvSpPr>
        <p:spPr>
          <a:xfrm>
            <a:off x="9144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Model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Presence of a knot.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Knot: Subset of a graph such that starting from any node in the subset, it is impossible to leave the knot by following the edges of the graph.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1" marL="102711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A50021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2514600" y="41148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endParaRPr/>
          </a:p>
        </p:txBody>
      </p:sp>
      <p:sp>
        <p:nvSpPr>
          <p:cNvPr id="129" name="Google Shape;129;p10"/>
          <p:cNvSpPr/>
          <p:nvPr/>
        </p:nvSpPr>
        <p:spPr>
          <a:xfrm>
            <a:off x="4278312" y="41148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</a:t>
            </a:r>
            <a:endParaRPr/>
          </a:p>
        </p:txBody>
      </p:sp>
      <p:cxnSp>
        <p:nvCxnSpPr>
          <p:cNvPr id="130" name="Google Shape;130;p10"/>
          <p:cNvCxnSpPr/>
          <p:nvPr/>
        </p:nvCxnSpPr>
        <p:spPr>
          <a:xfrm>
            <a:off x="2982912" y="43434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1" name="Google Shape;131;p10"/>
          <p:cNvSpPr/>
          <p:nvPr/>
        </p:nvSpPr>
        <p:spPr>
          <a:xfrm>
            <a:off x="4278312" y="54864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</a:t>
            </a:r>
            <a:endParaRPr/>
          </a:p>
        </p:txBody>
      </p:sp>
      <p:sp>
        <p:nvSpPr>
          <p:cNvPr id="132" name="Google Shape;132;p10"/>
          <p:cNvSpPr/>
          <p:nvPr/>
        </p:nvSpPr>
        <p:spPr>
          <a:xfrm>
            <a:off x="2525712" y="54864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P4</a:t>
            </a:r>
            <a:endParaRPr/>
          </a:p>
        </p:txBody>
      </p:sp>
      <p:sp>
        <p:nvSpPr>
          <p:cNvPr id="133" name="Google Shape;133;p10"/>
          <p:cNvSpPr/>
          <p:nvPr/>
        </p:nvSpPr>
        <p:spPr>
          <a:xfrm>
            <a:off x="5802312" y="41148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P5</a:t>
            </a:r>
            <a:endParaRPr/>
          </a:p>
        </p:txBody>
      </p:sp>
      <p:sp>
        <p:nvSpPr>
          <p:cNvPr id="134" name="Google Shape;134;p10"/>
          <p:cNvSpPr/>
          <p:nvPr/>
        </p:nvSpPr>
        <p:spPr>
          <a:xfrm>
            <a:off x="5802312" y="5486400"/>
            <a:ext cx="457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P6</a:t>
            </a:r>
            <a:endParaRPr/>
          </a:p>
        </p:txBody>
      </p:sp>
      <p:cxnSp>
        <p:nvCxnSpPr>
          <p:cNvPr id="135" name="Google Shape;135;p10"/>
          <p:cNvCxnSpPr/>
          <p:nvPr/>
        </p:nvCxnSpPr>
        <p:spPr>
          <a:xfrm>
            <a:off x="2982912" y="5715000"/>
            <a:ext cx="129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6" name="Google Shape;136;p10"/>
          <p:cNvCxnSpPr/>
          <p:nvPr/>
        </p:nvCxnSpPr>
        <p:spPr>
          <a:xfrm>
            <a:off x="4506912" y="45720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7" name="Google Shape;137;p10"/>
          <p:cNvCxnSpPr/>
          <p:nvPr/>
        </p:nvCxnSpPr>
        <p:spPr>
          <a:xfrm>
            <a:off x="2754312" y="45720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8" name="Google Shape;138;p10"/>
          <p:cNvCxnSpPr/>
          <p:nvPr/>
        </p:nvCxnSpPr>
        <p:spPr>
          <a:xfrm>
            <a:off x="4735512" y="43434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9" name="Google Shape;139;p10"/>
          <p:cNvCxnSpPr/>
          <p:nvPr/>
        </p:nvCxnSpPr>
        <p:spPr>
          <a:xfrm>
            <a:off x="6030912" y="45720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0" name="Google Shape;140;p10"/>
          <p:cNvCxnSpPr/>
          <p:nvPr/>
        </p:nvCxnSpPr>
        <p:spPr>
          <a:xfrm rot="10800000">
            <a:off x="4648200" y="4495800"/>
            <a:ext cx="11430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Prabhakaran</a:t>
            </a:r>
            <a:endParaRPr/>
          </a:p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7" name="Google Shape;147;p11"/>
          <p:cNvSpPr txBox="1"/>
          <p:nvPr>
            <p:ph type="title"/>
          </p:nvPr>
        </p:nvSpPr>
        <p:spPr>
          <a:xfrm>
            <a:off x="1066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 Handling Strategies</a:t>
            </a:r>
            <a:endParaRPr/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990600" y="1371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 Prevention: difficult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 Avoidance: before allocation, check for possible deadlocks.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as it needs global state info in each site (that handles resources).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 Detection: Find cycles. Focus of discussion.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Deadlock detection algorithms must satisfy 2 conditions: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undetected deadlocks.</a:t>
            </a:r>
            <a:endParaRPr/>
          </a:p>
          <a:p>
            <a:pPr indent="-455612" lvl="1" marL="10271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false deadlocks.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ature">
  <a:themeElements>
    <a:clrScheme name="Nature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C9DDF1"/>
      </a:accent4>
      <a:accent5>
        <a:srgbClr val="FAC164"/>
      </a:accent5>
      <a:accent6>
        <a:srgbClr val="FFFFFF"/>
      </a:accent6>
      <a:hlink>
        <a:srgbClr val="B0AE6A"/>
      </a:hlink>
      <a:folHlink>
        <a:srgbClr val="C3E6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