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09-Apr-15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1066800"/>
            <a:ext cx="7239000" cy="516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Security threats in isolated systems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Assumption: Isolated systems are secure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Security Mechanism:  Protect from physical break-in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Security in networked systems within an administrative domain but isolated from Internet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Identity Assumption: </a:t>
            </a:r>
          </a:p>
          <a:p>
            <a:pPr lvl="2">
              <a:lnSpc>
                <a:spcPct val="90000"/>
              </a:lnSpc>
            </a:pPr>
            <a:r>
              <a:rPr lang="en-US" i="1" dirty="0" smtClean="0"/>
              <a:t>Whenever a program attempts some action, we can easily </a:t>
            </a:r>
            <a:r>
              <a:rPr lang="en-US" i="1" dirty="0" smtClean="0">
                <a:solidFill>
                  <a:schemeClr val="tx2"/>
                </a:solidFill>
              </a:rPr>
              <a:t>identify</a:t>
            </a:r>
            <a:r>
              <a:rPr lang="en-US" i="1" dirty="0" smtClean="0"/>
              <a:t> a person to whom that action can be attributed, and it is safe to assume that that person intends the action to be taken.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Optimistic Assumption about Trojan Horse Attack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Users are responsible for actions of their programs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Mechanisms: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Cryptographic Password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Authorized users with different privilege levels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1000"/>
            <a:ext cx="64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Security in Distributed Systems</a:t>
            </a:r>
            <a:endParaRPr lang="en-US" sz="32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85801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does Kerberos work?: Ticket Granting Tickets</a:t>
            </a:r>
            <a:endParaRPr lang="en-US" sz="2400" dirty="0"/>
          </a:p>
        </p:txBody>
      </p:sp>
      <p:pic>
        <p:nvPicPr>
          <p:cNvPr id="3" name="Picture 6" descr="W:\courses\is250\s01\students\jafitz\KerberosDiagram-TG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90800"/>
            <a:ext cx="7342188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609601"/>
            <a:ext cx="548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does Kerberos work?: The Application Server</a:t>
            </a:r>
            <a:endParaRPr lang="en-US" sz="2400" dirty="0"/>
          </a:p>
        </p:txBody>
      </p:sp>
      <p:pic>
        <p:nvPicPr>
          <p:cNvPr id="4" name="Picture 6" descr="W:\courses\is250\s01\students\jafitz\KerberosDiagram-A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09875"/>
            <a:ext cx="6274844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914400"/>
            <a:ext cx="6858000" cy="431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smtClean="0"/>
              <a:t>Applications :</a:t>
            </a: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Kerberos-aware applications are called </a:t>
            </a:r>
            <a:r>
              <a:rPr lang="en-US" sz="2000" i="1" dirty="0" err="1" smtClean="0"/>
              <a:t>Kerberized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err="1" smtClean="0"/>
              <a:t>Kerberizing</a:t>
            </a:r>
            <a:r>
              <a:rPr lang="en-US" sz="2000" dirty="0" smtClean="0"/>
              <a:t> is the most difficult part of installing </a:t>
            </a:r>
            <a:r>
              <a:rPr lang="en-US" sz="2000" dirty="0" err="1" smtClean="0"/>
              <a:t>krb</a:t>
            </a:r>
            <a:r>
              <a:rPr lang="en-US" sz="2000" dirty="0" smtClean="0"/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Some </a:t>
            </a:r>
            <a:r>
              <a:rPr lang="en-US" sz="2000" dirty="0" err="1" smtClean="0"/>
              <a:t>krb’zed</a:t>
            </a:r>
            <a:r>
              <a:rPr lang="en-US" sz="2000" dirty="0" smtClean="0"/>
              <a:t> applications are –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	Berkeley R-commands, telnet, POP, USC’s Win2000 network (!?!)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GSS-API – Generic Security Services-API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-std programming interface which is authentication mechanism </a:t>
            </a:r>
            <a:r>
              <a:rPr lang="en-US" sz="2000" dirty="0" err="1" smtClean="0"/>
              <a:t>indep</a:t>
            </a:r>
            <a:r>
              <a:rPr lang="en-US" sz="2000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143000"/>
            <a:ext cx="6019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Submitted by:</a:t>
            </a:r>
          </a:p>
          <a:p>
            <a:r>
              <a:rPr lang="en-US" sz="3200" dirty="0" err="1" smtClean="0"/>
              <a:t>Parv</a:t>
            </a:r>
            <a:r>
              <a:rPr lang="en-US" sz="3200" dirty="0" smtClean="0"/>
              <a:t> </a:t>
            </a:r>
            <a:r>
              <a:rPr lang="en-US" sz="3200" dirty="0" err="1" smtClean="0"/>
              <a:t>gupta</a:t>
            </a:r>
            <a:r>
              <a:rPr lang="en-US" sz="3200" dirty="0" smtClean="0"/>
              <a:t>(A2305311024) </a:t>
            </a:r>
          </a:p>
          <a:p>
            <a:r>
              <a:rPr lang="en-US" sz="3200" dirty="0" err="1" smtClean="0"/>
              <a:t>Geetika</a:t>
            </a:r>
            <a:r>
              <a:rPr lang="en-US" sz="3200" dirty="0" smtClean="0"/>
              <a:t> </a:t>
            </a:r>
            <a:r>
              <a:rPr lang="en-US" sz="3200" dirty="0" err="1" smtClean="0"/>
              <a:t>jain</a:t>
            </a:r>
            <a:r>
              <a:rPr lang="en-US" sz="3200" dirty="0" smtClean="0"/>
              <a:t>(A2305311017)</a:t>
            </a:r>
          </a:p>
          <a:p>
            <a:r>
              <a:rPr lang="en-US" sz="3200" dirty="0" err="1" smtClean="0"/>
              <a:t>Nishant</a:t>
            </a:r>
            <a:r>
              <a:rPr lang="en-US" sz="3200" dirty="0" smtClean="0"/>
              <a:t> </a:t>
            </a:r>
            <a:r>
              <a:rPr lang="en-US" sz="3200" dirty="0" err="1" smtClean="0"/>
              <a:t>chauhan</a:t>
            </a:r>
            <a:r>
              <a:rPr lang="en-US" sz="3200" dirty="0" smtClean="0"/>
              <a:t>(A2305311058)</a:t>
            </a:r>
          </a:p>
          <a:p>
            <a:r>
              <a:rPr lang="en-US" sz="3200" dirty="0" err="1" smtClean="0"/>
              <a:t>Sukanya</a:t>
            </a:r>
            <a:r>
              <a:rPr lang="en-US" sz="3200" dirty="0" smtClean="0"/>
              <a:t> </a:t>
            </a:r>
            <a:r>
              <a:rPr lang="en-US" sz="3200" dirty="0" err="1" smtClean="0"/>
              <a:t>roy</a:t>
            </a:r>
            <a:r>
              <a:rPr lang="en-US" sz="3200" dirty="0" smtClean="0"/>
              <a:t>(A23053110)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0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/>
              <a:t>				KERBEROS</a:t>
            </a:r>
            <a:r>
              <a:rPr lang="en-US" dirty="0" smtClean="0"/>
              <a:t> </a:t>
            </a:r>
            <a:r>
              <a:rPr lang="en-US" dirty="0"/>
              <a:t>– 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			What </a:t>
            </a:r>
            <a:r>
              <a:rPr lang="en-US" sz="2000" dirty="0"/>
              <a:t>is Kerberos ??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219200" y="838200"/>
            <a:ext cx="7620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err="1" smtClean="0"/>
              <a:t>INetwork</a:t>
            </a:r>
            <a:r>
              <a:rPr lang="en-US" sz="2000" dirty="0" smtClean="0"/>
              <a:t> Authentication Protocol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t </a:t>
            </a:r>
            <a:r>
              <a:rPr lang="en-US" sz="2000" dirty="0"/>
              <a:t>provides for _strong_ authentication for client-server         applications.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Uses secret-key cryptography to provide this strong authentication. 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47800" y="2667000"/>
            <a:ext cx="7467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What is authentication ??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Authentication is the verification of the identity of an involved party and the integrity of the data that the involved party generates.</a:t>
            </a:r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19200" y="3886200"/>
            <a:ext cx="73914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sz="2000" dirty="0" smtClean="0"/>
          </a:p>
          <a:p>
            <a:pPr>
              <a:spcBef>
                <a:spcPct val="50000"/>
              </a:spcBef>
            </a:pPr>
            <a:r>
              <a:rPr lang="en-US" sz="2000" dirty="0" smtClean="0"/>
              <a:t>What </a:t>
            </a:r>
            <a:r>
              <a:rPr lang="en-US" sz="2000" dirty="0"/>
              <a:t>is Cryptography 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Cryptography refers to the techniques employed to distort data into seemingly intelligible gibberish in the view of an intruder who doesn’t have the knowledge to interpret the gibberish.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Kerberos uses the Data Encryption Std. (DES) to implement encryption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295400" y="381000"/>
            <a:ext cx="7543800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Why Kerberos ???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Authentication is a key feature in multi-user system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US" sz="2000" dirty="0"/>
              <a:t>divide up resources w/ capabilities between many users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US" sz="2000" dirty="0"/>
              <a:t> restrict user’s access to resources.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US" sz="2000" dirty="0"/>
              <a:t> typical authentication mechanism – passwords</a:t>
            </a:r>
            <a:r>
              <a:rPr lang="en-US" dirty="0"/>
              <a:t>.</a:t>
            </a:r>
          </a:p>
          <a:p>
            <a:pPr lvl="1">
              <a:spcBef>
                <a:spcPct val="50000"/>
              </a:spcBef>
            </a:pP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0" y="3810000"/>
            <a:ext cx="7315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But regular password authentication is useless in the face of a computer network (as in the Internet)</a:t>
            </a:r>
          </a:p>
          <a:p>
            <a:pPr lvl="1">
              <a:spcBef>
                <a:spcPct val="50000"/>
              </a:spcBef>
              <a:buFontTx/>
              <a:buChar char="-"/>
            </a:pPr>
            <a:r>
              <a:rPr lang="en-US" sz="2000" dirty="0"/>
              <a:t>systems crackers (hacker) can easily intercept these passwords while on the wire</a:t>
            </a:r>
            <a:r>
              <a:rPr lang="en-US" dirty="0"/>
              <a:t>.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7391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“Authentication by assertion” requires </a:t>
            </a:r>
            <a:r>
              <a:rPr lang="en-US" sz="2000" i="1" dirty="0"/>
              <a:t>honest</a:t>
            </a:r>
            <a:r>
              <a:rPr lang="en-US" sz="2000" dirty="0"/>
              <a:t> user !!??!</a:t>
            </a:r>
          </a:p>
          <a:p>
            <a:pPr lvl="1">
              <a:spcBef>
                <a:spcPct val="50000"/>
              </a:spcBef>
            </a:pPr>
            <a:r>
              <a:rPr lang="en-US" sz="2000" dirty="0"/>
              <a:t>-Berkeley’s rlogin daemon is a prime example.</a:t>
            </a:r>
          </a:p>
          <a:p>
            <a:pPr>
              <a:spcBef>
                <a:spcPct val="50000"/>
              </a:spcBef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20594"/>
            <a:ext cx="74676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Surely “firewalling” is the answer for network security!!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Assumes “bad guys” are on the outside….while the really damaging ones happen from the inside !!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Restrict how users use the Internet ….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Simply a less extreme </a:t>
            </a:r>
            <a:r>
              <a:rPr lang="en-US" dirty="0" err="1" smtClean="0"/>
              <a:t>eg</a:t>
            </a:r>
            <a:r>
              <a:rPr lang="en-US" dirty="0" smtClean="0"/>
              <a:t> of dictum –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“There’s nothing more secure than a computer that is not connected to the network –and powered off !!!!”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This is simply not acceptable in the real world !!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Kerberos grew out a need to find a solution to these network security problems.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304800"/>
            <a:ext cx="723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KERBEROS MODEL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Kerberos is based on the Secret-Key Distribution Model that was originally developed by Needham &amp; Schroeder.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	-keys are the basis of authentication in Kerberos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	-typically a short sequence of bytes.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	-used to both encrypt  &amp; decrypt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Encryption =&gt; </a:t>
            </a:r>
            <a:r>
              <a:rPr lang="en-US" dirty="0" err="1" smtClean="0"/>
              <a:t>plainTxt</a:t>
            </a:r>
            <a:r>
              <a:rPr lang="en-US" dirty="0" smtClean="0"/>
              <a:t> + Encryption key = </a:t>
            </a:r>
            <a:r>
              <a:rPr lang="en-US" dirty="0" err="1" smtClean="0"/>
              <a:t>cipherTxt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Decryption =&gt; </a:t>
            </a:r>
            <a:r>
              <a:rPr lang="en-US" dirty="0" err="1" smtClean="0"/>
              <a:t>cipherTxt</a:t>
            </a:r>
            <a:r>
              <a:rPr lang="en-US" dirty="0" smtClean="0"/>
              <a:t> + Decryption key = </a:t>
            </a:r>
            <a:r>
              <a:rPr lang="en-US" dirty="0" err="1" smtClean="0"/>
              <a:t>plainTxt</a:t>
            </a: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Encryption Key – identical to – Decryption Key (in Conventional Crypto).</a:t>
            </a:r>
          </a:p>
          <a:p>
            <a:pPr>
              <a:spcBef>
                <a:spcPct val="50000"/>
              </a:spcBef>
            </a:pPr>
            <a:r>
              <a:rPr lang="en-US" dirty="0" err="1" smtClean="0"/>
              <a:t>Kerb</a:t>
            </a:r>
            <a:r>
              <a:rPr lang="en-US" dirty="0" smtClean="0"/>
              <a:t> v5 uses Public Key Crypto where Enc Key (!identical ) Dec Key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97346"/>
            <a:ext cx="7086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Kerberos essentially works in the same way !!!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Steps 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An user requests use of a network service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Service wants assurance that user is who he says he is.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User presents a ticket that is issued to it by a Kerberos Authentication Server(AS) – think DMV.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 smtClean="0"/>
              <a:t> If the ticket is valid, service is granted.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dirty="0" smtClean="0"/>
              <a:t>The tickets must be unequivocally linked to the user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dirty="0" smtClean="0"/>
              <a:t> Ticket demonstrates that the bearer knows something that only its intended user would know ( a </a:t>
            </a:r>
            <a:r>
              <a:rPr lang="en-US" dirty="0" err="1" smtClean="0"/>
              <a:t>passwd</a:t>
            </a:r>
            <a:r>
              <a:rPr lang="en-US" dirty="0" smtClean="0"/>
              <a:t> ?? )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dirty="0" smtClean="0"/>
              <a:t> Ticket must obviously be safeguarded against all attacks.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"/>
            <a:ext cx="77724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Functions of Kerberos :</a:t>
            </a:r>
            <a:endParaRPr lang="en-US" sz="2000" dirty="0" smtClean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Authentication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Integrity – Is the assurance that the data received is the same as generated.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Confidentiality – is the protection of info from disclosure to those not intended to receive it.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Authorization – is the process by which one determines whether a principal is allowed to perform an operation. Authorization is done usually after principal has been authenticated or based on authenticated </a:t>
            </a:r>
            <a:r>
              <a:rPr lang="en-US" sz="2000" dirty="0" err="1" smtClean="0"/>
              <a:t>stmts</a:t>
            </a:r>
            <a:r>
              <a:rPr lang="en-US" sz="2000" dirty="0" smtClean="0"/>
              <a:t> by others.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Terms 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Principal – is the party whose identity is verified.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Verifier – is the party who demands assurance of the principal’s identity.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 smtClean="0"/>
              <a:t> Ticket – a certificate issued by an AS encrypted using the Server Key </a:t>
            </a:r>
          </a:p>
          <a:p>
            <a:pPr lvl="1">
              <a:spcBef>
                <a:spcPct val="50000"/>
              </a:spcBef>
            </a:pPr>
            <a:r>
              <a:rPr lang="en-US" sz="2000" dirty="0" smtClean="0"/>
              <a:t>Ticket = </a:t>
            </a:r>
            <a:r>
              <a:rPr lang="en-US" sz="2000" dirty="0" err="1" smtClean="0"/>
              <a:t>Rnd</a:t>
            </a:r>
            <a:r>
              <a:rPr lang="en-US" sz="2000" dirty="0" smtClean="0"/>
              <a:t> Session Key + Name of Principal + Expiration Time +</a:t>
            </a:r>
            <a:r>
              <a:rPr lang="en-US" sz="2000" dirty="0" err="1" smtClean="0"/>
              <a:t>others.The</a:t>
            </a:r>
            <a:r>
              <a:rPr lang="en-US" sz="2000" dirty="0" smtClean="0"/>
              <a:t> </a:t>
            </a:r>
            <a:r>
              <a:rPr lang="en-US" sz="2000" dirty="0" err="1" smtClean="0"/>
              <a:t>rnd</a:t>
            </a:r>
            <a:r>
              <a:rPr lang="en-US" sz="2000" dirty="0" smtClean="0"/>
              <a:t> session key is used for authenticating the principal to the Verifier.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457200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		How </a:t>
            </a:r>
            <a:r>
              <a:rPr lang="en-US" sz="2400" dirty="0" smtClean="0"/>
              <a:t>does Kerberos work?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95400" y="982177"/>
            <a:ext cx="708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Instead </a:t>
            </a:r>
            <a:r>
              <a:rPr lang="en-US" sz="2800" dirty="0" smtClean="0"/>
              <a:t>of client sending password to application server:</a:t>
            </a:r>
          </a:p>
          <a:p>
            <a:pPr lvl="1"/>
            <a:r>
              <a:rPr lang="en-US" sz="2400" dirty="0" smtClean="0"/>
              <a:t>Request </a:t>
            </a:r>
            <a:r>
              <a:rPr lang="en-US" sz="2400" b="1" dirty="0" smtClean="0"/>
              <a:t>Ticket</a:t>
            </a:r>
            <a:r>
              <a:rPr lang="en-US" sz="2400" dirty="0" smtClean="0"/>
              <a:t> from authentication server</a:t>
            </a:r>
          </a:p>
          <a:p>
            <a:pPr lvl="1"/>
            <a:r>
              <a:rPr lang="en-US" sz="2400" dirty="0" smtClean="0"/>
              <a:t>Ticket and encrypted request sent to application server</a:t>
            </a:r>
          </a:p>
          <a:p>
            <a:r>
              <a:rPr lang="en-US" sz="2800" dirty="0" smtClean="0"/>
              <a:t>How to request tickets without repeatedly sending credentials?</a:t>
            </a:r>
          </a:p>
          <a:p>
            <a:pPr lvl="1"/>
            <a:r>
              <a:rPr lang="en-US" sz="2400" b="1" dirty="0" smtClean="0"/>
              <a:t>Ticket granting ticket (TGT)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533400"/>
            <a:ext cx="5638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How does Kerberos work?: Ticket Granting Tickets</a:t>
            </a:r>
            <a:endParaRPr lang="en-US" sz="2400" dirty="0"/>
          </a:p>
        </p:txBody>
      </p:sp>
      <p:pic>
        <p:nvPicPr>
          <p:cNvPr id="3" name="Picture 6" descr="W:\courses\is250\s01\students\jafitz\KerberosDiagram-TG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112896"/>
            <a:ext cx="7903552" cy="413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</TotalTime>
  <Words>736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Parv Gupta</dc:creator>
  <cp:lastModifiedBy>welcome</cp:lastModifiedBy>
  <cp:revision>6</cp:revision>
  <dcterms:created xsi:type="dcterms:W3CDTF">2006-08-16T00:00:00Z</dcterms:created>
  <dcterms:modified xsi:type="dcterms:W3CDTF">2015-04-09T12:42:47Z</dcterms:modified>
</cp:coreProperties>
</file>