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varScale="1">
        <p:scale>
          <a:sx n="80" d="100"/>
          <a:sy n="80"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1E3DA-342A-4A39-842A-72697735A092}" type="datetimeFigureOut">
              <a:rPr lang="en-IN" smtClean="0"/>
              <a:t>04-04-2016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FD47E-36E9-4862-895A-F0AB33AA9C5B}" type="slidenum">
              <a:rPr lang="en-IN" smtClean="0"/>
              <a:t>‹#›</a:t>
            </a:fld>
            <a:endParaRPr lang="en-IN"/>
          </a:p>
        </p:txBody>
      </p:sp>
    </p:spTree>
    <p:extLst>
      <p:ext uri="{BB962C8B-B14F-4D97-AF65-F5344CB8AC3E}">
        <p14:creationId xmlns:p14="http://schemas.microsoft.com/office/powerpoint/2010/main" val="1987326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C9FD47E-36E9-4862-895A-F0AB33AA9C5B}" type="slidenum">
              <a:rPr lang="en-IN" smtClean="0"/>
              <a:t>3</a:t>
            </a:fld>
            <a:endParaRPr lang="en-IN"/>
          </a:p>
        </p:txBody>
      </p:sp>
    </p:spTree>
    <p:extLst>
      <p:ext uri="{BB962C8B-B14F-4D97-AF65-F5344CB8AC3E}">
        <p14:creationId xmlns:p14="http://schemas.microsoft.com/office/powerpoint/2010/main" val="269471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000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83A7F65-E6EB-4D3F-8DD1-C771ECC38EA7}" type="datetimeFigureOut">
              <a:rPr lang="en-IN" smtClean="0"/>
              <a:t>04-04-2016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104398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346210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7485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1744590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7794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68787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1671520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386781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39345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A7F65-E6EB-4D3F-8DD1-C771ECC38EA7}"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150452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3A7F65-E6EB-4D3F-8DD1-C771ECC38EA7}"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361344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3A7F65-E6EB-4D3F-8DD1-C771ECC38EA7}" type="datetimeFigureOut">
              <a:rPr lang="en-IN" smtClean="0"/>
              <a:t>04-04-2016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392617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3A7F65-E6EB-4D3F-8DD1-C771ECC38EA7}" type="datetimeFigureOut">
              <a:rPr lang="en-IN" smtClean="0"/>
              <a:t>04-04-2016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428921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A7F65-E6EB-4D3F-8DD1-C771ECC38EA7}" type="datetimeFigureOut">
              <a:rPr lang="en-IN" smtClean="0"/>
              <a:t>04-04-2016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165995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A7F65-E6EB-4D3F-8DD1-C771ECC38EA7}"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378703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A7F65-E6EB-4D3F-8DD1-C771ECC38EA7}"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3D51E-DD5A-4BAD-9D12-5D13F430EDD1}" type="slidenum">
              <a:rPr lang="en-IN" smtClean="0"/>
              <a:t>‹#›</a:t>
            </a:fld>
            <a:endParaRPr lang="en-IN"/>
          </a:p>
        </p:txBody>
      </p:sp>
    </p:spTree>
    <p:extLst>
      <p:ext uri="{BB962C8B-B14F-4D97-AF65-F5344CB8AC3E}">
        <p14:creationId xmlns:p14="http://schemas.microsoft.com/office/powerpoint/2010/main" val="356791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83A7F65-E6EB-4D3F-8DD1-C771ECC38EA7}" type="datetimeFigureOut">
              <a:rPr lang="en-IN" smtClean="0"/>
              <a:t>04-04-2016</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1E3D51E-DD5A-4BAD-9D12-5D13F430EDD1}" type="slidenum">
              <a:rPr lang="en-IN" smtClean="0"/>
              <a:t>‹#›</a:t>
            </a:fld>
            <a:endParaRPr lang="en-IN"/>
          </a:p>
        </p:txBody>
      </p:sp>
    </p:spTree>
    <p:extLst>
      <p:ext uri="{BB962C8B-B14F-4D97-AF65-F5344CB8AC3E}">
        <p14:creationId xmlns:p14="http://schemas.microsoft.com/office/powerpoint/2010/main" val="92166547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030"/>
            <a:ext cx="10767060" cy="1446550"/>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NEEDHAM-SHCHROEDER</a:t>
            </a:r>
          </a:p>
          <a:p>
            <a:r>
              <a:rPr lang="en-IN" sz="4400" dirty="0">
                <a:latin typeface="Times New Roman" panose="02020603050405020304" pitchFamily="18" charset="0"/>
                <a:cs typeface="Times New Roman" panose="02020603050405020304" pitchFamily="18" charset="0"/>
              </a:rPr>
              <a:t> </a:t>
            </a:r>
            <a:r>
              <a:rPr lang="en-IN" sz="4400" dirty="0" smtClean="0">
                <a:latin typeface="Times New Roman" panose="02020603050405020304" pitchFamily="18" charset="0"/>
                <a:cs typeface="Times New Roman" panose="02020603050405020304" pitchFamily="18" charset="0"/>
              </a:rPr>
              <a:t>                                an authentication protocol</a:t>
            </a:r>
            <a:endParaRPr lang="en-IN"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155430" y="5326380"/>
            <a:ext cx="2865120" cy="1200329"/>
          </a:xfrm>
          <a:prstGeom prst="rect">
            <a:avLst/>
          </a:prstGeom>
          <a:noFill/>
        </p:spPr>
        <p:txBody>
          <a:bodyPr wrap="square" rtlCol="0">
            <a:spAutoFit/>
          </a:bodyPr>
          <a:lstStyle/>
          <a:p>
            <a:r>
              <a:rPr lang="en-IN" dirty="0" smtClean="0"/>
              <a:t>BY:-</a:t>
            </a:r>
          </a:p>
          <a:p>
            <a:r>
              <a:rPr lang="en-IN" dirty="0"/>
              <a:t> </a:t>
            </a:r>
            <a:r>
              <a:rPr lang="en-IN" dirty="0" smtClean="0"/>
              <a:t>     GROUP 4</a:t>
            </a:r>
          </a:p>
          <a:p>
            <a:r>
              <a:rPr lang="en-IN" dirty="0" smtClean="0"/>
              <a:t>B-TECH CSE(EVENING)</a:t>
            </a:r>
          </a:p>
          <a:p>
            <a:r>
              <a:rPr lang="en-IN" dirty="0" smtClean="0"/>
              <a:t>6CSEY</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26" y="2206672"/>
            <a:ext cx="5103557" cy="3039196"/>
          </a:xfrm>
          <a:prstGeom prst="rect">
            <a:avLst/>
          </a:prstGeom>
        </p:spPr>
      </p:pic>
    </p:spTree>
    <p:extLst>
      <p:ext uri="{BB962C8B-B14F-4D97-AF65-F5344CB8AC3E}">
        <p14:creationId xmlns:p14="http://schemas.microsoft.com/office/powerpoint/2010/main" val="32664372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412" y="2125132"/>
            <a:ext cx="6554788" cy="1507067"/>
          </a:xfrm>
        </p:spPr>
        <p:txBody>
          <a:bodyPr>
            <a:noAutofit/>
          </a:bodyPr>
          <a:lstStyle/>
          <a:p>
            <a:r>
              <a:rPr lang="en-IN" sz="7200" dirty="0" smtClean="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070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52" y="132502"/>
            <a:ext cx="8534400" cy="1507067"/>
          </a:xfrm>
        </p:spPr>
        <p:txBody>
          <a:bodyPr>
            <a:normAutofit/>
          </a:bodyPr>
          <a:lstStyle/>
          <a:p>
            <a:pPr algn="ctr"/>
            <a:r>
              <a:rPr lang="en-IN" sz="4000" u="sng" dirty="0" smtClean="0">
                <a:latin typeface="Times New Roman" panose="02020603050405020304" pitchFamily="18" charset="0"/>
                <a:cs typeface="Times New Roman" panose="02020603050405020304" pitchFamily="18" charset="0"/>
              </a:rPr>
              <a:t>INTRODUCTION:-</a:t>
            </a:r>
            <a:endParaRPr lang="en-IN" sz="4000"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32752" y="1485900"/>
            <a:ext cx="8534400" cy="470898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Needham-Schroeder </a:t>
            </a:r>
            <a:r>
              <a:rPr lang="en-IN" sz="2000" dirty="0">
                <a:solidFill>
                  <a:schemeClr val="bg1"/>
                </a:solidFill>
                <a:latin typeface="Times New Roman" panose="02020603050405020304" pitchFamily="18" charset="0"/>
                <a:cs typeface="Times New Roman" panose="02020603050405020304" pitchFamily="18" charset="0"/>
              </a:rPr>
              <a:t>is a shared-key authentication </a:t>
            </a:r>
            <a:r>
              <a:rPr lang="en-IN" sz="2000" dirty="0" smtClean="0">
                <a:solidFill>
                  <a:schemeClr val="bg1"/>
                </a:solidFill>
                <a:latin typeface="Times New Roman" panose="02020603050405020304" pitchFamily="18" charset="0"/>
                <a:cs typeface="Times New Roman" panose="02020603050405020304" pitchFamily="18" charset="0"/>
              </a:rPr>
              <a:t>protocol that </a:t>
            </a:r>
            <a:r>
              <a:rPr lang="en-IN" sz="2000" dirty="0">
                <a:solidFill>
                  <a:schemeClr val="bg1"/>
                </a:solidFill>
                <a:latin typeface="Times New Roman" panose="02020603050405020304" pitchFamily="18" charset="0"/>
                <a:cs typeface="Times New Roman" panose="02020603050405020304" pitchFamily="18" charset="0"/>
              </a:rPr>
              <a:t>has been very important </a:t>
            </a:r>
            <a:r>
              <a:rPr lang="en-IN" sz="2000" dirty="0" smtClean="0">
                <a:solidFill>
                  <a:schemeClr val="bg1"/>
                </a:solidFill>
                <a:latin typeface="Times New Roman" panose="02020603050405020304" pitchFamily="18" charset="0"/>
                <a:cs typeface="Times New Roman" panose="02020603050405020304" pitchFamily="18" charset="0"/>
              </a:rPr>
              <a:t>historically.</a:t>
            </a:r>
          </a:p>
          <a:p>
            <a:pPr marL="285750" indent="-285750">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This protocol helps in protecting the password which is in the form of the secret keys which is very urgent in the ancient times when there is urgent need for the protecting software.</a:t>
            </a:r>
          </a:p>
          <a:p>
            <a:pPr marL="285750" indent="-285750">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This protocol helps by saving the key like an password and send it at most once to the receiver for very short time.</a:t>
            </a:r>
          </a:p>
          <a:p>
            <a:pPr marL="285750" indent="-285750">
              <a:buFont typeface="Arial" panose="020B0604020202020204" pitchFamily="34" charset="0"/>
              <a:buChar char="•"/>
            </a:pPr>
            <a:endParaRPr lang="en-IN" sz="20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In this process there is two type of processes which is going simultaneously one is sending the key and other is receiving the key while it is doing the another work simultaneously.</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0776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488" y="244048"/>
            <a:ext cx="9848209" cy="707886"/>
          </a:xfrm>
          <a:prstGeom prst="rect">
            <a:avLst/>
          </a:prstGeom>
        </p:spPr>
        <p:txBody>
          <a:bodyPr wrap="none">
            <a:spAutoFit/>
          </a:bodyPr>
          <a:lstStyle/>
          <a:p>
            <a:r>
              <a:rPr lang="en-IN" sz="4000" u="sng" dirty="0" smtClean="0">
                <a:latin typeface="Times New Roman" panose="02020603050405020304" pitchFamily="18" charset="0"/>
                <a:cs typeface="Times New Roman" panose="02020603050405020304" pitchFamily="18" charset="0"/>
              </a:rPr>
              <a:t>SECRET KEY’S CONCEPT IN NEEDHAM:-</a:t>
            </a:r>
            <a:endParaRPr lang="en-IN" sz="4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39677" y="1058644"/>
            <a:ext cx="9052560" cy="2554545"/>
          </a:xfrm>
          <a:prstGeom prst="rect">
            <a:avLst/>
          </a:prstGeom>
          <a:noFill/>
          <a:ln>
            <a:noFill/>
          </a:ln>
        </p:spPr>
        <p:txBody>
          <a:bodyPr wrap="square" rtlCol="0">
            <a:spAutoFit/>
          </a:bodyPr>
          <a:lstStyle/>
          <a:p>
            <a:pPr algn="ctr"/>
            <a:r>
              <a:rPr lang="en-IN" sz="2000" dirty="0" smtClean="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 </a:t>
            </a:r>
            <a:r>
              <a:rPr lang="en-IN" sz="2000" cap="none" spc="0" dirty="0" smtClean="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process acting on behalf of a principal A that wishes to initiate secure communication with another process acting on behalf of a principal B can obtain a key for this purpose. The protocol is described for two arbitrary processes A and B, but in client-server systems, A is likely to be a client initiating a sequence of requests to some server B. The key is supplied to A in two forms:</a:t>
            </a:r>
          </a:p>
          <a:p>
            <a:pPr algn="ctr"/>
            <a:r>
              <a:rPr lang="en-IN" sz="2000" cap="none" spc="0" dirty="0" smtClean="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one that A can use to encrypt the messages that it sends to B and one that it can transmit securely to B. </a:t>
            </a:r>
            <a:endParaRPr lang="en-US" sz="2000" cap="none" spc="0" dirty="0" smtClean="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39677" y="3244868"/>
            <a:ext cx="9155833" cy="1323439"/>
          </a:xfrm>
          <a:prstGeom prst="rect">
            <a:avLst/>
          </a:prstGeom>
        </p:spPr>
        <p:txBody>
          <a:bodyPr wrap="square">
            <a:spAutoFit/>
          </a:bodyPr>
          <a:lstStyle/>
          <a:p>
            <a:pPr algn="ctr"/>
            <a:r>
              <a:rPr lang="en-IN" sz="2000" dirty="0" smtClean="0">
                <a:solidFill>
                  <a:schemeClr val="accent4">
                    <a:lumMod val="40000"/>
                    <a:lumOff val="60000"/>
                  </a:schemeClr>
                </a:solidFill>
                <a:latin typeface="Times New Roman" panose="02020603050405020304" pitchFamily="18" charset="0"/>
                <a:cs typeface="Times New Roman" panose="02020603050405020304" pitchFamily="18" charset="0"/>
              </a:rPr>
              <a:t> The secret key is used only to authenticate client processes to the authentication server and to transmit messages securely between client processes and the authentication server. It is never disclosed to third parties and it is transmitted across the network at most once, when it is generated. </a:t>
            </a:r>
            <a:endParaRPr lang="en-IN" sz="20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15648">
            <a:off x="9774583" y="1007423"/>
            <a:ext cx="2094860" cy="1828013"/>
          </a:xfrm>
          <a:prstGeom prst="rect">
            <a:avLst/>
          </a:prstGeom>
        </p:spPr>
      </p:pic>
      <p:sp>
        <p:nvSpPr>
          <p:cNvPr id="11" name="Rectangle 10"/>
          <p:cNvSpPr/>
          <p:nvPr/>
        </p:nvSpPr>
        <p:spPr>
          <a:xfrm>
            <a:off x="877500" y="4568307"/>
            <a:ext cx="8300575" cy="1323439"/>
          </a:xfrm>
          <a:prstGeom prst="rect">
            <a:avLst/>
          </a:prstGeom>
        </p:spPr>
        <p:txBody>
          <a:bodyPr wrap="square">
            <a:spAutoFit/>
          </a:bodyPr>
          <a:lstStyle/>
          <a:p>
            <a:pPr algn="ctr"/>
            <a:r>
              <a:rPr lang="en-IN" sz="2000" dirty="0" smtClean="0">
                <a:solidFill>
                  <a:schemeClr val="accent5">
                    <a:lumMod val="40000"/>
                    <a:lumOff val="60000"/>
                  </a:schemeClr>
                </a:solidFill>
                <a:latin typeface="Times New Roman" panose="02020603050405020304" pitchFamily="18" charset="0"/>
                <a:cs typeface="Times New Roman" panose="02020603050405020304" pitchFamily="18" charset="0"/>
              </a:rPr>
              <a:t> A secret key is the equivalent of the password used to authenticate users in centralized systems. For human principals, the name held by the authentication service is their username and the secret key is their password. Both are supplied by the user on request to client processes acting on the user’s behalf. </a:t>
            </a:r>
            <a:endParaRPr lang="en-IN" sz="20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4058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1000" fill="hold"/>
                                        <p:tgtEl>
                                          <p:spTgt spid="10"/>
                                        </p:tgtEl>
                                        <p:attrNameLst>
                                          <p:attrName>ppt_w</p:attrName>
                                        </p:attrNameLst>
                                      </p:cBhvr>
                                      <p:tavLst>
                                        <p:tav tm="0">
                                          <p:val>
                                            <p:fltVal val="0"/>
                                          </p:val>
                                        </p:tav>
                                        <p:tav tm="100000">
                                          <p:val>
                                            <p:strVal val="#ppt_w"/>
                                          </p:val>
                                        </p:tav>
                                      </p:tavLst>
                                    </p:anim>
                                    <p:anim calcmode="lin" valueType="num">
                                      <p:cBhvr>
                                        <p:cTn id="23" dur="1000" fill="hold"/>
                                        <p:tgtEl>
                                          <p:spTgt spid="10"/>
                                        </p:tgtEl>
                                        <p:attrNameLst>
                                          <p:attrName>ppt_h</p:attrName>
                                        </p:attrNameLst>
                                      </p:cBhvr>
                                      <p:tavLst>
                                        <p:tav tm="0">
                                          <p:val>
                                            <p:fltVal val="0"/>
                                          </p:val>
                                        </p:tav>
                                        <p:tav tm="100000">
                                          <p:val>
                                            <p:strVal val="#ppt_h"/>
                                          </p:val>
                                        </p:tav>
                                      </p:tavLst>
                                    </p:anim>
                                    <p:anim calcmode="lin" valueType="num">
                                      <p:cBhvr>
                                        <p:cTn id="24" dur="1000" fill="hold"/>
                                        <p:tgtEl>
                                          <p:spTgt spid="10"/>
                                        </p:tgtEl>
                                        <p:attrNameLst>
                                          <p:attrName>style.rotation</p:attrName>
                                        </p:attrNameLst>
                                      </p:cBhvr>
                                      <p:tavLst>
                                        <p:tav tm="0">
                                          <p:val>
                                            <p:fltVal val="90"/>
                                          </p:val>
                                        </p:tav>
                                        <p:tav tm="100000">
                                          <p:val>
                                            <p:fltVal val="0"/>
                                          </p:val>
                                        </p:tav>
                                      </p:tavLst>
                                    </p:anim>
                                    <p:animEffect transition="in" filter="fade">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700" y="86782"/>
            <a:ext cx="4295299" cy="1045909"/>
          </a:xfrm>
        </p:spPr>
        <p:txBody>
          <a:bodyPr>
            <a:noAutofit/>
          </a:bodyPr>
          <a:lstStyle/>
          <a:p>
            <a:r>
              <a:rPr lang="en-IN" sz="4000" dirty="0" smtClean="0"/>
              <a:t>ARCHITECTURE</a:t>
            </a:r>
            <a:endParaRPr lang="en-IN" sz="4000" dirty="0"/>
          </a:p>
        </p:txBody>
      </p:sp>
      <p:pic>
        <p:nvPicPr>
          <p:cNvPr id="5" name="Picture 4"/>
          <p:cNvPicPr>
            <a:picLocks noChangeAspect="1"/>
          </p:cNvPicPr>
          <p:nvPr/>
        </p:nvPicPr>
        <p:blipFill>
          <a:blip r:embed="rId2"/>
          <a:stretch>
            <a:fillRect/>
          </a:stretch>
        </p:blipFill>
        <p:spPr>
          <a:xfrm>
            <a:off x="2562700" y="1132691"/>
            <a:ext cx="4209524" cy="2695238"/>
          </a:xfrm>
          <a:prstGeom prst="rect">
            <a:avLst/>
          </a:prstGeom>
        </p:spPr>
      </p:pic>
      <p:sp>
        <p:nvSpPr>
          <p:cNvPr id="6" name="TextBox 5"/>
          <p:cNvSpPr txBox="1"/>
          <p:nvPr/>
        </p:nvSpPr>
        <p:spPr>
          <a:xfrm>
            <a:off x="1223010" y="3948276"/>
            <a:ext cx="7669530"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There </a:t>
            </a:r>
            <a:r>
              <a:rPr lang="en-IN" sz="2000" dirty="0">
                <a:latin typeface="Times New Roman" panose="02020603050405020304" pitchFamily="18" charset="0"/>
                <a:cs typeface="Times New Roman" panose="02020603050405020304" pitchFamily="18" charset="0"/>
              </a:rPr>
              <a:t>are three </a:t>
            </a:r>
            <a:r>
              <a:rPr lang="en-IN" sz="2000" dirty="0" smtClean="0">
                <a:latin typeface="Times New Roman" panose="02020603050405020304" pitchFamily="18" charset="0"/>
                <a:cs typeface="Times New Roman" panose="02020603050405020304" pitchFamily="18" charset="0"/>
              </a:rPr>
              <a:t>principals: A and B , </a:t>
            </a:r>
            <a:r>
              <a:rPr lang="en-IN" sz="2000" dirty="0">
                <a:latin typeface="Times New Roman" panose="02020603050405020304" pitchFamily="18" charset="0"/>
                <a:cs typeface="Times New Roman" panose="02020603050405020304" pitchFamily="18" charset="0"/>
              </a:rPr>
              <a:t>two principals desiring </a:t>
            </a:r>
            <a:r>
              <a:rPr lang="en-IN" sz="2000" dirty="0" smtClean="0">
                <a:latin typeface="Times New Roman" panose="02020603050405020304" pitchFamily="18" charset="0"/>
                <a:cs typeface="Times New Roman" panose="02020603050405020304" pitchFamily="18" charset="0"/>
              </a:rPr>
              <a:t>mutual communication</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S , </a:t>
            </a:r>
            <a:r>
              <a:rPr lang="en-IN" sz="2000" dirty="0">
                <a:latin typeface="Times New Roman" panose="02020603050405020304" pitchFamily="18" charset="0"/>
                <a:cs typeface="Times New Roman" panose="02020603050405020304" pitchFamily="18" charset="0"/>
              </a:rPr>
              <a:t>a trusted key server</a:t>
            </a:r>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assumed </a:t>
            </a:r>
            <a:r>
              <a:rPr lang="en-IN" sz="2000" dirty="0" smtClean="0">
                <a:latin typeface="Times New Roman" panose="02020603050405020304" pitchFamily="18" charset="0"/>
                <a:cs typeface="Times New Roman" panose="02020603050405020304" pitchFamily="18" charset="0"/>
              </a:rPr>
              <a:t>that A and B already </a:t>
            </a:r>
            <a:r>
              <a:rPr lang="en-IN" sz="2000" dirty="0">
                <a:latin typeface="Times New Roman" panose="02020603050405020304" pitchFamily="18" charset="0"/>
                <a:cs typeface="Times New Roman" panose="02020603050405020304" pitchFamily="18" charset="0"/>
              </a:rPr>
              <a:t>have secure </a:t>
            </a:r>
            <a:r>
              <a:rPr lang="en-IN" sz="2000" dirty="0" smtClean="0">
                <a:latin typeface="Times New Roman" panose="02020603050405020304" pitchFamily="18" charset="0"/>
                <a:cs typeface="Times New Roman" panose="02020603050405020304" pitchFamily="18" charset="0"/>
              </a:rPr>
              <a:t>symmetric communication with S  using keys </a:t>
            </a:r>
            <a:r>
              <a:rPr lang="en-IN" sz="2000" dirty="0" err="1" smtClean="0">
                <a:latin typeface="Times New Roman" panose="02020603050405020304" pitchFamily="18" charset="0"/>
                <a:cs typeface="Times New Roman" panose="02020603050405020304" pitchFamily="18" charset="0"/>
              </a:rPr>
              <a:t>Kas</a:t>
            </a:r>
            <a:r>
              <a:rPr lang="en-IN" sz="2000" dirty="0" smtClean="0">
                <a:latin typeface="Times New Roman" panose="02020603050405020304" pitchFamily="18" charset="0"/>
                <a:cs typeface="Times New Roman" panose="02020603050405020304" pitchFamily="18" charset="0"/>
              </a:rPr>
              <a:t> and </a:t>
            </a:r>
            <a:r>
              <a:rPr lang="en-IN" sz="2000" dirty="0" err="1" smtClean="0">
                <a:latin typeface="Times New Roman" panose="02020603050405020304" pitchFamily="18" charset="0"/>
                <a:cs typeface="Times New Roman" panose="02020603050405020304" pitchFamily="18" charset="0"/>
              </a:rPr>
              <a:t>Kbs</a:t>
            </a: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respectively.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50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534400" cy="1507067"/>
          </a:xfrm>
        </p:spPr>
        <p:txBody>
          <a:bodyPr>
            <a:normAutofit/>
          </a:bodyPr>
          <a:lstStyle/>
          <a:p>
            <a:pPr algn="ctr"/>
            <a:r>
              <a:rPr lang="en-IN" sz="4000" u="sng" dirty="0" smtClean="0">
                <a:latin typeface="Times New Roman" panose="02020603050405020304" pitchFamily="18" charset="0"/>
                <a:cs typeface="Times New Roman" panose="02020603050405020304" pitchFamily="18" charset="0"/>
              </a:rPr>
              <a:t>Goals of the protocol:-</a:t>
            </a:r>
            <a:endParaRPr lang="en-IN" sz="4000"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48640" y="1337310"/>
            <a:ext cx="7943850"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Goal of the protocol is to establish mutual authentication between two parties A &amp; B ,it will be done in the presence of the advisory who can:-</a:t>
            </a:r>
          </a:p>
          <a:p>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-&gt;Intercept messages</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-&gt;Delay Messages</a:t>
            </a:r>
          </a:p>
          <a:p>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-&gt;Generate Messages</a:t>
            </a: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Secret keys of principals which they share authentication with the server “S”.</a:t>
            </a:r>
          </a:p>
          <a:p>
            <a:pPr marL="285750" indent="-285750">
              <a:buFont typeface="Arial" panose="020B0604020202020204" pitchFamily="34" charset="0"/>
              <a:buChar char="•"/>
            </a:pPr>
            <a:endParaRPr lang="en-IN" sz="2000" dirty="0" smtClean="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This protocol use share key encryption /decryption.</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28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heel(1)">
                                      <p:cBhvr>
                                        <p:cTn id="14" dur="2000"/>
                                        <p:tgtEl>
                                          <p:spTgt spid="4">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heel(1)">
                                      <p:cBhvr>
                                        <p:cTn id="17" dur="2000"/>
                                        <p:tgtEl>
                                          <p:spTgt spid="4">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heel(1)">
                                      <p:cBhvr>
                                        <p:cTn id="20" dur="2000"/>
                                        <p:tgtEl>
                                          <p:spTgt spid="4">
                                            <p:txEl>
                                              <p:pRg st="2" end="2"/>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heel(1)">
                                      <p:cBhvr>
                                        <p:cTn id="23" dur="20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heel(1)">
                                      <p:cBhvr>
                                        <p:cTn id="34"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5495" y="962526"/>
            <a:ext cx="8485842" cy="4993105"/>
          </a:xfrm>
          <a:prstGeom prst="rect">
            <a:avLst/>
          </a:prstGeom>
        </p:spPr>
      </p:pic>
      <p:sp>
        <p:nvSpPr>
          <p:cNvPr id="6" name="Rectangle 5"/>
          <p:cNvSpPr/>
          <p:nvPr/>
        </p:nvSpPr>
        <p:spPr>
          <a:xfrm>
            <a:off x="1192755" y="87322"/>
            <a:ext cx="7698582" cy="707886"/>
          </a:xfrm>
          <a:prstGeom prst="rect">
            <a:avLst/>
          </a:prstGeom>
          <a:noFill/>
        </p:spPr>
        <p:txBody>
          <a:bodyPr wrap="non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WORKING OF THE PROTOCOL:-</a:t>
            </a:r>
            <a:endParaRPr lang="en-US" sz="40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629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8590" y="312821"/>
            <a:ext cx="8534400" cy="1507067"/>
          </a:xfrm>
        </p:spPr>
        <p:txBody>
          <a:bodyPr>
            <a:noAutofit/>
          </a:bodyPr>
          <a:lstStyle/>
          <a:p>
            <a:r>
              <a:rPr lang="en-IN" sz="4000" u="sng" dirty="0" smtClean="0">
                <a:latin typeface="Times New Roman" panose="02020603050405020304" pitchFamily="18" charset="0"/>
                <a:cs typeface="Times New Roman" panose="02020603050405020304" pitchFamily="18" charset="0"/>
              </a:rPr>
              <a:t>Nonces and timestamps in protocol:-</a:t>
            </a:r>
            <a:endParaRPr lang="en-IN" sz="4000"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11212" y="2084583"/>
            <a:ext cx="7541778" cy="1200329"/>
          </a:xfrm>
          <a:prstGeom prst="rect">
            <a:avLst/>
          </a:prstGeom>
          <a:noFill/>
        </p:spPr>
        <p:txBody>
          <a:bodyPr wrap="square" rtlCol="0">
            <a:spAutoFit/>
          </a:bodyPr>
          <a:lstStyle/>
          <a:p>
            <a:pPr algn="ctr"/>
            <a:r>
              <a:rPr lang="en-IN" dirty="0" smtClean="0">
                <a:solidFill>
                  <a:schemeClr val="accent1">
                    <a:lumMod val="75000"/>
                  </a:schemeClr>
                </a:solidFill>
                <a:latin typeface="Times New Roman" panose="02020603050405020304" pitchFamily="18" charset="0"/>
                <a:cs typeface="Times New Roman" panose="02020603050405020304" pitchFamily="18" charset="0"/>
              </a:rPr>
              <a:t>A nonces is an integer that is added to a message to demonstrate its freshness.Nonces are used only once and are generated on demand. If the protocol is successfully completed both a &amp;b can be sure that any messages encrypted in Kab that they receive from others.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80351">
            <a:off x="8884116" y="1253454"/>
            <a:ext cx="2631943" cy="1940870"/>
          </a:xfrm>
          <a:prstGeom prst="rect">
            <a:avLst/>
          </a:prstGeom>
        </p:spPr>
      </p:pic>
      <p:sp>
        <p:nvSpPr>
          <p:cNvPr id="9" name="Rectangle 1"/>
          <p:cNvSpPr>
            <a:spLocks noChangeArrowheads="1"/>
          </p:cNvSpPr>
          <p:nvPr/>
        </p:nvSpPr>
        <p:spPr bwMode="auto">
          <a:xfrm>
            <a:off x="218590" y="3954484"/>
            <a:ext cx="101887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75000"/>
                  </a:schemeClr>
                </a:solidFill>
                <a:effectLst/>
                <a:latin typeface="Times New Roman" panose="02020603050405020304" pitchFamily="18" charset="0"/>
                <a:cs typeface="Times New Roman" panose="02020603050405020304" pitchFamily="18" charset="0"/>
              </a:rPr>
              <a:t>A timestamp is a unique identifier created by the DBMS to identify a transaction. Typically, timestamp values are assigned in the order in which the transactions are submitted to the system, so a timestamp can be thought of as the </a:t>
            </a:r>
            <a:r>
              <a:rPr kumimoji="0" lang="en-US" altLang="en-US" b="0" i="1" u="none" strike="noStrike" cap="none" normalizeH="0" baseline="0" dirty="0" smtClean="0">
                <a:ln>
                  <a:noFill/>
                </a:ln>
                <a:solidFill>
                  <a:schemeClr val="accent1">
                    <a:lumMod val="75000"/>
                  </a:schemeClr>
                </a:solidFill>
                <a:effectLst/>
                <a:latin typeface="Times New Roman" panose="02020603050405020304" pitchFamily="18" charset="0"/>
                <a:cs typeface="Times New Roman" panose="02020603050405020304" pitchFamily="18" charset="0"/>
              </a:rPr>
              <a:t>transaction start time. </a:t>
            </a:r>
            <a:endParaRPr kumimoji="0" lang="en-US" altLang="en-US" sz="4000" b="0" i="0" u="none" strike="noStrike" cap="none" normalizeH="0" baseline="0" dirty="0" smtClean="0">
              <a:ln>
                <a:noFill/>
              </a:ln>
              <a:solidFill>
                <a:schemeClr val="accent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32730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938" y="180027"/>
            <a:ext cx="10138861" cy="1507067"/>
          </a:xfrm>
        </p:spPr>
        <p:txBody>
          <a:bodyPr>
            <a:normAutofit/>
          </a:bodyPr>
          <a:lstStyle/>
          <a:p>
            <a:r>
              <a:rPr lang="en-IN" sz="4000" u="sng" dirty="0" smtClean="0">
                <a:solidFill>
                  <a:schemeClr val="bg1"/>
                </a:solidFill>
                <a:latin typeface="Times New Roman" panose="02020603050405020304" pitchFamily="18" charset="0"/>
                <a:cs typeface="Times New Roman" panose="02020603050405020304" pitchFamily="18" charset="0"/>
              </a:rPr>
              <a:t>Problems with NEEDHAM-SCHOEDER:-</a:t>
            </a:r>
            <a:endParaRPr lang="en-IN" sz="4000" u="sng"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60939" y="1659688"/>
            <a:ext cx="8614610" cy="3693319"/>
          </a:xfrm>
          <a:prstGeom prst="rect">
            <a:avLst/>
          </a:prstGeom>
          <a:noFill/>
        </p:spPr>
        <p:txBody>
          <a:bodyPr wrap="square" rtlCol="0">
            <a:spAutoFit/>
          </a:bodyPr>
          <a:lstStyle/>
          <a:p>
            <a:pPr marL="342900" indent="-342900">
              <a:buFont typeface="+mj-lt"/>
              <a:buAutoNum type="arabicPeriod"/>
            </a:pPr>
            <a:r>
              <a:rPr lang="en-IN" dirty="0" err="1" smtClean="0"/>
              <a:t>Danning</a:t>
            </a:r>
            <a:r>
              <a:rPr lang="en-IN" dirty="0" smtClean="0"/>
              <a:t> and Sacco pointed out that the compromise of Secret key has bad </a:t>
            </a:r>
            <a:r>
              <a:rPr lang="en-IN" dirty="0" err="1" smtClean="0"/>
              <a:t>consequenses</a:t>
            </a:r>
            <a:r>
              <a:rPr lang="en-IN" dirty="0" smtClean="0"/>
              <a:t>.</a:t>
            </a:r>
          </a:p>
          <a:p>
            <a:pPr marL="342900" indent="-342900">
              <a:buFont typeface="+mj-lt"/>
              <a:buAutoNum type="arabicPeriod"/>
            </a:pPr>
            <a:endParaRPr lang="en-IN" dirty="0"/>
          </a:p>
          <a:p>
            <a:pPr marL="342900" indent="-342900">
              <a:buFont typeface="+mj-lt"/>
              <a:buAutoNum type="arabicPeriod"/>
            </a:pPr>
            <a:r>
              <a:rPr lang="en-IN" dirty="0" smtClean="0"/>
              <a:t>An intruder can reuse an old Session Key and pass it off as a new one all though </a:t>
            </a:r>
            <a:r>
              <a:rPr lang="en-IN" dirty="0" err="1" smtClean="0"/>
              <a:t>ot</a:t>
            </a:r>
            <a:r>
              <a:rPr lang="en-IN" dirty="0" smtClean="0"/>
              <a:t> was fresh.</a:t>
            </a:r>
          </a:p>
          <a:p>
            <a:pPr marL="342900" indent="-342900">
              <a:buFont typeface="+mj-lt"/>
              <a:buAutoNum type="arabicPeriod"/>
            </a:pPr>
            <a:endParaRPr lang="en-IN" dirty="0"/>
          </a:p>
          <a:p>
            <a:pPr marL="342900" indent="-342900">
              <a:buFont typeface="+mj-lt"/>
              <a:buAutoNum type="arabicPeriod"/>
            </a:pPr>
            <a:r>
              <a:rPr lang="en-IN" dirty="0" smtClean="0"/>
              <a:t>There is now way for B to know if  Kab it receives is current .</a:t>
            </a:r>
          </a:p>
          <a:p>
            <a:pPr marL="342900" indent="-342900">
              <a:buFont typeface="+mj-lt"/>
              <a:buAutoNum type="arabicPeriod"/>
            </a:pPr>
            <a:endParaRPr lang="en-IN" dirty="0"/>
          </a:p>
          <a:p>
            <a:pPr marL="342900" indent="-342900">
              <a:buFont typeface="+mj-lt"/>
              <a:buAutoNum type="arabicPeriod"/>
            </a:pPr>
            <a:r>
              <a:rPr lang="en-IN" dirty="0" smtClean="0"/>
              <a:t>An intruder has unlimited time to crack  an old session Key &amp; reuse it as if were fresh.</a:t>
            </a:r>
          </a:p>
          <a:p>
            <a:pPr marL="342900" indent="-342900">
              <a:buFont typeface="+mj-lt"/>
              <a:buAutoNum type="arabicPeriod"/>
            </a:pPr>
            <a:endParaRPr lang="en-IN" dirty="0"/>
          </a:p>
          <a:p>
            <a:pPr marL="342900" indent="-342900">
              <a:buFont typeface="+mj-lt"/>
              <a:buAutoNum type="arabicPeriod"/>
            </a:pPr>
            <a:r>
              <a:rPr lang="en-IN" dirty="0" smtClean="0"/>
              <a:t>An employ working in the company is fired  can still log on to all of the company’s server.</a:t>
            </a:r>
            <a:endParaRPr lang="en-IN" dirty="0"/>
          </a:p>
        </p:txBody>
      </p:sp>
    </p:spTree>
    <p:extLst>
      <p:ext uri="{BB962C8B-B14F-4D97-AF65-F5344CB8AC3E}">
        <p14:creationId xmlns:p14="http://schemas.microsoft.com/office/powerpoint/2010/main" val="3679672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836" y="715433"/>
            <a:ext cx="8534400" cy="973668"/>
          </a:xfrm>
        </p:spPr>
        <p:txBody>
          <a:bodyPr>
            <a:noAutofit/>
          </a:bodyPr>
          <a:lstStyle/>
          <a:p>
            <a:pPr algn="ctr"/>
            <a:r>
              <a:rPr lang="en-IN" sz="4000" b="1" i="1" dirty="0" smtClean="0">
                <a:latin typeface="Times New Roman" panose="02020603050405020304" pitchFamily="18" charset="0"/>
                <a:cs typeface="Times New Roman" panose="02020603050405020304" pitchFamily="18" charset="0"/>
              </a:rPr>
              <a:t>MADE BY GROUP 4:-</a:t>
            </a:r>
            <a:br>
              <a:rPr lang="en-IN" sz="4000" b="1" i="1" dirty="0" smtClean="0">
                <a:latin typeface="Times New Roman" panose="02020603050405020304" pitchFamily="18" charset="0"/>
                <a:cs typeface="Times New Roman" panose="02020603050405020304" pitchFamily="18" charset="0"/>
              </a:rPr>
            </a:br>
            <a:endParaRPr lang="en-IN" sz="4000" b="1" i="1" dirty="0">
              <a:latin typeface="Times New Roman" panose="02020603050405020304" pitchFamily="18" charset="0"/>
              <a:cs typeface="Times New Roman" panose="02020603050405020304" pitchFamily="18" charset="0"/>
            </a:endParaRPr>
          </a:p>
        </p:txBody>
      </p:sp>
      <p:sp>
        <p:nvSpPr>
          <p:cNvPr id="4" name="Rectangle 3"/>
          <p:cNvSpPr/>
          <p:nvPr/>
        </p:nvSpPr>
        <p:spPr>
          <a:xfrm>
            <a:off x="1345227" y="1303867"/>
            <a:ext cx="8790356" cy="4401205"/>
          </a:xfrm>
          <a:prstGeom prst="rect">
            <a:avLst/>
          </a:prstGeom>
          <a:noFill/>
        </p:spPr>
        <p:txBody>
          <a:bodyPr wrap="none" lIns="91440" tIns="45720" rIns="91440" bIns="45720">
            <a:spAutoFit/>
          </a:bodyPr>
          <a:lstStyle/>
          <a:p>
            <a:pPr algn="ctr"/>
            <a:r>
              <a:rPr lang="en-US" sz="40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1-MAYANK JAIN</a:t>
            </a:r>
          </a:p>
          <a:p>
            <a:pPr algn="ctr"/>
            <a:r>
              <a:rPr lang="en-US" sz="4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2-GOURAV CHANDRA </a:t>
            </a:r>
            <a:r>
              <a:rPr lang="en-US" sz="4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UPADHAYAY</a:t>
            </a:r>
            <a:endParaRPr lang="en-US" sz="4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0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3-SHYAM SAINI</a:t>
            </a:r>
          </a:p>
          <a:p>
            <a:pPr algn="ctr"/>
            <a:r>
              <a:rPr lang="en-US" sz="4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4-ABHINAV KUMAR </a:t>
            </a:r>
          </a:p>
          <a:p>
            <a:pPr algn="ctr"/>
            <a:r>
              <a:rPr lang="en-US" sz="40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5-RASHMI JAIN</a:t>
            </a:r>
          </a:p>
          <a:p>
            <a:pPr algn="ctr"/>
            <a:r>
              <a:rPr lang="en-US" sz="4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 ROHIT KUMAR SINGH</a:t>
            </a:r>
          </a:p>
          <a:p>
            <a:pPr algn="ctr"/>
            <a:r>
              <a:rPr lang="en-US" sz="40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 SOURABH GAUTAM</a:t>
            </a:r>
            <a:endParaRPr lang="en-US" sz="4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74527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139</TotalTime>
  <Words>676</Words>
  <Application>Microsoft Office PowerPoint</Application>
  <PresentationFormat>Widescreen</PresentationFormat>
  <Paragraphs>57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Slice</vt:lpstr>
      <vt:lpstr>PowerPoint Presentation</vt:lpstr>
      <vt:lpstr>INTRODUCTION:-</vt:lpstr>
      <vt:lpstr>PowerPoint Presentation</vt:lpstr>
      <vt:lpstr>ARCHITECTURE</vt:lpstr>
      <vt:lpstr>Goals of the protocol:-</vt:lpstr>
      <vt:lpstr>PowerPoint Presentation</vt:lpstr>
      <vt:lpstr>Nonces and timestamps in protocol:-</vt:lpstr>
      <vt:lpstr>Problems with NEEDHAM-SCHOEDER:-</vt:lpstr>
      <vt:lpstr>MADE BY GROUP 4:- </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2016-04-02T20:56:02Z</dcterms:created>
  <dcterms:modified xsi:type="dcterms:W3CDTF">2016-04-04T09:26:40Z</dcterms:modified>
</cp:coreProperties>
</file>