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aven Pro"/>
      <p:regular r:id="rId19"/>
      <p:bold r:id="rId20"/>
    </p:embeddedFont>
    <p:embeddedFont>
      <p:font typeface="Roboto Mon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22" Type="http://schemas.openxmlformats.org/officeDocument/2006/relationships/font" Target="fonts/RobotoMono-bold.fntdata"/><Relationship Id="rId10" Type="http://schemas.openxmlformats.org/officeDocument/2006/relationships/slide" Target="slides/slide5.xml"/><Relationship Id="rId21" Type="http://schemas.openxmlformats.org/officeDocument/2006/relationships/font" Target="fonts/RobotoMono-regular.fntdata"/><Relationship Id="rId13" Type="http://schemas.openxmlformats.org/officeDocument/2006/relationships/slide" Target="slides/slide8.xml"/><Relationship Id="rId24" Type="http://schemas.openxmlformats.org/officeDocument/2006/relationships/font" Target="fonts/RobotoMono-boldItalic.fntdata"/><Relationship Id="rId12" Type="http://schemas.openxmlformats.org/officeDocument/2006/relationships/slide" Target="slides/slide7.xml"/><Relationship Id="rId23"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e85467b9f5e0e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e85467b9f5e0e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545155286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545155286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6545155286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545155286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654515528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54515528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6545155286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545155286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6545155286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545155286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6545155286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545155286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54515528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54515528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311700" y="686125"/>
            <a:ext cx="8520600" cy="215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9600" u="sng">
                <a:latin typeface="Roboto Mono"/>
                <a:ea typeface="Roboto Mono"/>
                <a:cs typeface="Roboto Mono"/>
                <a:sym typeface="Roboto Mono"/>
              </a:rPr>
              <a:t>LEARNING</a:t>
            </a:r>
            <a:endParaRPr b="1" sz="9600" u="sng">
              <a:latin typeface="Roboto Mono"/>
              <a:ea typeface="Roboto Mono"/>
              <a:cs typeface="Roboto Mono"/>
              <a:sym typeface="Roboto Mono"/>
            </a:endParaRPr>
          </a:p>
        </p:txBody>
      </p:sp>
      <p:sp>
        <p:nvSpPr>
          <p:cNvPr id="86" name="Google Shape;86;p13"/>
          <p:cNvSpPr txBox="1"/>
          <p:nvPr/>
        </p:nvSpPr>
        <p:spPr>
          <a:xfrm>
            <a:off x="5059175" y="3162000"/>
            <a:ext cx="35415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oboto"/>
                <a:ea typeface="Roboto"/>
                <a:cs typeface="Roboto"/>
                <a:sym typeface="Roboto"/>
              </a:rPr>
              <a:t>SUBMITTED BY:</a:t>
            </a:r>
            <a:endParaRPr b="1">
              <a:latin typeface="Roboto"/>
              <a:ea typeface="Roboto"/>
              <a:cs typeface="Roboto"/>
              <a:sym typeface="Roboto"/>
            </a:endParaRPr>
          </a:p>
          <a:p>
            <a:pPr indent="0" lvl="0" marL="0" rtl="0" algn="l">
              <a:spcBef>
                <a:spcPts val="0"/>
              </a:spcBef>
              <a:spcAft>
                <a:spcPts val="0"/>
              </a:spcAft>
              <a:buNone/>
            </a:pPr>
            <a:r>
              <a:rPr b="1" lang="en-GB">
                <a:latin typeface="Roboto"/>
                <a:ea typeface="Roboto"/>
                <a:cs typeface="Roboto"/>
                <a:sym typeface="Roboto"/>
              </a:rPr>
              <a:t>7CSE3</a:t>
            </a:r>
            <a:endParaRPr b="1">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SARTHAK GUPTA - A2305216162</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RISHAB NEMA - A2305216164</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NETANT JAIN - A2305216170</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SHIVANJALI SHAHI - A2324716008</a:t>
            </a:r>
            <a:endParaRPr>
              <a:latin typeface="Roboto"/>
              <a:ea typeface="Roboto"/>
              <a:cs typeface="Roboto"/>
              <a:sym typeface="Roboto"/>
            </a:endParaRPr>
          </a:p>
        </p:txBody>
      </p:sp>
      <p:sp>
        <p:nvSpPr>
          <p:cNvPr id="87" name="Google Shape;87;p13"/>
          <p:cNvSpPr txBox="1"/>
          <p:nvPr/>
        </p:nvSpPr>
        <p:spPr>
          <a:xfrm>
            <a:off x="505925" y="3162075"/>
            <a:ext cx="26562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oboto"/>
                <a:ea typeface="Roboto"/>
                <a:cs typeface="Roboto"/>
                <a:sym typeface="Roboto"/>
              </a:rPr>
              <a:t>SUBMITTED TO:</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MR. ANANT KUMAR JAYSWAL</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311700" y="313600"/>
            <a:ext cx="8520600" cy="86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LEARNING</a:t>
            </a:r>
            <a:endParaRPr/>
          </a:p>
        </p:txBody>
      </p:sp>
      <p:sp>
        <p:nvSpPr>
          <p:cNvPr id="93" name="Google Shape;93;p14"/>
          <p:cNvSpPr txBox="1"/>
          <p:nvPr>
            <p:ph idx="1" type="subTitle"/>
          </p:nvPr>
        </p:nvSpPr>
        <p:spPr>
          <a:xfrm>
            <a:off x="311700" y="1236075"/>
            <a:ext cx="8520600" cy="29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400">
                <a:solidFill>
                  <a:srgbClr val="D9D9D9"/>
                </a:solidFill>
              </a:rPr>
              <a:t>• Learning is used for knowledge acquistion.</a:t>
            </a:r>
            <a:endParaRPr sz="2400">
              <a:solidFill>
                <a:srgbClr val="D9D9D9"/>
              </a:solidFill>
            </a:endParaRPr>
          </a:p>
          <a:p>
            <a:pPr indent="0" lvl="0" marL="0" rtl="0" algn="l">
              <a:spcBef>
                <a:spcPts val="0"/>
              </a:spcBef>
              <a:spcAft>
                <a:spcPts val="0"/>
              </a:spcAft>
              <a:buClr>
                <a:schemeClr val="dk1"/>
              </a:buClr>
              <a:buSzPts val="1100"/>
              <a:buFont typeface="Arial"/>
              <a:buNone/>
            </a:pPr>
            <a:r>
              <a:rPr lang="en-GB" sz="2400">
                <a:solidFill>
                  <a:srgbClr val="D9D9D9"/>
                </a:solidFill>
              </a:rPr>
              <a:t>• Knowledge acquistion is the process of adding</a:t>
            </a:r>
            <a:endParaRPr sz="2400">
              <a:solidFill>
                <a:srgbClr val="D9D9D9"/>
              </a:solidFill>
            </a:endParaRPr>
          </a:p>
          <a:p>
            <a:pPr indent="0" lvl="0" marL="0" rtl="0" algn="l">
              <a:spcBef>
                <a:spcPts val="0"/>
              </a:spcBef>
              <a:spcAft>
                <a:spcPts val="0"/>
              </a:spcAft>
              <a:buClr>
                <a:schemeClr val="dk1"/>
              </a:buClr>
              <a:buSzPts val="1100"/>
              <a:buFont typeface="Arial"/>
              <a:buNone/>
            </a:pPr>
            <a:r>
              <a:rPr lang="en-GB" sz="2400">
                <a:solidFill>
                  <a:srgbClr val="D9D9D9"/>
                </a:solidFill>
              </a:rPr>
              <a:t>   new knowledge to a knowledge base and refining</a:t>
            </a:r>
            <a:endParaRPr sz="2400">
              <a:solidFill>
                <a:srgbClr val="D9D9D9"/>
              </a:solidFill>
            </a:endParaRPr>
          </a:p>
          <a:p>
            <a:pPr indent="0" lvl="0" marL="0" rtl="0" algn="l">
              <a:spcBef>
                <a:spcPts val="0"/>
              </a:spcBef>
              <a:spcAft>
                <a:spcPts val="0"/>
              </a:spcAft>
              <a:buClr>
                <a:schemeClr val="dk1"/>
              </a:buClr>
              <a:buSzPts val="1100"/>
              <a:buFont typeface="Arial"/>
              <a:buNone/>
            </a:pPr>
            <a:r>
              <a:rPr lang="en-GB" sz="2400">
                <a:solidFill>
                  <a:srgbClr val="D9D9D9"/>
                </a:solidFill>
              </a:rPr>
              <a:t>   or otherwise improving knowledge that was</a:t>
            </a:r>
            <a:endParaRPr sz="2400">
              <a:solidFill>
                <a:srgbClr val="D9D9D9"/>
              </a:solidFill>
            </a:endParaRPr>
          </a:p>
          <a:p>
            <a:pPr indent="0" lvl="0" marL="0" rtl="0" algn="l">
              <a:spcBef>
                <a:spcPts val="0"/>
              </a:spcBef>
              <a:spcAft>
                <a:spcPts val="0"/>
              </a:spcAft>
              <a:buClr>
                <a:schemeClr val="dk1"/>
              </a:buClr>
              <a:buSzPts val="1100"/>
              <a:buFont typeface="Arial"/>
              <a:buNone/>
            </a:pPr>
            <a:r>
              <a:rPr lang="en-GB" sz="2400">
                <a:solidFill>
                  <a:srgbClr val="D9D9D9"/>
                </a:solidFill>
              </a:rPr>
              <a:t>   previously acquired.</a:t>
            </a:r>
            <a:endParaRPr sz="2400">
              <a:solidFill>
                <a:srgbClr val="D9D9D9"/>
              </a:solidFill>
            </a:endParaRPr>
          </a:p>
          <a:p>
            <a:pPr indent="0" lvl="0" marL="0" rtl="0" algn="l">
              <a:spcBef>
                <a:spcPts val="0"/>
              </a:spcBef>
              <a:spcAft>
                <a:spcPts val="0"/>
              </a:spcAft>
              <a:buClr>
                <a:schemeClr val="dk1"/>
              </a:buClr>
              <a:buSzPts val="1100"/>
              <a:buFont typeface="Arial"/>
              <a:buNone/>
            </a:pPr>
            <a:r>
              <a:rPr lang="en-GB" sz="2400">
                <a:solidFill>
                  <a:srgbClr val="D9D9D9"/>
                </a:solidFill>
              </a:rPr>
              <a:t>• Learning denotes changes in a system that enable</a:t>
            </a:r>
            <a:endParaRPr sz="2400">
              <a:solidFill>
                <a:srgbClr val="D9D9D9"/>
              </a:solidFill>
            </a:endParaRPr>
          </a:p>
          <a:p>
            <a:pPr indent="0" lvl="0" marL="0" rtl="0" algn="l">
              <a:spcBef>
                <a:spcPts val="0"/>
              </a:spcBef>
              <a:spcAft>
                <a:spcPts val="0"/>
              </a:spcAft>
              <a:buClr>
                <a:schemeClr val="dk1"/>
              </a:buClr>
              <a:buSzPts val="1100"/>
              <a:buFont typeface="Arial"/>
              <a:buNone/>
            </a:pPr>
            <a:r>
              <a:rPr lang="en-GB" sz="2400">
                <a:solidFill>
                  <a:srgbClr val="D9D9D9"/>
                </a:solidFill>
              </a:rPr>
              <a:t>   the system to do he same task more efficiently</a:t>
            </a:r>
            <a:endParaRPr sz="2400">
              <a:solidFill>
                <a:srgbClr val="D9D9D9"/>
              </a:solidFill>
            </a:endParaRPr>
          </a:p>
          <a:p>
            <a:pPr indent="0" lvl="0" marL="0" rtl="0" algn="l">
              <a:spcBef>
                <a:spcPts val="0"/>
              </a:spcBef>
              <a:spcAft>
                <a:spcPts val="0"/>
              </a:spcAft>
              <a:buClr>
                <a:schemeClr val="dk1"/>
              </a:buClr>
              <a:buSzPts val="1100"/>
              <a:buFont typeface="Arial"/>
              <a:buNone/>
            </a:pPr>
            <a:r>
              <a:rPr lang="en-GB" sz="2400">
                <a:solidFill>
                  <a:srgbClr val="D9D9D9"/>
                </a:solidFill>
              </a:rPr>
              <a:t>   next time.</a:t>
            </a:r>
            <a:endParaRPr sz="2400">
              <a:solidFill>
                <a:srgbClr val="D9D9D9"/>
              </a:solidFill>
            </a:endParaRPr>
          </a:p>
          <a:p>
            <a:pPr indent="0" lvl="0" marL="0" rtl="0" algn="l">
              <a:spcBef>
                <a:spcPts val="0"/>
              </a:spcBef>
              <a:spcAft>
                <a:spcPts val="0"/>
              </a:spcAft>
              <a:buNone/>
            </a:pPr>
            <a:r>
              <a:t/>
            </a:r>
            <a:endParaRPr>
              <a:solidFill>
                <a:srgbClr val="D9D9D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APPLICATIONS</a:t>
            </a:r>
            <a:endParaRPr/>
          </a:p>
          <a:p>
            <a:pPr indent="0" lvl="0" marL="0" rtl="0" algn="l">
              <a:spcBef>
                <a:spcPts val="0"/>
              </a:spcBef>
              <a:spcAft>
                <a:spcPts val="0"/>
              </a:spcAft>
              <a:buNone/>
            </a:pPr>
            <a:r>
              <a:t/>
            </a:r>
            <a:endParaRPr/>
          </a:p>
        </p:txBody>
      </p:sp>
      <p:sp>
        <p:nvSpPr>
          <p:cNvPr id="99" name="Google Shape;99;p15"/>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800">
                <a:latin typeface="Arial"/>
                <a:ea typeface="Arial"/>
                <a:cs typeface="Arial"/>
                <a:sym typeface="Arial"/>
              </a:rPr>
              <a:t>Recently, learning is widely used in a number of</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application areas including</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 Data mining and knowledge discovery</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 Speech/image/video (pattern) recognition</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 Adaptive control</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 Autonomous vehicles/robots</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 Decision support systems</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 Bioinformatics</a:t>
            </a:r>
            <a:endParaRPr sz="1800">
              <a:latin typeface="Arial"/>
              <a:ea typeface="Arial"/>
              <a:cs typeface="Arial"/>
              <a:sym typeface="Arial"/>
            </a:endParaRPr>
          </a:p>
          <a:p>
            <a:pPr indent="0" lvl="0" marL="0" rtl="0" algn="l">
              <a:spcBef>
                <a:spcPts val="0"/>
              </a:spcBef>
              <a:spcAft>
                <a:spcPts val="1600"/>
              </a:spcAft>
              <a:buNone/>
            </a:pPr>
            <a:r>
              <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TYPE OF LEARNING</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1303800" y="1362800"/>
            <a:ext cx="7030500" cy="25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800">
                <a:latin typeface="Maven Pro"/>
                <a:ea typeface="Maven Pro"/>
                <a:cs typeface="Maven Pro"/>
                <a:sym typeface="Maven Pro"/>
              </a:rPr>
              <a:t> </a:t>
            </a:r>
            <a:r>
              <a:rPr b="1" lang="en-GB" sz="1800" u="sng">
                <a:latin typeface="Arial"/>
                <a:ea typeface="Arial"/>
                <a:cs typeface="Arial"/>
                <a:sym typeface="Arial"/>
              </a:rPr>
              <a:t>Supervised Learning</a:t>
            </a:r>
            <a:endParaRPr b="1" sz="1800" u="sng">
              <a:latin typeface="Arial"/>
              <a:ea typeface="Arial"/>
              <a:cs typeface="Arial"/>
              <a:sym typeface="Arial"/>
            </a:endParaRPr>
          </a:p>
          <a:p>
            <a:pPr indent="0" lvl="0" marL="0" rtl="0" algn="l">
              <a:lnSpc>
                <a:spcPct val="100000"/>
              </a:lnSpc>
              <a:spcBef>
                <a:spcPts val="0"/>
              </a:spcBef>
              <a:spcAft>
                <a:spcPts val="0"/>
              </a:spcAft>
              <a:buNone/>
            </a:pPr>
            <a:r>
              <a:rPr b="1" lang="en-GB" sz="1800">
                <a:latin typeface="Arial"/>
                <a:ea typeface="Arial"/>
                <a:cs typeface="Arial"/>
                <a:sym typeface="Arial"/>
              </a:rPr>
              <a:t>–</a:t>
            </a:r>
            <a:r>
              <a:rPr lang="en-GB" sz="1800">
                <a:latin typeface="Arial"/>
                <a:ea typeface="Arial"/>
                <a:cs typeface="Arial"/>
                <a:sym typeface="Arial"/>
              </a:rPr>
              <a:t> In supervised learning the agent observes some</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example input–output pairs and learns a function that</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maps from input to output . The most common</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supervised learning task is classification and</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Predication.</a:t>
            </a:r>
            <a:endParaRPr sz="1800">
              <a:latin typeface="Arial"/>
              <a:ea typeface="Arial"/>
              <a:cs typeface="Arial"/>
              <a:sym typeface="Arial"/>
            </a:endParaRPr>
          </a:p>
          <a:p>
            <a:pPr indent="0" lvl="0" marL="0" rtl="0" algn="l">
              <a:lnSpc>
                <a:spcPct val="100000"/>
              </a:lnSpc>
              <a:spcBef>
                <a:spcPts val="0"/>
              </a:spcBef>
              <a:spcAft>
                <a:spcPts val="0"/>
              </a:spcAft>
              <a:buNone/>
            </a:pPr>
            <a:r>
              <a:t/>
            </a:r>
            <a:endParaRPr b="1" sz="1800">
              <a:latin typeface="Arial"/>
              <a:ea typeface="Arial"/>
              <a:cs typeface="Arial"/>
              <a:sym typeface="Arial"/>
            </a:endParaRPr>
          </a:p>
          <a:p>
            <a:pPr indent="0" lvl="0" marL="0" rtl="0" algn="l">
              <a:lnSpc>
                <a:spcPct val="100000"/>
              </a:lnSpc>
              <a:spcBef>
                <a:spcPts val="0"/>
              </a:spcBef>
              <a:spcAft>
                <a:spcPts val="0"/>
              </a:spcAft>
              <a:buNone/>
            </a:pPr>
            <a:r>
              <a:rPr b="1" lang="en-GB" sz="1800">
                <a:latin typeface="Arial"/>
                <a:ea typeface="Arial"/>
                <a:cs typeface="Arial"/>
                <a:sym typeface="Arial"/>
              </a:rPr>
              <a:t> </a:t>
            </a:r>
            <a:r>
              <a:rPr b="1" lang="en-GB" sz="1800" u="sng">
                <a:latin typeface="Arial"/>
                <a:ea typeface="Arial"/>
                <a:cs typeface="Arial"/>
                <a:sym typeface="Arial"/>
              </a:rPr>
              <a:t>Unsupervised Learning</a:t>
            </a:r>
            <a:endParaRPr b="1" sz="1800" u="sng">
              <a:latin typeface="Arial"/>
              <a:ea typeface="Arial"/>
              <a:cs typeface="Arial"/>
              <a:sym typeface="Arial"/>
            </a:endParaRPr>
          </a:p>
          <a:p>
            <a:pPr indent="0" lvl="0" marL="0" rtl="0" algn="l">
              <a:lnSpc>
                <a:spcPct val="100000"/>
              </a:lnSpc>
              <a:spcBef>
                <a:spcPts val="0"/>
              </a:spcBef>
              <a:spcAft>
                <a:spcPts val="0"/>
              </a:spcAft>
              <a:buNone/>
            </a:pPr>
            <a:r>
              <a:rPr b="1" lang="en-GB" sz="1800">
                <a:latin typeface="Arial"/>
                <a:ea typeface="Arial"/>
                <a:cs typeface="Arial"/>
                <a:sym typeface="Arial"/>
              </a:rPr>
              <a:t>– </a:t>
            </a:r>
            <a:r>
              <a:rPr lang="en-GB" sz="1800">
                <a:latin typeface="Arial"/>
                <a:ea typeface="Arial"/>
                <a:cs typeface="Arial"/>
                <a:sym typeface="Arial"/>
              </a:rPr>
              <a:t>In unsupervised learning the agent learns patterns in</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the input even though no explicit feedback is supplied.</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The most common unsupervised learning task is</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clustering</a:t>
            </a:r>
            <a:endParaRPr sz="180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TYPE OF LEARNING</a:t>
            </a:r>
            <a:endParaRPr/>
          </a:p>
          <a:p>
            <a:pPr indent="0" lvl="0" marL="0" rtl="0" algn="l">
              <a:spcBef>
                <a:spcPts val="0"/>
              </a:spcBef>
              <a:spcAft>
                <a:spcPts val="0"/>
              </a:spcAft>
              <a:buNone/>
            </a:pPr>
            <a:r>
              <a:t/>
            </a:r>
            <a:endParaRPr/>
          </a:p>
        </p:txBody>
      </p:sp>
      <p:sp>
        <p:nvSpPr>
          <p:cNvPr id="111" name="Google Shape;111;p17"/>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800">
                <a:latin typeface="Arial"/>
                <a:ea typeface="Arial"/>
                <a:cs typeface="Arial"/>
                <a:sym typeface="Arial"/>
              </a:rPr>
              <a:t> </a:t>
            </a:r>
            <a:r>
              <a:rPr b="1" lang="en-GB" sz="1800" u="sng">
                <a:latin typeface="Arial"/>
                <a:ea typeface="Arial"/>
                <a:cs typeface="Arial"/>
                <a:sym typeface="Arial"/>
              </a:rPr>
              <a:t>Reinforcement Learning</a:t>
            </a:r>
            <a:endParaRPr b="1" sz="1800" u="sng">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In learning the condition-action component, the agent receives some evaluation of its action but is not told the correct action. This is called reinforcement learning</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0" lvl="0" marL="0" rtl="0" algn="l">
              <a:lnSpc>
                <a:spcPct val="100000"/>
              </a:lnSpc>
              <a:spcBef>
                <a:spcPts val="0"/>
              </a:spcBef>
              <a:spcAft>
                <a:spcPts val="0"/>
              </a:spcAft>
              <a:buNone/>
            </a:pPr>
            <a:r>
              <a:rPr b="1" lang="en-GB" sz="1800">
                <a:latin typeface="Arial"/>
                <a:ea typeface="Arial"/>
                <a:cs typeface="Arial"/>
                <a:sym typeface="Arial"/>
              </a:rPr>
              <a:t> </a:t>
            </a:r>
            <a:r>
              <a:rPr b="1" lang="en-GB" sz="1800" u="sng">
                <a:latin typeface="Arial"/>
                <a:ea typeface="Arial"/>
                <a:cs typeface="Arial"/>
                <a:sym typeface="Arial"/>
              </a:rPr>
              <a:t>Semi-Superwised Learning</a:t>
            </a:r>
            <a:endParaRPr b="1" sz="1800" u="sng">
              <a:latin typeface="Arial"/>
              <a:ea typeface="Arial"/>
              <a:cs typeface="Arial"/>
              <a:sym typeface="Arial"/>
            </a:endParaRPr>
          </a:p>
          <a:p>
            <a:pPr indent="0" lvl="0" marL="0" rtl="0" algn="l">
              <a:lnSpc>
                <a:spcPct val="100000"/>
              </a:lnSpc>
              <a:spcBef>
                <a:spcPts val="0"/>
              </a:spcBef>
              <a:spcAft>
                <a:spcPts val="0"/>
              </a:spcAft>
              <a:buNone/>
            </a:pPr>
            <a:r>
              <a:rPr lang="en-GB" sz="1800">
                <a:solidFill>
                  <a:srgbClr val="222222"/>
                </a:solidFill>
                <a:highlight>
                  <a:srgbClr val="FFFFFF"/>
                </a:highlight>
                <a:latin typeface="Arial"/>
                <a:ea typeface="Arial"/>
                <a:cs typeface="Arial"/>
                <a:sym typeface="Arial"/>
              </a:rPr>
              <a:t>Semi-supervised learning is a class of machine learning tasks and techniques that also make use of unlabeled data for training – typically a small amount of labeled data with a large amount of unlabeled data.</a:t>
            </a:r>
            <a:endParaRPr b="1" sz="1800" u="sng">
              <a:latin typeface="Arial"/>
              <a:ea typeface="Arial"/>
              <a:cs typeface="Arial"/>
              <a:sym typeface="Arial"/>
            </a:endParaRPr>
          </a:p>
          <a:p>
            <a:pPr indent="0" lvl="0" marL="0" rtl="0" algn="l">
              <a:lnSpc>
                <a:spcPct val="100000"/>
              </a:lnSpc>
              <a:spcBef>
                <a:spcPts val="0"/>
              </a:spcBef>
              <a:spcAft>
                <a:spcPts val="0"/>
              </a:spcAft>
              <a:buNone/>
            </a:pPr>
            <a:r>
              <a:t/>
            </a:r>
            <a:endParaRPr b="1" sz="1800" u="sng">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COMPONENT OF LEARNING MODEL</a:t>
            </a:r>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2800">
                <a:latin typeface="Maven Pro"/>
                <a:ea typeface="Maven Pro"/>
                <a:cs typeface="Maven Pro"/>
                <a:sym typeface="Maven Pro"/>
              </a:rPr>
              <a:t>• Learning element</a:t>
            </a:r>
            <a:endParaRPr b="1" sz="2800">
              <a:latin typeface="Maven Pro"/>
              <a:ea typeface="Maven Pro"/>
              <a:cs typeface="Maven Pro"/>
              <a:sym typeface="Maven Pro"/>
            </a:endParaRPr>
          </a:p>
          <a:p>
            <a:pPr indent="0" lvl="0" marL="0" rtl="0" algn="l">
              <a:lnSpc>
                <a:spcPct val="100000"/>
              </a:lnSpc>
              <a:spcBef>
                <a:spcPts val="0"/>
              </a:spcBef>
              <a:spcAft>
                <a:spcPts val="0"/>
              </a:spcAft>
              <a:buNone/>
            </a:pPr>
            <a:r>
              <a:rPr b="1" lang="en-GB" sz="2800">
                <a:latin typeface="Maven Pro"/>
                <a:ea typeface="Maven Pro"/>
                <a:cs typeface="Maven Pro"/>
                <a:sym typeface="Maven Pro"/>
              </a:rPr>
              <a:t>• Performance element</a:t>
            </a:r>
            <a:endParaRPr b="1" sz="2800">
              <a:latin typeface="Maven Pro"/>
              <a:ea typeface="Maven Pro"/>
              <a:cs typeface="Maven Pro"/>
              <a:sym typeface="Maven Pro"/>
            </a:endParaRPr>
          </a:p>
          <a:p>
            <a:pPr indent="0" lvl="0" marL="0" rtl="0" algn="l">
              <a:lnSpc>
                <a:spcPct val="100000"/>
              </a:lnSpc>
              <a:spcBef>
                <a:spcPts val="0"/>
              </a:spcBef>
              <a:spcAft>
                <a:spcPts val="0"/>
              </a:spcAft>
              <a:buNone/>
            </a:pPr>
            <a:r>
              <a:rPr b="1" lang="en-GB" sz="2800">
                <a:latin typeface="Maven Pro"/>
                <a:ea typeface="Maven Pro"/>
                <a:cs typeface="Maven Pro"/>
                <a:sym typeface="Maven Pro"/>
              </a:rPr>
              <a:t>• Critic</a:t>
            </a:r>
            <a:endParaRPr b="1" sz="2800">
              <a:latin typeface="Maven Pro"/>
              <a:ea typeface="Maven Pro"/>
              <a:cs typeface="Maven Pro"/>
              <a:sym typeface="Maven Pro"/>
            </a:endParaRPr>
          </a:p>
          <a:p>
            <a:pPr indent="0" lvl="0" marL="0" rtl="0" algn="l">
              <a:lnSpc>
                <a:spcPct val="100000"/>
              </a:lnSpc>
              <a:spcBef>
                <a:spcPts val="0"/>
              </a:spcBef>
              <a:spcAft>
                <a:spcPts val="0"/>
              </a:spcAft>
              <a:buNone/>
            </a:pPr>
            <a:r>
              <a:rPr b="1" lang="en-GB" sz="2800">
                <a:latin typeface="Maven Pro"/>
                <a:ea typeface="Maven Pro"/>
                <a:cs typeface="Maven Pro"/>
                <a:sym typeface="Maven Pro"/>
              </a:rPr>
              <a:t>• Problem generator</a:t>
            </a:r>
            <a:endParaRPr b="1" sz="2800">
              <a:latin typeface="Maven Pro"/>
              <a:ea typeface="Maven Pro"/>
              <a:cs typeface="Maven Pro"/>
              <a:sym typeface="Maven Pro"/>
            </a:endParaRPr>
          </a:p>
          <a:p>
            <a:pPr indent="0" lvl="0" marL="0" rtl="0" algn="l">
              <a:lnSpc>
                <a:spcPct val="100000"/>
              </a:lnSpc>
              <a:spcBef>
                <a:spcPts val="0"/>
              </a:spcBef>
              <a:spcAft>
                <a:spcPts val="0"/>
              </a:spcAft>
              <a:buNone/>
            </a:pPr>
            <a:r>
              <a:t/>
            </a:r>
            <a:endParaRPr b="1" sz="2800">
              <a:latin typeface="Maven Pro"/>
              <a:ea typeface="Maven Pro"/>
              <a:cs typeface="Maven Pro"/>
              <a:sym typeface="Maven Pro"/>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1317775" y="1147200"/>
            <a:ext cx="7030500" cy="25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800">
                <a:latin typeface="Arial"/>
                <a:ea typeface="Arial"/>
                <a:cs typeface="Arial"/>
                <a:sym typeface="Arial"/>
              </a:rPr>
              <a:t>Performance Element: </a:t>
            </a:r>
            <a:r>
              <a:rPr lang="en-GB" sz="1800">
                <a:latin typeface="Arial"/>
                <a:ea typeface="Arial"/>
                <a:cs typeface="Arial"/>
                <a:sym typeface="Arial"/>
              </a:rPr>
              <a:t>The Performance Element is the agent itself that acts in the world. It takes in percepts and decides on external actions.</a:t>
            </a:r>
            <a:endParaRPr sz="1800">
              <a:latin typeface="Arial"/>
              <a:ea typeface="Arial"/>
              <a:cs typeface="Arial"/>
              <a:sym typeface="Arial"/>
            </a:endParaRPr>
          </a:p>
          <a:p>
            <a:pPr indent="0" lvl="0" marL="0" rtl="0" algn="l">
              <a:lnSpc>
                <a:spcPct val="100000"/>
              </a:lnSpc>
              <a:spcBef>
                <a:spcPts val="1600"/>
              </a:spcBef>
              <a:spcAft>
                <a:spcPts val="0"/>
              </a:spcAft>
              <a:buNone/>
            </a:pPr>
            <a:r>
              <a:rPr b="1" lang="en-GB" sz="1800">
                <a:latin typeface="Arial"/>
                <a:ea typeface="Arial"/>
                <a:cs typeface="Arial"/>
                <a:sym typeface="Arial"/>
              </a:rPr>
              <a:t>Learning Element:</a:t>
            </a:r>
            <a:r>
              <a:rPr lang="en-GB" sz="1800">
                <a:latin typeface="Arial"/>
                <a:ea typeface="Arial"/>
                <a:cs typeface="Arial"/>
                <a:sym typeface="Arial"/>
              </a:rPr>
              <a:t> It responsible for making improvements, takes knowledge about performance element and some feedback, determines how to modify performance element.</a:t>
            </a:r>
            <a:endParaRPr sz="1800">
              <a:latin typeface="Arial"/>
              <a:ea typeface="Arial"/>
              <a:cs typeface="Arial"/>
              <a:sym typeface="Arial"/>
            </a:endParaRPr>
          </a:p>
          <a:p>
            <a:pPr indent="0" lvl="0" marL="0" rtl="0" algn="l">
              <a:lnSpc>
                <a:spcPct val="100000"/>
              </a:lnSpc>
              <a:spcBef>
                <a:spcPts val="1600"/>
              </a:spcBef>
              <a:spcAft>
                <a:spcPts val="0"/>
              </a:spcAft>
              <a:buNone/>
            </a:pPr>
            <a:r>
              <a:rPr b="1" lang="en-GB" sz="1800">
                <a:latin typeface="Arial"/>
                <a:ea typeface="Arial"/>
                <a:cs typeface="Arial"/>
                <a:sym typeface="Arial"/>
              </a:rPr>
              <a:t>Critic: </a:t>
            </a:r>
            <a:r>
              <a:rPr lang="en-GB" sz="1800">
                <a:latin typeface="Arial"/>
                <a:ea typeface="Arial"/>
                <a:cs typeface="Arial"/>
                <a:sym typeface="Arial"/>
              </a:rPr>
              <a:t>Tells the Learning Element how agent is doing (success or failure) by comparing with a fixed standard of performance.</a:t>
            </a:r>
            <a:endParaRPr sz="1800">
              <a:latin typeface="Arial"/>
              <a:ea typeface="Arial"/>
              <a:cs typeface="Arial"/>
              <a:sym typeface="Arial"/>
            </a:endParaRPr>
          </a:p>
          <a:p>
            <a:pPr indent="0" lvl="0" marL="0" rtl="0" algn="l">
              <a:lnSpc>
                <a:spcPct val="100000"/>
              </a:lnSpc>
              <a:spcBef>
                <a:spcPts val="1600"/>
              </a:spcBef>
              <a:spcAft>
                <a:spcPts val="1600"/>
              </a:spcAft>
              <a:buNone/>
            </a:pPr>
            <a:r>
              <a:rPr b="1" lang="en-GB" sz="1800">
                <a:latin typeface="Arial"/>
                <a:ea typeface="Arial"/>
                <a:cs typeface="Arial"/>
                <a:sym typeface="Arial"/>
              </a:rPr>
              <a:t>Problem Generator: </a:t>
            </a:r>
            <a:r>
              <a:rPr lang="en-GB" sz="1800">
                <a:latin typeface="Arial"/>
                <a:ea typeface="Arial"/>
                <a:cs typeface="Arial"/>
                <a:sym typeface="Arial"/>
              </a:rPr>
              <a:t>Suggests problems or actions that will generate new examples of experiences that will aid in training the system further.</a:t>
            </a:r>
            <a:endParaRPr sz="1800">
              <a:latin typeface="Arial"/>
              <a:ea typeface="Arial"/>
              <a:cs typeface="Arial"/>
              <a:sym typeface="Arial"/>
            </a:endParaRPr>
          </a:p>
        </p:txBody>
      </p:sp>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COMPONENT OF LEARNING MODEL</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LEARNING DECISION TREE</a:t>
            </a:r>
            <a:endParaRPr/>
          </a:p>
          <a:p>
            <a:pPr indent="0" lvl="0" marL="0" rtl="0" algn="l">
              <a:spcBef>
                <a:spcPts val="0"/>
              </a:spcBef>
              <a:spcAft>
                <a:spcPts val="0"/>
              </a:spcAft>
              <a:buNone/>
            </a:pPr>
            <a:r>
              <a:t/>
            </a:r>
            <a:endParaRPr/>
          </a:p>
        </p:txBody>
      </p:sp>
      <p:sp>
        <p:nvSpPr>
          <p:cNvPr id="129" name="Google Shape;129;p20"/>
          <p:cNvSpPr txBox="1"/>
          <p:nvPr>
            <p:ph idx="1" type="body"/>
          </p:nvPr>
        </p:nvSpPr>
        <p:spPr>
          <a:xfrm>
            <a:off x="1261850" y="1300950"/>
            <a:ext cx="7030500" cy="25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800">
                <a:latin typeface="Arial"/>
                <a:ea typeface="Arial"/>
                <a:cs typeface="Arial"/>
                <a:sym typeface="Arial"/>
              </a:rPr>
              <a:t>• A decision tree is a simple representation for</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classifying examples.</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 Decision tree learning is one of the most</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successful techniques for supervised classification</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learning.</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 For this section, assume that all of the features</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have finite discrete domains, and there is a single</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target feature called the classification.</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 Each element of the domain of the classification</a:t>
            </a:r>
            <a:endParaRPr sz="1800">
              <a:latin typeface="Arial"/>
              <a:ea typeface="Arial"/>
              <a:cs typeface="Arial"/>
              <a:sym typeface="Arial"/>
            </a:endParaRPr>
          </a:p>
          <a:p>
            <a:pPr indent="0" lvl="0" marL="0" rtl="0" algn="l">
              <a:lnSpc>
                <a:spcPct val="100000"/>
              </a:lnSpc>
              <a:spcBef>
                <a:spcPts val="0"/>
              </a:spcBef>
              <a:spcAft>
                <a:spcPts val="0"/>
              </a:spcAft>
              <a:buNone/>
            </a:pPr>
            <a:r>
              <a:rPr lang="en-GB" sz="1800">
                <a:latin typeface="Arial"/>
                <a:ea typeface="Arial"/>
                <a:cs typeface="Arial"/>
                <a:sym typeface="Arial"/>
              </a:rPr>
              <a:t>is called a class.</a:t>
            </a:r>
            <a:endParaRPr sz="1800">
              <a:latin typeface="Arial"/>
              <a:ea typeface="Arial"/>
              <a:cs typeface="Arial"/>
              <a:sym typeface="Arial"/>
            </a:endParaRPr>
          </a:p>
          <a:p>
            <a:pPr indent="0" lvl="0" marL="0" rtl="0" algn="l">
              <a:spcBef>
                <a:spcPts val="0"/>
              </a:spcBef>
              <a:spcAft>
                <a:spcPts val="1600"/>
              </a:spcAft>
              <a:buNone/>
            </a:pPr>
            <a:r>
              <a:t/>
            </a:r>
            <a:endParaRPr sz="18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48925" y="2212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LEARNING BY INDUCTION</a:t>
            </a:r>
            <a:endParaRPr/>
          </a:p>
        </p:txBody>
      </p:sp>
      <p:sp>
        <p:nvSpPr>
          <p:cNvPr id="135" name="Google Shape;135;p21"/>
          <p:cNvSpPr txBox="1"/>
          <p:nvPr>
            <p:ph idx="1" type="body"/>
          </p:nvPr>
        </p:nvSpPr>
        <p:spPr>
          <a:xfrm>
            <a:off x="1303800" y="1039650"/>
            <a:ext cx="7030500" cy="24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Arial"/>
                <a:ea typeface="Arial"/>
                <a:cs typeface="Arial"/>
                <a:sym typeface="Arial"/>
              </a:rPr>
              <a:t>A process of learning by example. The system tries to induce a general rule from a set of observed instances. The learning methods extract rules and patterns out of massive data sets. The learning processes belong to supervised learning, does classification and constructs class definitions, called induction or concept learning. The techniques used for constructing class definitions (or concept learning) are :</a:t>
            </a:r>
            <a:endParaRPr sz="1800">
              <a:latin typeface="Arial"/>
              <a:ea typeface="Arial"/>
              <a:cs typeface="Arial"/>
              <a:sym typeface="Arial"/>
            </a:endParaRPr>
          </a:p>
          <a:p>
            <a:pPr indent="0" lvl="0" marL="0" rtl="0" algn="l">
              <a:spcBef>
                <a:spcPts val="1600"/>
              </a:spcBef>
              <a:spcAft>
                <a:spcPts val="0"/>
              </a:spcAft>
              <a:buNone/>
            </a:pPr>
            <a:r>
              <a:rPr b="1" lang="en-GB" sz="1800">
                <a:latin typeface="Arial"/>
                <a:ea typeface="Arial"/>
                <a:cs typeface="Arial"/>
                <a:sym typeface="Arial"/>
              </a:rPr>
              <a:t>Winston's Learning program</a:t>
            </a:r>
            <a:endParaRPr b="1" sz="1800">
              <a:latin typeface="Arial"/>
              <a:ea typeface="Arial"/>
              <a:cs typeface="Arial"/>
              <a:sym typeface="Arial"/>
            </a:endParaRPr>
          </a:p>
          <a:p>
            <a:pPr indent="0" lvl="0" marL="0" rtl="0" algn="l">
              <a:spcBef>
                <a:spcPts val="1600"/>
              </a:spcBef>
              <a:spcAft>
                <a:spcPts val="0"/>
              </a:spcAft>
              <a:buNone/>
            </a:pPr>
            <a:r>
              <a:rPr b="1" lang="en-GB" sz="1800">
                <a:latin typeface="Arial"/>
                <a:ea typeface="Arial"/>
                <a:cs typeface="Arial"/>
                <a:sym typeface="Arial"/>
              </a:rPr>
              <a:t>Version Spaces</a:t>
            </a:r>
            <a:endParaRPr b="1" sz="1800">
              <a:latin typeface="Arial"/>
              <a:ea typeface="Arial"/>
              <a:cs typeface="Arial"/>
              <a:sym typeface="Arial"/>
            </a:endParaRPr>
          </a:p>
          <a:p>
            <a:pPr indent="0" lvl="0" marL="0" rtl="0" algn="l">
              <a:spcBef>
                <a:spcPts val="1600"/>
              </a:spcBef>
              <a:spcAft>
                <a:spcPts val="1600"/>
              </a:spcAft>
              <a:buNone/>
            </a:pPr>
            <a:r>
              <a:rPr b="1" lang="en-GB" sz="1800">
                <a:latin typeface="Arial"/>
                <a:ea typeface="Arial"/>
                <a:cs typeface="Arial"/>
                <a:sym typeface="Arial"/>
              </a:rPr>
              <a:t>Decision Trees</a:t>
            </a:r>
            <a:endParaRPr b="1" sz="1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