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70" r:id="rId13"/>
    <p:sldId id="267" r:id="rId14"/>
    <p:sldId id="269" r:id="rId15"/>
    <p:sldId id="271" r:id="rId16"/>
    <p:sldId id="272" r:id="rId17"/>
    <p:sldId id="273" r:id="rId18"/>
    <p:sldId id="275" r:id="rId19"/>
    <p:sldId id="276" r:id="rId20"/>
    <p:sldId id="277" r:id="rId21"/>
    <p:sldId id="278" r:id="rId22"/>
    <p:sldId id="280" r:id="rId23"/>
    <p:sldId id="279"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1459" autoAdjust="0"/>
  </p:normalViewPr>
  <p:slideViewPr>
    <p:cSldViewPr>
      <p:cViewPr>
        <p:scale>
          <a:sx n="60" d="100"/>
          <a:sy n="60" d="100"/>
        </p:scale>
        <p:origin x="-1650"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02-Mar-19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02-Mar-19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02-Mar-19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02-Mar-19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02-Mar-19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02-Mar-19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02-Mar-19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02-Mar-19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43000"/>
            <a:ext cx="6172200" cy="1894362"/>
          </a:xfrm>
        </p:spPr>
        <p:txBody>
          <a:bodyPr>
            <a:noAutofit/>
          </a:bodyPr>
          <a:lstStyle/>
          <a:p>
            <a:pPr algn="ctr"/>
            <a:r>
              <a:rPr lang="en-US" sz="4000" dirty="0" smtClean="0"/>
              <a:t>Dimensionality Reduction and Feature Selection</a:t>
            </a:r>
            <a:endParaRPr lang="en-US" sz="4000" dirty="0"/>
          </a:p>
        </p:txBody>
      </p:sp>
    </p:spTree>
    <p:extLst>
      <p:ext uri="{BB962C8B-B14F-4D97-AF65-F5344CB8AC3E}">
        <p14:creationId xmlns:p14="http://schemas.microsoft.com/office/powerpoint/2010/main" val="187063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143000"/>
          </a:xfrm>
        </p:spPr>
        <p:txBody>
          <a:bodyPr>
            <a:normAutofit/>
          </a:bodyPr>
          <a:lstStyle/>
          <a:p>
            <a:pPr algn="ctr"/>
            <a:r>
              <a:rPr lang="en-US" sz="3600" dirty="0"/>
              <a:t>Parameters for Feature Selection</a:t>
            </a:r>
            <a:endParaRPr lang="en-US" sz="3200" dirty="0"/>
          </a:p>
        </p:txBody>
      </p:sp>
      <p:sp>
        <p:nvSpPr>
          <p:cNvPr id="3" name="Content Placeholder 2"/>
          <p:cNvSpPr>
            <a:spLocks noGrp="1"/>
          </p:cNvSpPr>
          <p:nvPr>
            <p:ph sz="quarter" idx="1"/>
          </p:nvPr>
        </p:nvSpPr>
        <p:spPr>
          <a:xfrm>
            <a:off x="304800" y="1219200"/>
            <a:ext cx="8382000" cy="5486400"/>
          </a:xfrm>
        </p:spPr>
        <p:txBody>
          <a:bodyPr>
            <a:normAutofit/>
          </a:bodyPr>
          <a:lstStyle/>
          <a:p>
            <a:pPr>
              <a:buFont typeface="Wingdings" pitchFamily="2" charset="2"/>
              <a:buChar char="q"/>
            </a:pPr>
            <a:r>
              <a:rPr lang="en-US" sz="2800" b="1" u="sng" dirty="0" smtClean="0"/>
              <a:t>Entropy</a:t>
            </a:r>
          </a:p>
          <a:p>
            <a:pPr algn="just">
              <a:buFont typeface="Courier New" pitchFamily="49" charset="0"/>
              <a:buChar char="o"/>
            </a:pPr>
            <a:r>
              <a:rPr lang="en-US" dirty="0" smtClean="0"/>
              <a:t>It is </a:t>
            </a:r>
            <a:r>
              <a:rPr lang="en-US" dirty="0"/>
              <a:t>the measure of the average information content. </a:t>
            </a:r>
            <a:endParaRPr lang="en-US" dirty="0" smtClean="0"/>
          </a:p>
          <a:p>
            <a:pPr algn="just">
              <a:buFont typeface="Courier New" pitchFamily="49" charset="0"/>
              <a:buChar char="o"/>
            </a:pPr>
            <a:r>
              <a:rPr lang="en-US" dirty="0" smtClean="0"/>
              <a:t>The </a:t>
            </a:r>
            <a:r>
              <a:rPr lang="en-US" dirty="0"/>
              <a:t>higher the entropy, the higher is the information contribution by that feature</a:t>
            </a:r>
            <a:r>
              <a:rPr lang="en-US" dirty="0" smtClean="0"/>
              <a:t>. Entropy </a:t>
            </a:r>
            <a:r>
              <a:rPr lang="en-US" dirty="0"/>
              <a:t>(H) can be formulated as</a:t>
            </a:r>
            <a:r>
              <a:rPr lang="en-US" dirty="0" smtClean="0"/>
              <a:t>:</a:t>
            </a:r>
          </a:p>
          <a:p>
            <a:pPr algn="just">
              <a:buFont typeface="Courier New" pitchFamily="49" charset="0"/>
              <a:buChar char="o"/>
            </a:pPr>
            <a:endParaRPr lang="en-US" b="1" u="sng" dirty="0"/>
          </a:p>
          <a:p>
            <a:pPr algn="just">
              <a:buFont typeface="Courier New" pitchFamily="49" charset="0"/>
              <a:buChar char="o"/>
            </a:pPr>
            <a:endParaRPr lang="en-US" b="1" u="sng" dirty="0" smtClean="0"/>
          </a:p>
          <a:p>
            <a:pPr algn="just">
              <a:buFont typeface="Courier New" pitchFamily="49" charset="0"/>
              <a:buChar char="o"/>
            </a:pPr>
            <a:endParaRPr lang="en-US" b="1" u="sng" dirty="0"/>
          </a:p>
          <a:p>
            <a:pPr algn="just">
              <a:buFont typeface="Courier New" pitchFamily="49" charset="0"/>
              <a:buChar char="o"/>
            </a:pPr>
            <a:endParaRPr lang="en-US" dirty="0" smtClean="0"/>
          </a:p>
          <a:p>
            <a:pPr algn="just">
              <a:buFont typeface="Courier New" pitchFamily="49" charset="0"/>
              <a:buChar char="o"/>
            </a:pPr>
            <a:r>
              <a:rPr lang="en-US" dirty="0" smtClean="0"/>
              <a:t>To calculate Entropy of feature fi: Exclude fi and calculate entropy for rest of the features.</a:t>
            </a:r>
          </a:p>
          <a:p>
            <a:pPr algn="just">
              <a:buFont typeface="Courier New" pitchFamily="49" charset="0"/>
              <a:buChar char="o"/>
            </a:pPr>
            <a:r>
              <a:rPr lang="en-US" dirty="0" smtClean="0"/>
              <a:t>If Entropy is low, then the information by feature fi is high.</a:t>
            </a:r>
          </a:p>
          <a:p>
            <a:pPr algn="just">
              <a:buFont typeface="Courier New" pitchFamily="49" charset="0"/>
              <a:buChar char="o"/>
            </a:pPr>
            <a:r>
              <a:rPr lang="en-US" dirty="0" smtClean="0"/>
              <a:t>Entropy </a:t>
            </a:r>
            <a:r>
              <a:rPr lang="en-US" dirty="0"/>
              <a:t>is mostly used for Unsupervised Learning</a:t>
            </a:r>
            <a:endParaRPr lang="en-US" b="1"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1094072810"/>
              </p:ext>
            </p:extLst>
          </p:nvPr>
        </p:nvGraphicFramePr>
        <p:xfrm>
          <a:off x="838200" y="3689971"/>
          <a:ext cx="4076700" cy="800100"/>
        </p:xfrm>
        <a:graphic>
          <a:graphicData uri="http://schemas.openxmlformats.org/presentationml/2006/ole">
            <mc:AlternateContent xmlns:mc="http://schemas.openxmlformats.org/markup-compatibility/2006">
              <mc:Choice xmlns:v="urn:schemas-microsoft-com:vml" Requires="v">
                <p:oleObj spid="_x0000_s3103" name="Equation" r:id="rId3" imgW="4076640" imgH="799920" progId="Equation.DSMT4">
                  <p:embed/>
                </p:oleObj>
              </mc:Choice>
              <mc:Fallback>
                <p:oleObj name="Equation" r:id="rId3" imgW="4076640" imgH="799920" progId="Equation.DSMT4">
                  <p:embed/>
                  <p:pic>
                    <p:nvPicPr>
                      <p:cNvPr id="0" name=""/>
                      <p:cNvPicPr/>
                      <p:nvPr/>
                    </p:nvPicPr>
                    <p:blipFill>
                      <a:blip r:embed="rId4"/>
                      <a:stretch>
                        <a:fillRect/>
                      </a:stretch>
                    </p:blipFill>
                    <p:spPr>
                      <a:xfrm>
                        <a:off x="838200" y="3689971"/>
                        <a:ext cx="4076700" cy="800100"/>
                      </a:xfrm>
                      <a:prstGeom prst="rect">
                        <a:avLst/>
                      </a:prstGeom>
                    </p:spPr>
                  </p:pic>
                </p:oleObj>
              </mc:Fallback>
            </mc:AlternateContent>
          </a:graphicData>
        </a:graphic>
      </p:graphicFrame>
      <p:sp>
        <p:nvSpPr>
          <p:cNvPr id="7" name="Rectangle 6"/>
          <p:cNvSpPr/>
          <p:nvPr/>
        </p:nvSpPr>
        <p:spPr>
          <a:xfrm>
            <a:off x="4724400" y="3048000"/>
            <a:ext cx="3986284" cy="1477328"/>
          </a:xfrm>
          <a:prstGeom prst="rect">
            <a:avLst/>
          </a:prstGeom>
        </p:spPr>
        <p:txBody>
          <a:bodyPr wrap="square">
            <a:spAutoFit/>
          </a:bodyPr>
          <a:lstStyle/>
          <a:p>
            <a:r>
              <a:rPr lang="en-US" dirty="0" smtClean="0"/>
              <a:t>Where,  X </a:t>
            </a:r>
            <a:r>
              <a:rPr lang="en-US" dirty="0"/>
              <a:t>- discrete random variable X</a:t>
            </a:r>
          </a:p>
          <a:p>
            <a:pPr marL="736600"/>
            <a:r>
              <a:rPr lang="en-US" dirty="0"/>
              <a:t>P(X) - probability mass function</a:t>
            </a:r>
          </a:p>
          <a:p>
            <a:pPr marL="736600"/>
            <a:r>
              <a:rPr lang="en-US" dirty="0"/>
              <a:t>E - expected value operator, </a:t>
            </a:r>
          </a:p>
          <a:p>
            <a:pPr marL="736600"/>
            <a:r>
              <a:rPr lang="en-US" dirty="0"/>
              <a:t>I - information content of X.</a:t>
            </a:r>
          </a:p>
          <a:p>
            <a:pPr marL="736600"/>
            <a:r>
              <a:rPr lang="en-US" dirty="0"/>
              <a:t>I(X) - a random variable.</a:t>
            </a:r>
          </a:p>
        </p:txBody>
      </p:sp>
    </p:spTree>
    <p:extLst>
      <p:ext uri="{BB962C8B-B14F-4D97-AF65-F5344CB8AC3E}">
        <p14:creationId xmlns:p14="http://schemas.microsoft.com/office/powerpoint/2010/main" val="122909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143000"/>
          </a:xfrm>
        </p:spPr>
        <p:txBody>
          <a:bodyPr>
            <a:normAutofit/>
          </a:bodyPr>
          <a:lstStyle/>
          <a:p>
            <a:pPr algn="ctr"/>
            <a:r>
              <a:rPr lang="en-US" sz="3600" dirty="0"/>
              <a:t>Parameters for Feature Selection</a:t>
            </a:r>
            <a:endParaRPr lang="en-US" sz="3200" dirty="0"/>
          </a:p>
        </p:txBody>
      </p:sp>
      <p:sp>
        <p:nvSpPr>
          <p:cNvPr id="3" name="Content Placeholder 2"/>
          <p:cNvSpPr>
            <a:spLocks noGrp="1"/>
          </p:cNvSpPr>
          <p:nvPr>
            <p:ph sz="quarter" idx="1"/>
          </p:nvPr>
        </p:nvSpPr>
        <p:spPr>
          <a:xfrm>
            <a:off x="304800" y="1219200"/>
            <a:ext cx="8382000" cy="5486400"/>
          </a:xfrm>
        </p:spPr>
        <p:txBody>
          <a:bodyPr>
            <a:normAutofit/>
          </a:bodyPr>
          <a:lstStyle/>
          <a:p>
            <a:pPr>
              <a:buFont typeface="Wingdings" pitchFamily="2" charset="2"/>
              <a:buChar char="q"/>
            </a:pPr>
            <a:r>
              <a:rPr lang="en-US" b="1" u="sng" dirty="0"/>
              <a:t>Mutual </a:t>
            </a:r>
            <a:r>
              <a:rPr lang="en-US" b="1" u="sng" dirty="0" smtClean="0"/>
              <a:t>Information</a:t>
            </a:r>
          </a:p>
          <a:p>
            <a:pPr algn="just">
              <a:buFont typeface="Courier New" pitchFamily="49" charset="0"/>
              <a:buChar char="o"/>
            </a:pPr>
            <a:r>
              <a:rPr lang="en-US" dirty="0" smtClean="0"/>
              <a:t>Amount </a:t>
            </a:r>
            <a:r>
              <a:rPr lang="en-US" dirty="0"/>
              <a:t>of uncertainty in X due to the knowledge of </a:t>
            </a:r>
            <a:r>
              <a:rPr lang="en-US" dirty="0" smtClean="0"/>
              <a:t>Y.</a:t>
            </a:r>
          </a:p>
          <a:p>
            <a:pPr algn="just">
              <a:buFont typeface="Courier New" pitchFamily="49" charset="0"/>
              <a:buChar char="o"/>
            </a:pPr>
            <a:r>
              <a:rPr lang="en-US" dirty="0" smtClean="0"/>
              <a:t>It is calculated as:</a:t>
            </a:r>
          </a:p>
          <a:p>
            <a:pPr algn="just">
              <a:buFont typeface="Courier New" pitchFamily="49" charset="0"/>
              <a:buChar char="o"/>
            </a:pPr>
            <a:endParaRPr lang="en-US" b="1" u="sng" dirty="0"/>
          </a:p>
          <a:p>
            <a:pPr marL="1146175" indent="-285750" algn="just">
              <a:buNone/>
              <a:tabLst>
                <a:tab pos="1023938" algn="l"/>
              </a:tabLst>
            </a:pPr>
            <a:r>
              <a:rPr lang="en-US" sz="1800" dirty="0" smtClean="0"/>
              <a:t>where </a:t>
            </a:r>
            <a:endParaRPr lang="en-US" sz="1800" dirty="0"/>
          </a:p>
          <a:p>
            <a:pPr marL="1146175" indent="-285750" algn="just">
              <a:buNone/>
              <a:tabLst>
                <a:tab pos="1023938" algn="l"/>
              </a:tabLst>
            </a:pPr>
            <a:r>
              <a:rPr lang="en-US" sz="1800" dirty="0"/>
              <a:t>p(x, y) - joint probability function of X and Y,</a:t>
            </a:r>
          </a:p>
          <a:p>
            <a:pPr marL="1146175" indent="-285750" algn="just">
              <a:buNone/>
              <a:tabLst>
                <a:tab pos="1023938" algn="l"/>
              </a:tabLst>
            </a:pPr>
            <a:r>
              <a:rPr lang="en-US" sz="1800" dirty="0"/>
              <a:t>p(x) - marginal probability distribution function of X</a:t>
            </a:r>
          </a:p>
          <a:p>
            <a:pPr marL="1146175" indent="-285750" algn="just">
              <a:buNone/>
              <a:tabLst>
                <a:tab pos="1023938" algn="l"/>
              </a:tabLst>
            </a:pPr>
            <a:r>
              <a:rPr lang="en-US" sz="1800" dirty="0"/>
              <a:t>p(y) - marginal probability distribution function of Y</a:t>
            </a:r>
            <a:endParaRPr lang="en-US" sz="1800" dirty="0" smtClean="0"/>
          </a:p>
          <a:p>
            <a:pPr algn="just">
              <a:spcBef>
                <a:spcPts val="1200"/>
              </a:spcBef>
              <a:spcAft>
                <a:spcPts val="600"/>
              </a:spcAft>
              <a:buFont typeface="Courier New" pitchFamily="49" charset="0"/>
              <a:buChar char="o"/>
            </a:pPr>
            <a:r>
              <a:rPr lang="en-US" dirty="0" smtClean="0"/>
              <a:t>Calculated </a:t>
            </a:r>
            <a:r>
              <a:rPr lang="en-US" dirty="0"/>
              <a:t>to know the amount of information shared about the class by a feature. </a:t>
            </a:r>
            <a:endParaRPr lang="en-US" dirty="0" smtClean="0"/>
          </a:p>
          <a:p>
            <a:pPr algn="just">
              <a:buFont typeface="Courier New" pitchFamily="49" charset="0"/>
              <a:buChar char="o"/>
            </a:pPr>
            <a:r>
              <a:rPr lang="en-US" dirty="0"/>
              <a:t>Mostly used for dimensionality reduction in Supervised Learning</a:t>
            </a:r>
          </a:p>
          <a:p>
            <a:pPr algn="just">
              <a:buFont typeface="Courier New" pitchFamily="49" charset="0"/>
              <a:buChar char="o"/>
            </a:pPr>
            <a:endParaRPr lang="en-US" b="1" u="sng" dirty="0"/>
          </a:p>
        </p:txBody>
      </p:sp>
      <p:graphicFrame>
        <p:nvGraphicFramePr>
          <p:cNvPr id="5" name="Object 4"/>
          <p:cNvGraphicFramePr>
            <a:graphicFrameLocks noChangeAspect="1"/>
          </p:cNvGraphicFramePr>
          <p:nvPr>
            <p:extLst>
              <p:ext uri="{D42A27DB-BD31-4B8C-83A1-F6EECF244321}">
                <p14:modId xmlns:p14="http://schemas.microsoft.com/office/powerpoint/2010/main" val="2551687014"/>
              </p:ext>
            </p:extLst>
          </p:nvPr>
        </p:nvGraphicFramePr>
        <p:xfrm>
          <a:off x="1066800" y="2438400"/>
          <a:ext cx="5880100" cy="850900"/>
        </p:xfrm>
        <a:graphic>
          <a:graphicData uri="http://schemas.openxmlformats.org/presentationml/2006/ole">
            <mc:AlternateContent xmlns:mc="http://schemas.openxmlformats.org/markup-compatibility/2006">
              <mc:Choice xmlns:v="urn:schemas-microsoft-com:vml" Requires="v">
                <p:oleObj spid="_x0000_s4125" name="Equation" r:id="rId3" imgW="5879880" imgH="850680" progId="Equation.DSMT4">
                  <p:embed/>
                </p:oleObj>
              </mc:Choice>
              <mc:Fallback>
                <p:oleObj name="Equation" r:id="rId3" imgW="5879880" imgH="850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5880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44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7467600" cy="868362"/>
          </a:xfrm>
        </p:spPr>
        <p:txBody>
          <a:bodyPr>
            <a:normAutofit/>
          </a:bodyPr>
          <a:lstStyle/>
          <a:p>
            <a:pPr algn="ctr"/>
            <a:r>
              <a:rPr lang="en-US" sz="3600" dirty="0" smtClean="0"/>
              <a:t>Feature Scaling</a:t>
            </a:r>
            <a:endParaRPr lang="en-US" sz="3600" dirty="0"/>
          </a:p>
        </p:txBody>
      </p:sp>
      <p:sp>
        <p:nvSpPr>
          <p:cNvPr id="3" name="Content Placeholder 2"/>
          <p:cNvSpPr>
            <a:spLocks noGrp="1"/>
          </p:cNvSpPr>
          <p:nvPr>
            <p:ph sz="quarter" idx="1"/>
          </p:nvPr>
        </p:nvSpPr>
        <p:spPr>
          <a:xfrm>
            <a:off x="152400" y="1295400"/>
            <a:ext cx="8382000" cy="5178552"/>
          </a:xfrm>
        </p:spPr>
        <p:txBody>
          <a:bodyPr/>
          <a:lstStyle/>
          <a:p>
            <a:pPr>
              <a:spcAft>
                <a:spcPts val="1200"/>
              </a:spcAft>
            </a:pPr>
            <a:r>
              <a:rPr lang="en-US" dirty="0"/>
              <a:t>Feature Scaling is a technique to standardize the independent features present in the data in a fixed range</a:t>
            </a:r>
            <a:r>
              <a:rPr lang="en-US" dirty="0" smtClean="0"/>
              <a:t>.</a:t>
            </a:r>
          </a:p>
          <a:p>
            <a:pPr>
              <a:spcAft>
                <a:spcPts val="1200"/>
              </a:spcAft>
            </a:pPr>
            <a:r>
              <a:rPr lang="en-US" dirty="0" smtClean="0"/>
              <a:t> </a:t>
            </a:r>
            <a:r>
              <a:rPr lang="en-US" dirty="0"/>
              <a:t>It is performed during the data pre-processing</a:t>
            </a:r>
            <a:r>
              <a:rPr lang="en-US" dirty="0" smtClean="0"/>
              <a:t>.</a:t>
            </a:r>
          </a:p>
          <a:p>
            <a:pPr>
              <a:spcAft>
                <a:spcPts val="1200"/>
              </a:spcAft>
            </a:pPr>
            <a:r>
              <a:rPr lang="en-US" dirty="0"/>
              <a:t>Feature Scaling Algorithms will scale Age, Salary, BHK in fixed range say [-1, 1] or [0, 1]. </a:t>
            </a:r>
            <a:endParaRPr lang="en-US" dirty="0" smtClean="0"/>
          </a:p>
          <a:p>
            <a:pPr>
              <a:spcAft>
                <a:spcPts val="1200"/>
              </a:spcAft>
            </a:pPr>
            <a:r>
              <a:rPr lang="en-US" dirty="0" smtClean="0"/>
              <a:t>And </a:t>
            </a:r>
            <a:r>
              <a:rPr lang="en-US" dirty="0"/>
              <a:t>then no feature can dominate other</a:t>
            </a:r>
            <a:r>
              <a:rPr lang="en-US" dirty="0" smtClean="0"/>
              <a:t>.</a:t>
            </a:r>
          </a:p>
          <a:p>
            <a:pPr>
              <a:spcAft>
                <a:spcPts val="1200"/>
              </a:spcAft>
            </a:pPr>
            <a:r>
              <a:rPr lang="en-US" dirty="0"/>
              <a:t> If feature scaling is not done, then a machine learning algorithm tends to weigh greater values, higher and consider smaller values as the lower values, regardless of the unit of the values.</a:t>
            </a:r>
            <a:endParaRPr lang="en-US" dirty="0" smtClean="0"/>
          </a:p>
          <a:p>
            <a:endParaRPr lang="en-US" dirty="0" smtClean="0"/>
          </a:p>
          <a:p>
            <a:endParaRPr lang="en-US" dirty="0"/>
          </a:p>
        </p:txBody>
      </p:sp>
    </p:spTree>
    <p:extLst>
      <p:ext uri="{BB962C8B-B14F-4D97-AF65-F5344CB8AC3E}">
        <p14:creationId xmlns:p14="http://schemas.microsoft.com/office/powerpoint/2010/main" val="2150309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7467600" cy="868362"/>
          </a:xfrm>
        </p:spPr>
        <p:txBody>
          <a:bodyPr>
            <a:normAutofit/>
          </a:bodyPr>
          <a:lstStyle/>
          <a:p>
            <a:pPr algn="ctr"/>
            <a:r>
              <a:rPr lang="en-US" sz="3600" dirty="0" smtClean="0"/>
              <a:t>Without Feature Scaling</a:t>
            </a:r>
            <a:endParaRPr lang="en-US" sz="3600" dirty="0"/>
          </a:p>
        </p:txBody>
      </p:sp>
      <p:sp>
        <p:nvSpPr>
          <p:cNvPr id="3" name="Content Placeholder 2"/>
          <p:cNvSpPr>
            <a:spLocks noGrp="1"/>
          </p:cNvSpPr>
          <p:nvPr>
            <p:ph sz="quarter" idx="1"/>
          </p:nvPr>
        </p:nvSpPr>
        <p:spPr>
          <a:xfrm>
            <a:off x="152400" y="1066800"/>
            <a:ext cx="8382000" cy="5407152"/>
          </a:xfrm>
        </p:spPr>
        <p:txBody>
          <a:bodyPr/>
          <a:lstStyle/>
          <a:p>
            <a:r>
              <a:rPr lang="en-US" dirty="0" err="1" smtClean="0"/>
              <a:t>Eg</a:t>
            </a:r>
            <a:r>
              <a:rPr lang="en-US" dirty="0" smtClean="0"/>
              <a:t>: Classes: Yes or No</a:t>
            </a:r>
          </a:p>
          <a:p>
            <a:endParaRPr lang="en-US" dirty="0" smtClean="0"/>
          </a:p>
          <a:p>
            <a:endParaRPr lang="en-US" dirty="0"/>
          </a:p>
        </p:txBody>
      </p:sp>
      <p:pic>
        <p:nvPicPr>
          <p:cNvPr id="2053" name="Picture 5" descr="https://cdncontribute.geeksforgeeks.org/wp-content/uploads/Fea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62992"/>
            <a:ext cx="5351887" cy="33950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9696" y="1524000"/>
            <a:ext cx="8649126" cy="1938992"/>
          </a:xfrm>
          <a:prstGeom prst="rect">
            <a:avLst/>
          </a:prstGeom>
        </p:spPr>
        <p:txBody>
          <a:bodyPr wrap="square">
            <a:spAutoFit/>
          </a:bodyPr>
          <a:lstStyle/>
          <a:p>
            <a:pPr marL="342900" indent="-342900">
              <a:buFont typeface="Courier New" pitchFamily="49" charset="0"/>
              <a:buChar char="o"/>
            </a:pPr>
            <a:r>
              <a:rPr lang="en-US" sz="2400" dirty="0"/>
              <a:t>Prediction of the class of new data </a:t>
            </a:r>
            <a:r>
              <a:rPr lang="en-US" sz="2400" dirty="0" smtClean="0"/>
              <a:t>point:</a:t>
            </a:r>
          </a:p>
          <a:p>
            <a:pPr marL="342900" indent="-342900" algn="just">
              <a:buFont typeface="Courier New" pitchFamily="49" charset="0"/>
              <a:buChar char="o"/>
            </a:pPr>
            <a:r>
              <a:rPr lang="en-US" sz="2400" dirty="0" smtClean="0"/>
              <a:t>The </a:t>
            </a:r>
            <a:r>
              <a:rPr lang="en-US" sz="2400" dirty="0"/>
              <a:t>model calculates the distance of this data point from the centroid of each class group. </a:t>
            </a:r>
            <a:endParaRPr lang="en-US" sz="2400" dirty="0" smtClean="0"/>
          </a:p>
          <a:p>
            <a:pPr marL="342900" indent="-342900">
              <a:buFont typeface="Courier New" pitchFamily="49" charset="0"/>
              <a:buChar char="o"/>
            </a:pPr>
            <a:r>
              <a:rPr lang="en-US" sz="2400" dirty="0" smtClean="0"/>
              <a:t>Finally </a:t>
            </a:r>
            <a:r>
              <a:rPr lang="en-US" sz="2400" dirty="0"/>
              <a:t>this data point will belong to that class, which will have a minimum centroid distance from it</a:t>
            </a:r>
            <a:r>
              <a:rPr lang="en-US" dirty="0"/>
              <a:t>.</a:t>
            </a:r>
          </a:p>
        </p:txBody>
      </p:sp>
    </p:spTree>
    <p:extLst>
      <p:ext uri="{BB962C8B-B14F-4D97-AF65-F5344CB8AC3E}">
        <p14:creationId xmlns:p14="http://schemas.microsoft.com/office/powerpoint/2010/main" val="3648194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7467600" cy="835380"/>
          </a:xfrm>
        </p:spPr>
        <p:txBody>
          <a:bodyPr>
            <a:normAutofit fontScale="90000"/>
          </a:bodyPr>
          <a:lstStyle/>
          <a:p>
            <a:pPr algn="ctr"/>
            <a:r>
              <a:rPr lang="en-US" sz="3200" dirty="0"/>
              <a:t>Without Feature </a:t>
            </a:r>
            <a:r>
              <a:rPr lang="en-US" sz="3200" dirty="0" smtClean="0"/>
              <a:t>Scaling:</a:t>
            </a:r>
            <a:br>
              <a:rPr lang="en-US" sz="3200" dirty="0" smtClean="0"/>
            </a:br>
            <a:r>
              <a:rPr lang="en-US" dirty="0" smtClean="0"/>
              <a:t>Distance Measure</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31413"/>
            <a:ext cx="7696200" cy="601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59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3600" dirty="0" smtClean="0"/>
              <a:t>Feature Scaling</a:t>
            </a:r>
            <a:endParaRPr lang="en-US" sz="3600" dirty="0"/>
          </a:p>
        </p:txBody>
      </p:sp>
      <p:sp>
        <p:nvSpPr>
          <p:cNvPr id="3" name="Content Placeholder 2"/>
          <p:cNvSpPr>
            <a:spLocks noGrp="1"/>
          </p:cNvSpPr>
          <p:nvPr>
            <p:ph sz="quarter" idx="1"/>
          </p:nvPr>
        </p:nvSpPr>
        <p:spPr>
          <a:xfrm>
            <a:off x="304800" y="1219200"/>
            <a:ext cx="8382000" cy="5562600"/>
          </a:xfrm>
        </p:spPr>
        <p:txBody>
          <a:bodyPr/>
          <a:lstStyle/>
          <a:p>
            <a:r>
              <a:rPr lang="en-US" b="1" dirty="0"/>
              <a:t>Example:</a:t>
            </a:r>
            <a:r>
              <a:rPr lang="en-US" dirty="0"/>
              <a:t> </a:t>
            </a:r>
            <a:endParaRPr lang="en-US" dirty="0" smtClean="0"/>
          </a:p>
          <a:p>
            <a:pPr marL="519113" indent="-231775" algn="just">
              <a:buFont typeface="Wingdings" pitchFamily="2" charset="2"/>
              <a:buChar char="Ø"/>
            </a:pPr>
            <a:r>
              <a:rPr lang="en-US" dirty="0" smtClean="0"/>
              <a:t>If </a:t>
            </a:r>
            <a:r>
              <a:rPr lang="en-US" dirty="0"/>
              <a:t>an algorithm is not using feature scaling method then it can consider the value 3000 meter to be greater than 5 km but that’s actually not true and in this case, the algorithm will give wrong predictions. </a:t>
            </a:r>
            <a:endParaRPr lang="en-US" dirty="0" smtClean="0"/>
          </a:p>
          <a:p>
            <a:pPr marL="519113" indent="-231775" algn="just">
              <a:buFont typeface="Wingdings" pitchFamily="2" charset="2"/>
              <a:buChar char="Ø"/>
            </a:pPr>
            <a:r>
              <a:rPr lang="en-US" dirty="0" smtClean="0"/>
              <a:t>So</a:t>
            </a:r>
            <a:r>
              <a:rPr lang="en-US" dirty="0"/>
              <a:t>, we use Feature Scaling to bring all values to same magnitudes and thus, tackle this issue.</a:t>
            </a:r>
          </a:p>
        </p:txBody>
      </p:sp>
    </p:spTree>
    <p:extLst>
      <p:ext uri="{BB962C8B-B14F-4D97-AF65-F5344CB8AC3E}">
        <p14:creationId xmlns:p14="http://schemas.microsoft.com/office/powerpoint/2010/main" val="149627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3600" dirty="0" smtClean="0"/>
              <a:t>Techniques for Feature Scaling</a:t>
            </a:r>
            <a:endParaRPr lang="en-US" sz="3600" dirty="0"/>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794299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09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153400" cy="990600"/>
          </a:xfrm>
        </p:spPr>
        <p:txBody>
          <a:bodyPr>
            <a:normAutofit/>
          </a:bodyPr>
          <a:lstStyle/>
          <a:p>
            <a:pPr algn="ctr"/>
            <a:r>
              <a:rPr lang="en-US" sz="3200" b="1" dirty="0"/>
              <a:t>Methods of Dimensionality Reduction</a:t>
            </a:r>
            <a:endParaRPr lang="en-US" sz="3200" dirty="0"/>
          </a:p>
        </p:txBody>
      </p:sp>
      <p:sp>
        <p:nvSpPr>
          <p:cNvPr id="3" name="Content Placeholder 2"/>
          <p:cNvSpPr>
            <a:spLocks noGrp="1"/>
          </p:cNvSpPr>
          <p:nvPr>
            <p:ph sz="quarter" idx="1"/>
          </p:nvPr>
        </p:nvSpPr>
        <p:spPr>
          <a:xfrm>
            <a:off x="228600" y="1600200"/>
            <a:ext cx="8382000" cy="5105400"/>
          </a:xfrm>
        </p:spPr>
        <p:txBody>
          <a:bodyPr/>
          <a:lstStyle/>
          <a:p>
            <a:pPr>
              <a:spcAft>
                <a:spcPts val="600"/>
              </a:spcAft>
            </a:pPr>
            <a:r>
              <a:rPr lang="en-US" dirty="0"/>
              <a:t>Dimensionality reduction may be both linear or non-linear, depending upon the method used</a:t>
            </a:r>
            <a:r>
              <a:rPr lang="en-US" dirty="0" smtClean="0"/>
              <a:t>.</a:t>
            </a:r>
          </a:p>
          <a:p>
            <a:pPr fontAlgn="base">
              <a:spcAft>
                <a:spcPts val="600"/>
              </a:spcAft>
            </a:pPr>
            <a:r>
              <a:rPr lang="en-US" dirty="0"/>
              <a:t>The various methods used for dimensionality reduction include:</a:t>
            </a:r>
          </a:p>
          <a:p>
            <a:pPr marL="696913" indent="-342900" fontAlgn="base">
              <a:spcAft>
                <a:spcPts val="600"/>
              </a:spcAft>
              <a:buFont typeface="Wingdings" pitchFamily="2" charset="2"/>
              <a:buChar char="Ø"/>
            </a:pPr>
            <a:r>
              <a:rPr lang="en-US" dirty="0"/>
              <a:t>Principal Component Analysis (PCA)</a:t>
            </a:r>
          </a:p>
          <a:p>
            <a:pPr marL="696913" indent="-342900" fontAlgn="base">
              <a:spcAft>
                <a:spcPts val="600"/>
              </a:spcAft>
              <a:buFont typeface="Wingdings" pitchFamily="2" charset="2"/>
              <a:buChar char="Ø"/>
            </a:pPr>
            <a:r>
              <a:rPr lang="en-US" dirty="0"/>
              <a:t>Linear Discriminant Analysis (LDA)</a:t>
            </a:r>
          </a:p>
          <a:p>
            <a:pPr marL="696913" indent="-342900" fontAlgn="base">
              <a:spcAft>
                <a:spcPts val="600"/>
              </a:spcAft>
              <a:buFont typeface="Wingdings" pitchFamily="2" charset="2"/>
              <a:buChar char="Ø"/>
            </a:pPr>
            <a:r>
              <a:rPr lang="en-US" dirty="0"/>
              <a:t>Generalized Discriminant Analysis (GDA</a:t>
            </a:r>
            <a:r>
              <a:rPr lang="en-US" dirty="0" smtClean="0"/>
              <a:t>)</a:t>
            </a:r>
          </a:p>
          <a:p>
            <a:pPr marL="396875" indent="-342900" fontAlgn="base">
              <a:spcAft>
                <a:spcPts val="600"/>
              </a:spcAft>
              <a:buFont typeface="Wingdings" pitchFamily="2" charset="2"/>
              <a:buChar char="q"/>
            </a:pPr>
            <a:r>
              <a:rPr lang="en-US" dirty="0" smtClean="0"/>
              <a:t>Most Common Linear Method:</a:t>
            </a:r>
          </a:p>
          <a:p>
            <a:pPr marL="630238" indent="-342900" fontAlgn="base">
              <a:spcAft>
                <a:spcPts val="600"/>
              </a:spcAft>
              <a:buFont typeface="Wingdings" pitchFamily="2" charset="2"/>
              <a:buChar char="Ø"/>
            </a:pPr>
            <a:r>
              <a:rPr lang="en-US" dirty="0" smtClean="0"/>
              <a:t> </a:t>
            </a:r>
            <a:r>
              <a:rPr lang="en-US" dirty="0"/>
              <a:t>Principal Component Analysis (PCA)</a:t>
            </a:r>
          </a:p>
          <a:p>
            <a:pPr marL="354013" indent="-300038" fontAlgn="base">
              <a:buNone/>
            </a:pPr>
            <a:endParaRPr lang="en-US" dirty="0"/>
          </a:p>
          <a:p>
            <a:endParaRPr lang="en-US" dirty="0"/>
          </a:p>
        </p:txBody>
      </p:sp>
    </p:spTree>
    <p:extLst>
      <p:ext uri="{BB962C8B-B14F-4D97-AF65-F5344CB8AC3E}">
        <p14:creationId xmlns:p14="http://schemas.microsoft.com/office/powerpoint/2010/main" val="40409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rmAutofit/>
          </a:bodyPr>
          <a:lstStyle/>
          <a:p>
            <a:pPr algn="ctr"/>
            <a:r>
              <a:rPr lang="en-US" sz="3600" dirty="0" smtClean="0"/>
              <a:t>Principle Component Analysis</a:t>
            </a:r>
            <a:endParaRPr lang="en-US" sz="3600" dirty="0"/>
          </a:p>
        </p:txBody>
      </p:sp>
      <p:sp>
        <p:nvSpPr>
          <p:cNvPr id="3" name="Content Placeholder 2"/>
          <p:cNvSpPr>
            <a:spLocks noGrp="1"/>
          </p:cNvSpPr>
          <p:nvPr>
            <p:ph sz="quarter" idx="1"/>
          </p:nvPr>
        </p:nvSpPr>
        <p:spPr>
          <a:xfrm>
            <a:off x="228600" y="1600200"/>
            <a:ext cx="8229600" cy="4873752"/>
          </a:xfrm>
        </p:spPr>
        <p:txBody>
          <a:bodyPr/>
          <a:lstStyle/>
          <a:p>
            <a:pPr algn="just">
              <a:spcAft>
                <a:spcPts val="1200"/>
              </a:spcAft>
            </a:pPr>
            <a:r>
              <a:rPr lang="en-US" dirty="0"/>
              <a:t>This method was introduced by Karl Pearson. </a:t>
            </a:r>
            <a:endParaRPr lang="en-US" dirty="0" smtClean="0"/>
          </a:p>
          <a:p>
            <a:pPr algn="just">
              <a:spcAft>
                <a:spcPts val="1200"/>
              </a:spcAft>
            </a:pPr>
            <a:r>
              <a:rPr lang="en-US" dirty="0" smtClean="0"/>
              <a:t>Principal </a:t>
            </a:r>
            <a:r>
              <a:rPr lang="en-US" dirty="0"/>
              <a:t>Component Analysis (PCA) is a dimension-reduction tool that can be used to reduce a large set of variables to a small set that still contains most of the information in the large set</a:t>
            </a:r>
            <a:r>
              <a:rPr lang="en-US" dirty="0" smtClean="0"/>
              <a:t>.</a:t>
            </a:r>
          </a:p>
          <a:p>
            <a:pPr algn="just">
              <a:spcAft>
                <a:spcPts val="1200"/>
              </a:spcAft>
            </a:pPr>
            <a:r>
              <a:rPr lang="en-US" dirty="0" smtClean="0"/>
              <a:t>It is </a:t>
            </a:r>
            <a:r>
              <a:rPr lang="en-US" dirty="0"/>
              <a:t>a mathematical procedure that transforms a number of (possibly) correlated variables into a (smaller) number of uncorrelated variables called principal components. </a:t>
            </a:r>
            <a:endParaRPr lang="en-US" dirty="0" smtClean="0"/>
          </a:p>
          <a:p>
            <a:pPr algn="just">
              <a:spcAft>
                <a:spcPts val="1200"/>
              </a:spcAft>
            </a:pPr>
            <a:r>
              <a:rPr lang="en-US" dirty="0"/>
              <a:t>The first principal component accounts for as much of the variability in the data as possible, and each succeeding component accounts for as much of the remaining variability as possible.</a:t>
            </a:r>
          </a:p>
        </p:txBody>
      </p:sp>
    </p:spTree>
    <p:extLst>
      <p:ext uri="{BB962C8B-B14F-4D97-AF65-F5344CB8AC3E}">
        <p14:creationId xmlns:p14="http://schemas.microsoft.com/office/powerpoint/2010/main" val="3265983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rmAutofit/>
          </a:bodyPr>
          <a:lstStyle/>
          <a:p>
            <a:pPr algn="ctr"/>
            <a:r>
              <a:rPr lang="en-US" sz="3600" dirty="0" smtClean="0"/>
              <a:t>PCA Implementation</a:t>
            </a:r>
            <a:endParaRPr lang="en-US" sz="3600" dirty="0"/>
          </a:p>
        </p:txBody>
      </p:sp>
      <p:sp>
        <p:nvSpPr>
          <p:cNvPr id="3" name="Content Placeholder 2"/>
          <p:cNvSpPr>
            <a:spLocks noGrp="1"/>
          </p:cNvSpPr>
          <p:nvPr>
            <p:ph sz="quarter" idx="1"/>
          </p:nvPr>
        </p:nvSpPr>
        <p:spPr>
          <a:xfrm>
            <a:off x="228600" y="1371600"/>
            <a:ext cx="8229600" cy="5486400"/>
          </a:xfrm>
        </p:spPr>
        <p:txBody>
          <a:bodyPr>
            <a:normAutofit lnSpcReduction="10000"/>
          </a:bodyPr>
          <a:lstStyle/>
          <a:p>
            <a:pPr algn="just">
              <a:spcAft>
                <a:spcPts val="600"/>
              </a:spcAft>
            </a:pPr>
            <a:r>
              <a:rPr lang="en-US" dirty="0"/>
              <a:t>Step 1: Normalize the </a:t>
            </a:r>
            <a:r>
              <a:rPr lang="en-US" dirty="0" smtClean="0"/>
              <a:t>data</a:t>
            </a:r>
          </a:p>
          <a:p>
            <a:pPr marL="395288" indent="123825" algn="just">
              <a:spcAft>
                <a:spcPts val="600"/>
              </a:spcAft>
              <a:buNone/>
            </a:pPr>
            <a:r>
              <a:rPr lang="en-US" sz="2000" dirty="0" err="1" smtClean="0"/>
              <a:t>Eg</a:t>
            </a:r>
            <a:r>
              <a:rPr lang="en-US" sz="2000" dirty="0" smtClean="0"/>
              <a:t>: Try to produces </a:t>
            </a:r>
            <a:r>
              <a:rPr lang="en-US" sz="2000" dirty="0"/>
              <a:t>a dataset whose mean is zero</a:t>
            </a:r>
            <a:endParaRPr lang="en-US" sz="2000" dirty="0" smtClean="0"/>
          </a:p>
          <a:p>
            <a:pPr algn="just">
              <a:spcAft>
                <a:spcPts val="1200"/>
              </a:spcAft>
            </a:pPr>
            <a:r>
              <a:rPr lang="en-US" dirty="0"/>
              <a:t>Step 2: Calculate the covariance </a:t>
            </a:r>
            <a:r>
              <a:rPr lang="en-US" dirty="0" smtClean="0"/>
              <a:t>matrix</a:t>
            </a:r>
          </a:p>
          <a:p>
            <a:pPr algn="just">
              <a:spcAft>
                <a:spcPts val="600"/>
              </a:spcAft>
            </a:pPr>
            <a:endParaRPr lang="en-US" dirty="0" smtClean="0"/>
          </a:p>
          <a:p>
            <a:pPr algn="just">
              <a:spcBef>
                <a:spcPts val="1200"/>
              </a:spcBef>
              <a:spcAft>
                <a:spcPts val="600"/>
              </a:spcAft>
            </a:pPr>
            <a:r>
              <a:rPr lang="en-US" dirty="0"/>
              <a:t>Step 3: Calculate the eigenvalues and </a:t>
            </a:r>
            <a:r>
              <a:rPr lang="en-US" dirty="0" smtClean="0"/>
              <a:t>eigenvectors</a:t>
            </a:r>
          </a:p>
          <a:p>
            <a:pPr algn="just">
              <a:spcAft>
                <a:spcPts val="600"/>
              </a:spcAft>
            </a:pPr>
            <a:r>
              <a:rPr lang="en-US" dirty="0" smtClean="0"/>
              <a:t>Step </a:t>
            </a:r>
            <a:r>
              <a:rPr lang="en-US" dirty="0"/>
              <a:t>4: Choosing components and forming a feature vector</a:t>
            </a:r>
            <a:r>
              <a:rPr lang="en-US" dirty="0" smtClean="0"/>
              <a:t>:</a:t>
            </a:r>
          </a:p>
          <a:p>
            <a:pPr marL="627063" indent="-231775" algn="just">
              <a:spcAft>
                <a:spcPts val="600"/>
              </a:spcAft>
              <a:buFont typeface="Wingdings" pitchFamily="2" charset="2"/>
              <a:buChar char="Ø"/>
              <a:tabLst>
                <a:tab pos="627063" algn="l"/>
              </a:tabLst>
            </a:pPr>
            <a:r>
              <a:rPr lang="en-US" sz="2000" dirty="0" smtClean="0"/>
              <a:t>Order </a:t>
            </a:r>
            <a:r>
              <a:rPr lang="en-US" sz="2000" dirty="0"/>
              <a:t>the eigenvalues from largest to </a:t>
            </a:r>
            <a:r>
              <a:rPr lang="en-US" sz="2000" dirty="0" smtClean="0"/>
              <a:t>smallest and select n principle components from the top</a:t>
            </a:r>
          </a:p>
          <a:p>
            <a:pPr marL="627063" indent="-231775" algn="just">
              <a:spcAft>
                <a:spcPts val="600"/>
              </a:spcAft>
              <a:buFont typeface="Wingdings" pitchFamily="2" charset="2"/>
              <a:buChar char="Ø"/>
              <a:tabLst>
                <a:tab pos="627063" algn="l"/>
              </a:tabLst>
            </a:pPr>
            <a:r>
              <a:rPr lang="en-US" sz="2000" dirty="0" smtClean="0"/>
              <a:t>Form a </a:t>
            </a:r>
            <a:r>
              <a:rPr lang="en-US" sz="2000" dirty="0"/>
              <a:t>Feature Vector: only those eigenvectors which </a:t>
            </a:r>
            <a:r>
              <a:rPr lang="en-US" sz="2000" dirty="0" smtClean="0"/>
              <a:t>will be considered</a:t>
            </a:r>
          </a:p>
          <a:p>
            <a:pPr algn="just">
              <a:spcAft>
                <a:spcPts val="600"/>
              </a:spcAft>
              <a:buFont typeface="Courier New" pitchFamily="49" charset="0"/>
              <a:buChar char="o"/>
              <a:tabLst>
                <a:tab pos="627063" algn="l"/>
              </a:tabLst>
            </a:pPr>
            <a:r>
              <a:rPr lang="en-US" dirty="0"/>
              <a:t>Step 5: Forming Principal Components</a:t>
            </a:r>
            <a:r>
              <a:rPr lang="en-US" dirty="0" smtClean="0"/>
              <a:t>:</a:t>
            </a:r>
          </a:p>
          <a:p>
            <a:pPr marL="738188" indent="-342900" algn="just">
              <a:buFont typeface="Wingdings" pitchFamily="2" charset="2"/>
              <a:buChar char="Ø"/>
              <a:tabLst>
                <a:tab pos="627063" algn="l"/>
              </a:tabLst>
            </a:pPr>
            <a:r>
              <a:rPr lang="en-US" sz="2000" i="1" dirty="0" err="1"/>
              <a:t>NewData</a:t>
            </a:r>
            <a:r>
              <a:rPr lang="en-US" sz="2000" i="1" dirty="0"/>
              <a:t> = </a:t>
            </a:r>
            <a:r>
              <a:rPr lang="en-US" sz="2000" i="1" dirty="0" err="1"/>
              <a:t>FeatureVector</a:t>
            </a:r>
            <a:r>
              <a:rPr lang="en-US" sz="2000" i="1" baseline="30000" dirty="0" err="1"/>
              <a:t>T</a:t>
            </a:r>
            <a:r>
              <a:rPr lang="en-US" sz="2000" i="1" dirty="0"/>
              <a:t> x </a:t>
            </a:r>
            <a:r>
              <a:rPr lang="en-US" sz="2000" i="1" dirty="0" err="1" smtClean="0"/>
              <a:t>ScaledData</a:t>
            </a:r>
            <a:r>
              <a:rPr lang="en-US" sz="2000" i="1" baseline="30000" dirty="0" err="1" smtClean="0"/>
              <a:t>T</a:t>
            </a:r>
            <a:endParaRPr lang="en-US" sz="2000" i="1" baseline="30000" dirty="0" smtClean="0"/>
          </a:p>
          <a:p>
            <a:pPr marL="738188" indent="-342900" algn="just">
              <a:buFont typeface="Wingdings" pitchFamily="2" charset="2"/>
              <a:buChar char="Ø"/>
              <a:tabLst>
                <a:tab pos="627063" algn="l"/>
              </a:tabLst>
            </a:pPr>
            <a:r>
              <a:rPr lang="en-US" sz="2000" i="1" dirty="0" err="1"/>
              <a:t>NewData</a:t>
            </a:r>
            <a:r>
              <a:rPr lang="en-US" sz="2000" i="1" dirty="0"/>
              <a:t> = </a:t>
            </a:r>
            <a:r>
              <a:rPr lang="en-US" sz="2000" dirty="0" smtClean="0"/>
              <a:t>Matrix </a:t>
            </a:r>
            <a:r>
              <a:rPr lang="en-US" sz="2000" dirty="0"/>
              <a:t>consisting of the principal components</a:t>
            </a:r>
          </a:p>
        </p:txBody>
      </p:sp>
      <p:graphicFrame>
        <p:nvGraphicFramePr>
          <p:cNvPr id="5" name="Table 4"/>
          <p:cNvGraphicFramePr>
            <a:graphicFrameLocks noGrp="1"/>
          </p:cNvGraphicFramePr>
          <p:nvPr>
            <p:extLst>
              <p:ext uri="{D42A27DB-BD31-4B8C-83A1-F6EECF244321}">
                <p14:modId xmlns:p14="http://schemas.microsoft.com/office/powerpoint/2010/main" val="1871066883"/>
              </p:ext>
            </p:extLst>
          </p:nvPr>
        </p:nvGraphicFramePr>
        <p:xfrm>
          <a:off x="5486400" y="2362200"/>
          <a:ext cx="2667000" cy="1112520"/>
        </p:xfrm>
        <a:graphic>
          <a:graphicData uri="http://schemas.openxmlformats.org/drawingml/2006/table">
            <a:tbl>
              <a:tblPr firstRow="1" bandRow="1">
                <a:tableStyleId>{2D5ABB26-0587-4C30-8999-92F81FD0307C}</a:tableStyleId>
              </a:tblPr>
              <a:tblGrid>
                <a:gridCol w="491989"/>
                <a:gridCol w="1054263"/>
                <a:gridCol w="1120748"/>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y</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x</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Cov</a:t>
                      </a:r>
                      <a:r>
                        <a:rPr lang="en-US" dirty="0" smtClean="0"/>
                        <a:t>(</a:t>
                      </a:r>
                      <a:r>
                        <a:rPr lang="en-US" dirty="0" err="1" smtClean="0"/>
                        <a:t>x,x</a:t>
                      </a:r>
                      <a:r>
                        <a:rPr lang="en-US" dirty="0" smtClean="0"/>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t>Cov</a:t>
                      </a:r>
                      <a:r>
                        <a:rPr lang="en-US" dirty="0" smtClean="0"/>
                        <a:t>(</a:t>
                      </a:r>
                      <a:r>
                        <a:rPr lang="en-US" dirty="0" err="1" smtClean="0"/>
                        <a:t>x,y</a:t>
                      </a: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Cov</a:t>
                      </a:r>
                      <a:r>
                        <a:rPr lang="en-US" dirty="0" smtClean="0"/>
                        <a:t>(</a:t>
                      </a:r>
                      <a:r>
                        <a:rPr lang="en-US" dirty="0" err="1" smtClean="0"/>
                        <a:t>y,x</a:t>
                      </a:r>
                      <a:r>
                        <a:rPr lang="en-US" dirty="0" smtClean="0"/>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Cov</a:t>
                      </a:r>
                      <a:r>
                        <a:rPr lang="en-US" dirty="0" smtClean="0"/>
                        <a:t>(</a:t>
                      </a:r>
                      <a:r>
                        <a:rPr lang="en-US" dirty="0" err="1" smtClean="0"/>
                        <a:t>y,y</a:t>
                      </a:r>
                      <a:r>
                        <a:rPr lang="en-US" dirty="0" smtClean="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75244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990600"/>
          </a:xfrm>
        </p:spPr>
        <p:txBody>
          <a:bodyPr>
            <a:normAutofit/>
          </a:bodyPr>
          <a:lstStyle/>
          <a:p>
            <a:pPr algn="ctr"/>
            <a:r>
              <a:rPr lang="en-US" sz="3600" dirty="0"/>
              <a:t>Dimensionality reduction</a:t>
            </a:r>
          </a:p>
        </p:txBody>
      </p:sp>
      <p:sp>
        <p:nvSpPr>
          <p:cNvPr id="3" name="Content Placeholder 2"/>
          <p:cNvSpPr>
            <a:spLocks noGrp="1"/>
          </p:cNvSpPr>
          <p:nvPr>
            <p:ph sz="quarter" idx="1"/>
          </p:nvPr>
        </p:nvSpPr>
        <p:spPr>
          <a:xfrm>
            <a:off x="228600" y="1219200"/>
            <a:ext cx="8534400" cy="5334000"/>
          </a:xfrm>
        </p:spPr>
        <p:txBody>
          <a:bodyPr>
            <a:normAutofit fontScale="92500"/>
          </a:bodyPr>
          <a:lstStyle/>
          <a:p>
            <a:pPr algn="just">
              <a:lnSpc>
                <a:spcPct val="150000"/>
              </a:lnSpc>
              <a:spcAft>
                <a:spcPts val="600"/>
              </a:spcAft>
              <a:buFont typeface="Wingdings" pitchFamily="2" charset="2"/>
              <a:buChar char="q"/>
            </a:pPr>
            <a:r>
              <a:rPr lang="en-US" dirty="0"/>
              <a:t>In machine learning classification problems, there are often too many factors on the basis of which the final classification is done. </a:t>
            </a:r>
            <a:endParaRPr lang="en-US" dirty="0" smtClean="0"/>
          </a:p>
          <a:p>
            <a:pPr algn="just">
              <a:lnSpc>
                <a:spcPct val="150000"/>
              </a:lnSpc>
              <a:spcAft>
                <a:spcPts val="600"/>
              </a:spcAft>
              <a:buFont typeface="Wingdings" pitchFamily="2" charset="2"/>
              <a:buChar char="q"/>
            </a:pPr>
            <a:r>
              <a:rPr lang="en-US" dirty="0" smtClean="0"/>
              <a:t>These </a:t>
            </a:r>
            <a:r>
              <a:rPr lang="en-US" dirty="0"/>
              <a:t>factors are basically variables called features. </a:t>
            </a:r>
            <a:endParaRPr lang="en-US" dirty="0" smtClean="0"/>
          </a:p>
          <a:p>
            <a:pPr algn="just">
              <a:lnSpc>
                <a:spcPct val="150000"/>
              </a:lnSpc>
              <a:spcAft>
                <a:spcPts val="600"/>
              </a:spcAft>
              <a:buFont typeface="Wingdings" pitchFamily="2" charset="2"/>
              <a:buChar char="q"/>
            </a:pPr>
            <a:r>
              <a:rPr lang="en-US" dirty="0" smtClean="0"/>
              <a:t>The </a:t>
            </a:r>
            <a:r>
              <a:rPr lang="en-US" dirty="0"/>
              <a:t>higher the number of features, the harder it gets to visualize the training set and then work on it. </a:t>
            </a:r>
            <a:endParaRPr lang="en-US" dirty="0" smtClean="0"/>
          </a:p>
          <a:p>
            <a:pPr algn="just">
              <a:lnSpc>
                <a:spcPct val="150000"/>
              </a:lnSpc>
              <a:spcAft>
                <a:spcPts val="600"/>
              </a:spcAft>
              <a:buFont typeface="Wingdings" pitchFamily="2" charset="2"/>
              <a:buChar char="q"/>
            </a:pPr>
            <a:r>
              <a:rPr lang="en-US" dirty="0" smtClean="0"/>
              <a:t>Sometimes</a:t>
            </a:r>
            <a:r>
              <a:rPr lang="en-US" dirty="0"/>
              <a:t>, most of these features are correlated, and hence redundant. </a:t>
            </a:r>
            <a:endParaRPr lang="en-US" dirty="0" smtClean="0"/>
          </a:p>
          <a:p>
            <a:pPr algn="just">
              <a:lnSpc>
                <a:spcPct val="150000"/>
              </a:lnSpc>
              <a:spcAft>
                <a:spcPts val="600"/>
              </a:spcAft>
              <a:buFont typeface="Wingdings" pitchFamily="2" charset="2"/>
              <a:buChar char="q"/>
            </a:pPr>
            <a:r>
              <a:rPr lang="en-US" dirty="0" smtClean="0"/>
              <a:t>Dimensionality </a:t>
            </a:r>
            <a:r>
              <a:rPr lang="en-US" dirty="0"/>
              <a:t>reduction is the process of reducing the number of random variables under consideration, by obtaining a set of principal variables. </a:t>
            </a:r>
          </a:p>
          <a:p>
            <a:endParaRPr lang="en-US" dirty="0"/>
          </a:p>
        </p:txBody>
      </p:sp>
    </p:spTree>
    <p:extLst>
      <p:ext uri="{BB962C8B-B14F-4D97-AF65-F5344CB8AC3E}">
        <p14:creationId xmlns:p14="http://schemas.microsoft.com/office/powerpoint/2010/main" val="335088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p:spPr>
        <p:txBody>
          <a:bodyPr>
            <a:normAutofit/>
          </a:bodyPr>
          <a:lstStyle/>
          <a:p>
            <a:pPr algn="ctr"/>
            <a:r>
              <a:rPr lang="en-US" sz="3600" dirty="0" smtClean="0"/>
              <a:t>PCA Example</a:t>
            </a:r>
            <a:endParaRPr lang="en-US" sz="3600" dirty="0"/>
          </a:p>
        </p:txBody>
      </p:sp>
      <p:sp>
        <p:nvSpPr>
          <p:cNvPr id="6" name="Content Placeholder 5"/>
          <p:cNvSpPr>
            <a:spLocks noGrp="1"/>
          </p:cNvSpPr>
          <p:nvPr>
            <p:ph sz="quarter" idx="1"/>
          </p:nvPr>
        </p:nvSpPr>
        <p:spPr>
          <a:xfrm>
            <a:off x="457200" y="1447800"/>
            <a:ext cx="7467600" cy="5026152"/>
          </a:xfrm>
        </p:spPr>
        <p:txBody>
          <a:bodyPr/>
          <a:lstStyle/>
          <a:p>
            <a:r>
              <a:rPr lang="en-US" dirty="0" smtClean="0"/>
              <a:t>Step 1: Fine the mean Values</a:t>
            </a:r>
          </a:p>
          <a:p>
            <a:r>
              <a:rPr lang="en-US" dirty="0" smtClean="0"/>
              <a:t>Data:                                           Mean Values:</a:t>
            </a:r>
          </a:p>
          <a:p>
            <a:pPr marL="4230688" indent="163513">
              <a:buNone/>
            </a:pPr>
            <a:r>
              <a:rPr lang="en-US" dirty="0"/>
              <a:t>x</a:t>
            </a:r>
            <a:r>
              <a:rPr lang="en-US" dirty="0" smtClean="0"/>
              <a:t>' = 1.81</a:t>
            </a:r>
          </a:p>
          <a:p>
            <a:pPr marL="4230688" indent="163513">
              <a:buNone/>
            </a:pPr>
            <a:r>
              <a:rPr lang="en-US" dirty="0" smtClean="0"/>
              <a:t>y' </a:t>
            </a:r>
            <a:r>
              <a:rPr lang="en-US" dirty="0"/>
              <a:t>= </a:t>
            </a:r>
            <a:r>
              <a:rPr lang="en-US" dirty="0" smtClean="0"/>
              <a:t>1.91</a:t>
            </a:r>
            <a:endParaRPr lang="en-US" dirty="0"/>
          </a:p>
          <a:p>
            <a:pPr marL="4340225" indent="-4230688"/>
            <a:endParaRPr lang="en-US" dirty="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2517775"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445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914400"/>
          </a:xfrm>
        </p:spPr>
        <p:txBody>
          <a:bodyPr>
            <a:normAutofit/>
          </a:bodyPr>
          <a:lstStyle/>
          <a:p>
            <a:pPr algn="ctr"/>
            <a:r>
              <a:rPr lang="en-US" sz="3600" dirty="0" smtClean="0"/>
              <a:t>PCA Example</a:t>
            </a:r>
            <a:endParaRPr lang="en-US" sz="3600" dirty="0"/>
          </a:p>
        </p:txBody>
      </p:sp>
      <p:sp>
        <p:nvSpPr>
          <p:cNvPr id="6" name="Content Placeholder 5"/>
          <p:cNvSpPr>
            <a:spLocks noGrp="1"/>
          </p:cNvSpPr>
          <p:nvPr>
            <p:ph sz="quarter" idx="1"/>
          </p:nvPr>
        </p:nvSpPr>
        <p:spPr>
          <a:xfrm>
            <a:off x="152400" y="1143000"/>
            <a:ext cx="8686800" cy="5867400"/>
          </a:xfrm>
        </p:spPr>
        <p:txBody>
          <a:bodyPr/>
          <a:lstStyle/>
          <a:p>
            <a:r>
              <a:rPr lang="en-US" dirty="0" smtClean="0"/>
              <a:t>Step 2: Subtract the mean to make the data pass through the origin.</a:t>
            </a:r>
          </a:p>
          <a:p>
            <a:pPr marL="3835400" indent="-68263">
              <a:buNone/>
            </a:pPr>
            <a:r>
              <a:rPr lang="en-US" dirty="0"/>
              <a:t> </a:t>
            </a:r>
            <a:endParaRPr lang="en-US" dirty="0" smtClean="0"/>
          </a:p>
          <a:p>
            <a:pPr marL="3835400" indent="-68263">
              <a:buNone/>
            </a:pPr>
            <a:r>
              <a:rPr lang="en-US" dirty="0" smtClean="0"/>
              <a:t>The normalized data will have mean=0</a:t>
            </a:r>
          </a:p>
          <a:p>
            <a:pPr marL="3835400" indent="-68263">
              <a:buNone/>
            </a:pPr>
            <a:endParaRPr lang="en-US" dirty="0"/>
          </a:p>
          <a:p>
            <a:pPr marL="3835400" indent="-68263">
              <a:buNone/>
            </a:pPr>
            <a:endParaRPr lang="en-US" dirty="0" smtClean="0"/>
          </a:p>
          <a:p>
            <a:pPr marL="3835400" indent="-68263">
              <a:buNone/>
            </a:pPr>
            <a:endParaRPr lang="en-US" dirty="0"/>
          </a:p>
          <a:p>
            <a:pPr marL="3835400" indent="-68263">
              <a:buNone/>
            </a:pPr>
            <a:endParaRPr lang="en-US" dirty="0" smtClean="0"/>
          </a:p>
          <a:p>
            <a:pPr marL="3835400" indent="-68263">
              <a:buNone/>
            </a:pPr>
            <a:endParaRPr lang="en-US" dirty="0"/>
          </a:p>
          <a:p>
            <a:pPr marL="287338" indent="-68263">
              <a:buNone/>
            </a:pPr>
            <a:r>
              <a:rPr lang="en-US" dirty="0" smtClean="0"/>
              <a:t>Step 3: Find the Co-Variance Matrix: It shows how two variable vary together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69967756"/>
              </p:ext>
            </p:extLst>
          </p:nvPr>
        </p:nvGraphicFramePr>
        <p:xfrm>
          <a:off x="1752600" y="5791200"/>
          <a:ext cx="4203700" cy="787400"/>
        </p:xfrm>
        <a:graphic>
          <a:graphicData uri="http://schemas.openxmlformats.org/presentationml/2006/ole">
            <mc:AlternateContent xmlns:mc="http://schemas.openxmlformats.org/markup-compatibility/2006">
              <mc:Choice xmlns:v="urn:schemas-microsoft-com:vml" Requires="v">
                <p:oleObj spid="_x0000_s6153" name="Equation" r:id="rId3" imgW="4203360" imgH="787320" progId="Equation.DSMT4">
                  <p:embed/>
                </p:oleObj>
              </mc:Choice>
              <mc:Fallback>
                <p:oleObj name="Equation" r:id="rId3" imgW="4203360" imgH="787320" progId="Equation.DSMT4">
                  <p:embed/>
                  <p:pic>
                    <p:nvPicPr>
                      <p:cNvPr id="0" name=""/>
                      <p:cNvPicPr/>
                      <p:nvPr/>
                    </p:nvPicPr>
                    <p:blipFill>
                      <a:blip r:embed="rId4"/>
                      <a:stretch>
                        <a:fillRect/>
                      </a:stretch>
                    </p:blipFill>
                    <p:spPr>
                      <a:xfrm>
                        <a:off x="1752600" y="5791200"/>
                        <a:ext cx="4203700" cy="78740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27660847"/>
              </p:ext>
            </p:extLst>
          </p:nvPr>
        </p:nvGraphicFramePr>
        <p:xfrm>
          <a:off x="762000" y="1676400"/>
          <a:ext cx="2971800" cy="3289935"/>
        </p:xfrm>
        <a:graphic>
          <a:graphicData uri="http://schemas.openxmlformats.org/drawingml/2006/table">
            <a:tbl>
              <a:tblPr>
                <a:tableStyleId>{5C22544A-7EE6-4342-B048-85BDC9FD1C3A}</a:tableStyleId>
              </a:tblPr>
              <a:tblGrid>
                <a:gridCol w="1485900"/>
                <a:gridCol w="1485900"/>
              </a:tblGrid>
              <a:tr h="190500">
                <a:tc>
                  <a:txBody>
                    <a:bodyPr/>
                    <a:lstStyle/>
                    <a:p>
                      <a:pPr algn="ctr" fontAlgn="b"/>
                      <a:r>
                        <a:rPr lang="en-US" sz="1900" b="0" i="0" u="none" strike="noStrike" dirty="0" smtClean="0">
                          <a:solidFill>
                            <a:srgbClr val="000000"/>
                          </a:solidFill>
                          <a:effectLst/>
                          <a:latin typeface="+mn-lt"/>
                        </a:rPr>
                        <a:t>(x’-x)</a:t>
                      </a:r>
                      <a:endParaRPr lang="en-US" sz="19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900" b="0" i="0" u="none" strike="noStrike" dirty="0" smtClean="0">
                          <a:solidFill>
                            <a:srgbClr val="000000"/>
                          </a:solidFill>
                          <a:effectLst/>
                          <a:latin typeface="+mn-lt"/>
                        </a:rPr>
                        <a:t>(y’-y)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-0.69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-0.49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1.31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1.21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-0.39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-0.99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-0.09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-0.29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-1.29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-1.09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-0.49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-0.79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-0.19</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0.31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0.81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0.81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0.31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a:effectLst/>
                          <a:latin typeface="+mn-lt"/>
                        </a:rPr>
                        <a:t>0.31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900" u="none" strike="noStrike">
                          <a:effectLst/>
                          <a:latin typeface="+mn-lt"/>
                        </a:rPr>
                        <a:t>0.71</a:t>
                      </a:r>
                      <a:endParaRPr lang="en-US" sz="19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u="none" strike="noStrike" dirty="0">
                          <a:effectLst/>
                          <a:latin typeface="+mn-lt"/>
                        </a:rPr>
                        <a:t>1.01</a:t>
                      </a:r>
                      <a:endParaRPr lang="en-US" sz="19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574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914400"/>
          </a:xfrm>
        </p:spPr>
        <p:txBody>
          <a:bodyPr>
            <a:normAutofit/>
          </a:bodyPr>
          <a:lstStyle/>
          <a:p>
            <a:pPr algn="ctr"/>
            <a:r>
              <a:rPr lang="en-US" sz="3600" dirty="0" smtClean="0"/>
              <a:t>PCA Example</a:t>
            </a:r>
            <a:endParaRPr lang="en-US" sz="3600" dirty="0"/>
          </a:p>
        </p:txBody>
      </p:sp>
      <p:sp>
        <p:nvSpPr>
          <p:cNvPr id="6" name="Content Placeholder 5"/>
          <p:cNvSpPr>
            <a:spLocks noGrp="1"/>
          </p:cNvSpPr>
          <p:nvPr>
            <p:ph sz="quarter" idx="1"/>
          </p:nvPr>
        </p:nvSpPr>
        <p:spPr>
          <a:xfrm>
            <a:off x="152400" y="1143000"/>
            <a:ext cx="8839200" cy="5867400"/>
          </a:xfrm>
        </p:spPr>
        <p:txBody>
          <a:bodyPr/>
          <a:lstStyle/>
          <a:p>
            <a:pPr marL="0" indent="0">
              <a:buNone/>
            </a:pPr>
            <a:r>
              <a:rPr lang="en-US" dirty="0" smtClean="0"/>
              <a:t>The Co-variance matrix for example is: </a:t>
            </a:r>
          </a:p>
          <a:p>
            <a:pPr marL="0" indent="0">
              <a:buNone/>
            </a:pPr>
            <a:endParaRPr lang="en-US" dirty="0"/>
          </a:p>
          <a:p>
            <a:pPr marL="0" indent="0">
              <a:buNone/>
            </a:pPr>
            <a:endParaRPr lang="en-US" dirty="0" smtClean="0"/>
          </a:p>
          <a:p>
            <a:pPr marL="0" indent="0">
              <a:buNone/>
            </a:pPr>
            <a:r>
              <a:rPr lang="en-US" dirty="0" smtClean="0"/>
              <a:t>Since, the non-diagonal elements in covariance matrix are positive, Thus, </a:t>
            </a:r>
            <a:r>
              <a:rPr lang="en-US" i="1" dirty="0" smtClean="0"/>
              <a:t>x</a:t>
            </a:r>
            <a:r>
              <a:rPr lang="en-US" dirty="0" smtClean="0"/>
              <a:t> and </a:t>
            </a:r>
            <a:r>
              <a:rPr lang="en-US" i="1" dirty="0" smtClean="0"/>
              <a:t>y</a:t>
            </a:r>
            <a:r>
              <a:rPr lang="en-US" dirty="0" smtClean="0"/>
              <a:t> variable increase together in one direction.</a:t>
            </a:r>
          </a:p>
          <a:p>
            <a:pPr marL="0" indent="0">
              <a:buNone/>
            </a:pPr>
            <a:endParaRPr lang="en-US" dirty="0" smtClean="0"/>
          </a:p>
          <a:p>
            <a:pPr>
              <a:buFont typeface="Courier New" pitchFamily="49" charset="0"/>
              <a:buChar char="o"/>
            </a:pPr>
            <a:r>
              <a:rPr lang="en-US" dirty="0" smtClean="0"/>
              <a:t>Step 4: Calculate Eigen Vales and Eigen Vectors for covariance matrix”</a:t>
            </a:r>
          </a:p>
          <a:p>
            <a:pPr>
              <a:buFont typeface="Courier New" pitchFamily="49" charset="0"/>
              <a:buChar char="o"/>
            </a:pPr>
            <a:endParaRPr lang="en-US" dirty="0"/>
          </a:p>
          <a:p>
            <a:pPr>
              <a:buFont typeface="Courier New" pitchFamily="49" charset="0"/>
              <a:buChar char="o"/>
            </a:pPr>
            <a:endParaRPr lang="en-US" dirty="0" smtClean="0"/>
          </a:p>
          <a:p>
            <a:pPr marL="0" indent="0">
              <a:buNone/>
            </a:pPr>
            <a:r>
              <a:rPr lang="en-US" dirty="0" smtClean="0"/>
              <a:t>The most important (principle) Eigen vector would have the direction in which the variables strongly correlate. </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173529"/>
              </p:ext>
            </p:extLst>
          </p:nvPr>
        </p:nvGraphicFramePr>
        <p:xfrm>
          <a:off x="2971800" y="1676400"/>
          <a:ext cx="2218944" cy="838200"/>
        </p:xfrm>
        <a:graphic>
          <a:graphicData uri="http://schemas.openxmlformats.org/presentationml/2006/ole">
            <mc:AlternateContent xmlns:mc="http://schemas.openxmlformats.org/markup-compatibility/2006">
              <mc:Choice xmlns:v="urn:schemas-microsoft-com:vml" Requires="v">
                <p:oleObj spid="_x0000_s8208" name="Equation" r:id="rId3" imgW="2311200" imgH="952200" progId="Equation.DSMT4">
                  <p:embed/>
                </p:oleObj>
              </mc:Choice>
              <mc:Fallback>
                <p:oleObj name="Equation" r:id="rId3" imgW="2311200" imgH="952200" progId="Equation.DSMT4">
                  <p:embed/>
                  <p:pic>
                    <p:nvPicPr>
                      <p:cNvPr id="0" name=""/>
                      <p:cNvPicPr/>
                      <p:nvPr/>
                    </p:nvPicPr>
                    <p:blipFill>
                      <a:blip r:embed="rId4"/>
                      <a:stretch>
                        <a:fillRect/>
                      </a:stretch>
                    </p:blipFill>
                    <p:spPr>
                      <a:xfrm>
                        <a:off x="2971800" y="1676400"/>
                        <a:ext cx="2218944" cy="838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35010821"/>
              </p:ext>
            </p:extLst>
          </p:nvPr>
        </p:nvGraphicFramePr>
        <p:xfrm>
          <a:off x="914400" y="4419600"/>
          <a:ext cx="7239000" cy="867292"/>
        </p:xfrm>
        <a:graphic>
          <a:graphicData uri="http://schemas.openxmlformats.org/presentationml/2006/ole">
            <mc:AlternateContent xmlns:mc="http://schemas.openxmlformats.org/markup-compatibility/2006">
              <mc:Choice xmlns:v="urn:schemas-microsoft-com:vml" Requires="v">
                <p:oleObj spid="_x0000_s8209" name="Equation" r:id="rId5" imgW="7949880" imgH="952200" progId="Equation.DSMT4">
                  <p:embed/>
                </p:oleObj>
              </mc:Choice>
              <mc:Fallback>
                <p:oleObj name="Equation" r:id="rId5" imgW="7949880" imgH="952200" progId="Equation.DSMT4">
                  <p:embed/>
                  <p:pic>
                    <p:nvPicPr>
                      <p:cNvPr id="0" name=""/>
                      <p:cNvPicPr>
                        <a:picLocks noChangeAspect="1" noChangeArrowheads="1"/>
                      </p:cNvPicPr>
                      <p:nvPr/>
                    </p:nvPicPr>
                    <p:blipFill>
                      <a:blip r:embed="rId6"/>
                      <a:srcRect/>
                      <a:stretch>
                        <a:fillRect/>
                      </a:stretch>
                    </p:blipFill>
                    <p:spPr bwMode="auto">
                      <a:xfrm>
                        <a:off x="914400" y="4419600"/>
                        <a:ext cx="7239000" cy="8672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1512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914400"/>
          </a:xfrm>
        </p:spPr>
        <p:txBody>
          <a:bodyPr>
            <a:normAutofit/>
          </a:bodyPr>
          <a:lstStyle/>
          <a:p>
            <a:pPr algn="ctr"/>
            <a:r>
              <a:rPr lang="en-US" sz="3600" dirty="0" smtClean="0"/>
              <a:t>PCA Example</a:t>
            </a:r>
            <a:endParaRPr lang="en-US" sz="3600" dirty="0"/>
          </a:p>
        </p:txBody>
      </p:sp>
      <p:sp>
        <p:nvSpPr>
          <p:cNvPr id="6" name="Content Placeholder 5"/>
          <p:cNvSpPr>
            <a:spLocks noGrp="1"/>
          </p:cNvSpPr>
          <p:nvPr>
            <p:ph sz="quarter" idx="1"/>
          </p:nvPr>
        </p:nvSpPr>
        <p:spPr>
          <a:xfrm>
            <a:off x="152400" y="1143000"/>
            <a:ext cx="8839200" cy="5867400"/>
          </a:xfrm>
        </p:spPr>
        <p:txBody>
          <a:bodyPr/>
          <a:lstStyle/>
          <a:p>
            <a:pPr>
              <a:buFont typeface="Courier New" pitchFamily="49" charset="0"/>
              <a:buChar char="o"/>
            </a:pPr>
            <a:r>
              <a:rPr lang="en-US" dirty="0" smtClean="0"/>
              <a:t>Step 5: The Eigen vectors with highest Eigen value will be selected for PCA.</a:t>
            </a:r>
          </a:p>
          <a:p>
            <a:pPr>
              <a:buFont typeface="Wingdings" pitchFamily="2" charset="2"/>
              <a:buChar char="Ø"/>
            </a:pPr>
            <a:r>
              <a:rPr lang="en-US" dirty="0" smtClean="0"/>
              <a:t>Now we can ignore the other dimensions,</a:t>
            </a:r>
          </a:p>
          <a:p>
            <a:pPr>
              <a:buFont typeface="Wingdings" pitchFamily="2" charset="2"/>
              <a:buChar char="Ø"/>
            </a:pPr>
            <a:r>
              <a:rPr lang="en-US" dirty="0" smtClean="0"/>
              <a:t>For </a:t>
            </a:r>
            <a:r>
              <a:rPr lang="en-US" i="1" dirty="0" smtClean="0"/>
              <a:t>n</a:t>
            </a:r>
            <a:r>
              <a:rPr lang="en-US" dirty="0" smtClean="0"/>
              <a:t> dimensions of data</a:t>
            </a:r>
            <a:r>
              <a:rPr lang="en-US" dirty="0" smtClean="0">
                <a:sym typeface="Wingdings" pitchFamily="2" charset="2"/>
              </a:rPr>
              <a:t> </a:t>
            </a:r>
            <a:r>
              <a:rPr lang="en-US" i="1" dirty="0" smtClean="0">
                <a:sym typeface="Wingdings" pitchFamily="2" charset="2"/>
              </a:rPr>
              <a:t>n</a:t>
            </a:r>
            <a:r>
              <a:rPr lang="en-US" dirty="0" smtClean="0">
                <a:sym typeface="Wingdings" pitchFamily="2" charset="2"/>
              </a:rPr>
              <a:t> Eigen vectors select </a:t>
            </a:r>
            <a:r>
              <a:rPr lang="en-US" i="1" dirty="0" smtClean="0">
                <a:sym typeface="Wingdings" pitchFamily="2" charset="2"/>
              </a:rPr>
              <a:t>p</a:t>
            </a:r>
            <a:r>
              <a:rPr lang="en-US" dirty="0" smtClean="0">
                <a:sym typeface="Wingdings" pitchFamily="2" charset="2"/>
              </a:rPr>
              <a:t> Eigen vectors</a:t>
            </a:r>
          </a:p>
          <a:p>
            <a:pPr>
              <a:buFont typeface="Wingdings" pitchFamily="2" charset="2"/>
              <a:buChar char="Ø"/>
            </a:pPr>
            <a:r>
              <a:rPr lang="en-US" dirty="0" smtClean="0">
                <a:sym typeface="Wingdings" pitchFamily="2" charset="2"/>
              </a:rPr>
              <a:t>For dimensionality reduction </a:t>
            </a:r>
            <a:r>
              <a:rPr lang="en-US" i="1" dirty="0" smtClean="0">
                <a:sym typeface="Wingdings" pitchFamily="2" charset="2"/>
              </a:rPr>
              <a:t>p </a:t>
            </a:r>
            <a:r>
              <a:rPr lang="en-US" dirty="0" smtClean="0">
                <a:sym typeface="Wingdings" pitchFamily="2" charset="2"/>
              </a:rPr>
              <a:t>&lt; </a:t>
            </a:r>
            <a:r>
              <a:rPr lang="en-US" i="1" dirty="0" smtClean="0">
                <a:sym typeface="Wingdings" pitchFamily="2" charset="2"/>
              </a:rPr>
              <a:t>n</a:t>
            </a:r>
          </a:p>
          <a:p>
            <a:pPr marL="0" indent="0">
              <a:buNone/>
            </a:pPr>
            <a:endParaRPr lang="en-US" i="1" dirty="0" smtClean="0">
              <a:sym typeface="Wingdings" pitchFamily="2" charset="2"/>
            </a:endParaRPr>
          </a:p>
          <a:p>
            <a:pPr marL="0" indent="0">
              <a:buNone/>
            </a:pPr>
            <a:r>
              <a:rPr lang="en-US" i="1" dirty="0" smtClean="0">
                <a:sym typeface="Wingdings" pitchFamily="2" charset="2"/>
              </a:rPr>
              <a:t>Final data= </a:t>
            </a:r>
            <a:r>
              <a:rPr lang="en-US" i="1" dirty="0" err="1"/>
              <a:t>FeatureVector</a:t>
            </a:r>
            <a:r>
              <a:rPr lang="en-US" i="1" baseline="30000" dirty="0" err="1"/>
              <a:t>T</a:t>
            </a:r>
            <a:r>
              <a:rPr lang="en-US" i="1" dirty="0"/>
              <a:t> </a:t>
            </a:r>
            <a:r>
              <a:rPr lang="en-US" dirty="0" smtClean="0"/>
              <a:t>x</a:t>
            </a:r>
            <a:r>
              <a:rPr lang="en-US" i="1" dirty="0" smtClean="0"/>
              <a:t> </a:t>
            </a:r>
            <a:r>
              <a:rPr lang="en-US" i="1" dirty="0" err="1" smtClean="0"/>
              <a:t>ScaledData</a:t>
            </a:r>
            <a:r>
              <a:rPr lang="en-US" i="1" baseline="30000" dirty="0" err="1" smtClean="0"/>
              <a:t>T</a:t>
            </a:r>
            <a:endParaRPr lang="en-US" i="1" baseline="30000" dirty="0" smtClean="0"/>
          </a:p>
          <a:p>
            <a:pPr>
              <a:buFont typeface="Wingdings" pitchFamily="2" charset="2"/>
              <a:buChar char="Ø"/>
            </a:pPr>
            <a:r>
              <a:rPr lang="en-US" dirty="0">
                <a:sym typeface="Wingdings" pitchFamily="2" charset="2"/>
              </a:rPr>
              <a:t>Final data is the final dataset, with data items in columns, and dimensions along rows.</a:t>
            </a:r>
          </a:p>
          <a:p>
            <a:pPr>
              <a:buFont typeface="Wingdings" pitchFamily="2" charset="2"/>
              <a:buChar char="Ø"/>
            </a:pPr>
            <a:r>
              <a:rPr lang="en-US" dirty="0">
                <a:sym typeface="Wingdings" pitchFamily="2" charset="2"/>
              </a:rPr>
              <a:t>Example data has 2 dimensions so data was in terms of x and y. Now the data will be in the terms of </a:t>
            </a:r>
            <a:r>
              <a:rPr lang="en-US" dirty="0" err="1">
                <a:sym typeface="Wingdings" pitchFamily="2" charset="2"/>
              </a:rPr>
              <a:t>eigen</a:t>
            </a:r>
            <a:r>
              <a:rPr lang="en-US" dirty="0">
                <a:sym typeface="Wingdings" pitchFamily="2" charset="2"/>
              </a:rPr>
              <a:t> vectors.</a:t>
            </a:r>
          </a:p>
          <a:p>
            <a:pPr>
              <a:buFont typeface="Wingdings" pitchFamily="2" charset="2"/>
              <a:buChar char="Ø"/>
            </a:pPr>
            <a:endParaRPr lang="en-US" i="1" baseline="30000" dirty="0" smtClean="0"/>
          </a:p>
          <a:p>
            <a:pPr marL="0" indent="0">
              <a:buNone/>
            </a:pPr>
            <a:endParaRPr lang="en-US" i="1" baseline="30000" dirty="0"/>
          </a:p>
          <a:p>
            <a:pPr>
              <a:buFont typeface="Wingdings" pitchFamily="2" charset="2"/>
              <a:buChar char="Ø"/>
            </a:pPr>
            <a:endParaRPr lang="en-US" i="1" dirty="0"/>
          </a:p>
        </p:txBody>
      </p:sp>
    </p:spTree>
    <p:extLst>
      <p:ext uri="{BB962C8B-B14F-4D97-AF65-F5344CB8AC3E}">
        <p14:creationId xmlns:p14="http://schemas.microsoft.com/office/powerpoint/2010/main" val="2609878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153400" cy="990600"/>
          </a:xfrm>
        </p:spPr>
        <p:txBody>
          <a:bodyPr>
            <a:normAutofit fontScale="90000"/>
          </a:bodyPr>
          <a:lstStyle/>
          <a:p>
            <a:pPr algn="ctr"/>
            <a:r>
              <a:rPr lang="en-US" sz="3200" b="1" dirty="0" smtClean="0"/>
              <a:t>Pros and cons of </a:t>
            </a:r>
            <a:br>
              <a:rPr lang="en-US" sz="3200" b="1" dirty="0" smtClean="0"/>
            </a:br>
            <a:r>
              <a:rPr lang="en-US" sz="3200" b="1" dirty="0" smtClean="0"/>
              <a:t>Dimensionality </a:t>
            </a:r>
            <a:r>
              <a:rPr lang="en-US" sz="3200" b="1" dirty="0"/>
              <a:t>Reduction</a:t>
            </a:r>
            <a:endParaRPr lang="en-US" sz="3200" dirty="0"/>
          </a:p>
        </p:txBody>
      </p:sp>
      <p:sp>
        <p:nvSpPr>
          <p:cNvPr id="3" name="Content Placeholder 2"/>
          <p:cNvSpPr>
            <a:spLocks noGrp="1"/>
          </p:cNvSpPr>
          <p:nvPr>
            <p:ph sz="quarter" idx="1"/>
          </p:nvPr>
        </p:nvSpPr>
        <p:spPr>
          <a:xfrm>
            <a:off x="228600" y="1295400"/>
            <a:ext cx="8382000" cy="5562600"/>
          </a:xfrm>
        </p:spPr>
        <p:txBody>
          <a:bodyPr>
            <a:normAutofit lnSpcReduction="10000"/>
          </a:bodyPr>
          <a:lstStyle/>
          <a:p>
            <a:pPr marL="0" indent="0" algn="just" fontAlgn="base">
              <a:spcAft>
                <a:spcPts val="600"/>
              </a:spcAft>
              <a:buNone/>
            </a:pPr>
            <a:r>
              <a:rPr lang="en-US" b="1" dirty="0"/>
              <a:t>Advantages of Dimensionality Reduction</a:t>
            </a:r>
            <a:endParaRPr lang="en-US" dirty="0"/>
          </a:p>
          <a:p>
            <a:pPr algn="just" fontAlgn="base">
              <a:spcAft>
                <a:spcPts val="600"/>
              </a:spcAft>
            </a:pPr>
            <a:r>
              <a:rPr lang="en-US" dirty="0"/>
              <a:t>It helps in data compression, and hence reduced storage space.</a:t>
            </a:r>
          </a:p>
          <a:p>
            <a:pPr algn="just" fontAlgn="base">
              <a:spcAft>
                <a:spcPts val="600"/>
              </a:spcAft>
            </a:pPr>
            <a:r>
              <a:rPr lang="en-US" dirty="0"/>
              <a:t>It reduces computation time.</a:t>
            </a:r>
          </a:p>
          <a:p>
            <a:pPr algn="just" fontAlgn="base">
              <a:spcAft>
                <a:spcPts val="1200"/>
              </a:spcAft>
            </a:pPr>
            <a:r>
              <a:rPr lang="en-US" dirty="0"/>
              <a:t>It also helps remove redundant features, if any.</a:t>
            </a:r>
          </a:p>
          <a:p>
            <a:pPr marL="0" indent="0" algn="just" fontAlgn="base">
              <a:spcAft>
                <a:spcPts val="600"/>
              </a:spcAft>
              <a:buNone/>
            </a:pPr>
            <a:r>
              <a:rPr lang="en-US" b="1" dirty="0"/>
              <a:t>Disadvantages of Dimensionality Reduction</a:t>
            </a:r>
            <a:endParaRPr lang="en-US" dirty="0"/>
          </a:p>
          <a:p>
            <a:pPr algn="just" fontAlgn="base">
              <a:spcAft>
                <a:spcPts val="600"/>
              </a:spcAft>
            </a:pPr>
            <a:r>
              <a:rPr lang="en-US" dirty="0"/>
              <a:t>It may lead to some amount of data loss.</a:t>
            </a:r>
          </a:p>
          <a:p>
            <a:pPr algn="just" fontAlgn="base">
              <a:spcAft>
                <a:spcPts val="600"/>
              </a:spcAft>
            </a:pPr>
            <a:r>
              <a:rPr lang="en-US" dirty="0"/>
              <a:t>PCA tends to find linear correlations between variables, which is sometimes undesirable.</a:t>
            </a:r>
          </a:p>
          <a:p>
            <a:pPr algn="just" fontAlgn="base">
              <a:spcAft>
                <a:spcPts val="600"/>
              </a:spcAft>
            </a:pPr>
            <a:r>
              <a:rPr lang="en-US" dirty="0"/>
              <a:t>PCA fails in cases where mean and covariance are not enough to define datasets.</a:t>
            </a:r>
          </a:p>
          <a:p>
            <a:pPr algn="just" fontAlgn="base">
              <a:spcAft>
                <a:spcPts val="600"/>
              </a:spcAft>
            </a:pPr>
            <a:r>
              <a:rPr lang="en-US" dirty="0"/>
              <a:t>We may not know how many principal components to keep- in practice, some thumb rules are applied.</a:t>
            </a:r>
          </a:p>
          <a:p>
            <a:pPr marL="354013" indent="-300038" algn="just" fontAlgn="base">
              <a:spcAft>
                <a:spcPts val="600"/>
              </a:spcAft>
              <a:buNone/>
            </a:pPr>
            <a:endParaRPr lang="en-US" dirty="0"/>
          </a:p>
          <a:p>
            <a:pPr algn="just">
              <a:spcAft>
                <a:spcPts val="600"/>
              </a:spcAft>
            </a:pPr>
            <a:endParaRPr lang="en-US" dirty="0"/>
          </a:p>
        </p:txBody>
      </p:sp>
    </p:spTree>
    <p:extLst>
      <p:ext uri="{BB962C8B-B14F-4D97-AF65-F5344CB8AC3E}">
        <p14:creationId xmlns:p14="http://schemas.microsoft.com/office/powerpoint/2010/main" val="2836616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990600"/>
          </a:xfrm>
        </p:spPr>
        <p:txBody>
          <a:bodyPr>
            <a:normAutofit/>
          </a:bodyPr>
          <a:lstStyle/>
          <a:p>
            <a:pPr algn="ctr"/>
            <a:r>
              <a:rPr lang="en-US" sz="3600" dirty="0" smtClean="0"/>
              <a:t>Dimensionality reduction</a:t>
            </a:r>
            <a:endParaRPr lang="en-US" sz="3600" dirty="0"/>
          </a:p>
        </p:txBody>
      </p:sp>
      <p:sp>
        <p:nvSpPr>
          <p:cNvPr id="3" name="Content Placeholder 2"/>
          <p:cNvSpPr>
            <a:spLocks noGrp="1"/>
          </p:cNvSpPr>
          <p:nvPr>
            <p:ph sz="quarter" idx="1"/>
          </p:nvPr>
        </p:nvSpPr>
        <p:spPr>
          <a:xfrm>
            <a:off x="228600" y="1219200"/>
            <a:ext cx="8610600" cy="5334000"/>
          </a:xfrm>
        </p:spPr>
        <p:txBody>
          <a:bodyPr>
            <a:normAutofit fontScale="85000" lnSpcReduction="20000"/>
          </a:bodyPr>
          <a:lstStyle/>
          <a:p>
            <a:pPr algn="just">
              <a:lnSpc>
                <a:spcPct val="150000"/>
              </a:lnSpc>
              <a:buFont typeface="Wingdings" pitchFamily="2" charset="2"/>
              <a:buChar char="q"/>
            </a:pPr>
            <a:r>
              <a:rPr lang="en-US" u="sng" dirty="0"/>
              <a:t>Example</a:t>
            </a:r>
            <a:endParaRPr lang="en-US" u="sng" dirty="0" smtClean="0"/>
          </a:p>
          <a:p>
            <a:pPr marL="623888" indent="-342900" algn="just">
              <a:lnSpc>
                <a:spcPct val="150000"/>
              </a:lnSpc>
              <a:buFont typeface="Wingdings" pitchFamily="2" charset="2"/>
              <a:buChar char="v"/>
            </a:pPr>
            <a:r>
              <a:rPr lang="en-US" u="sng" dirty="0" smtClean="0"/>
              <a:t>Email: Spam or not Spam</a:t>
            </a:r>
          </a:p>
          <a:p>
            <a:pPr marL="855663" indent="-457200" algn="just">
              <a:buFont typeface="Wingdings" pitchFamily="2" charset="2"/>
              <a:buChar char="Ø"/>
            </a:pPr>
            <a:r>
              <a:rPr lang="en-US" dirty="0" smtClean="0"/>
              <a:t>Features: </a:t>
            </a:r>
            <a:r>
              <a:rPr lang="en-US" dirty="0"/>
              <a:t>whether or not the e-mail has a generic title</a:t>
            </a:r>
            <a:r>
              <a:rPr lang="en-US" dirty="0" smtClean="0"/>
              <a:t>,  </a:t>
            </a:r>
            <a:r>
              <a:rPr lang="en-US" dirty="0"/>
              <a:t>the content of the e-mail, </a:t>
            </a:r>
            <a:r>
              <a:rPr lang="en-US" dirty="0" smtClean="0"/>
              <a:t>whether </a:t>
            </a:r>
            <a:r>
              <a:rPr lang="en-US" dirty="0"/>
              <a:t>the e-mail uses a template, etc</a:t>
            </a:r>
            <a:r>
              <a:rPr lang="en-US" dirty="0" smtClean="0"/>
              <a:t>.</a:t>
            </a:r>
            <a:endParaRPr lang="en-US" dirty="0"/>
          </a:p>
          <a:p>
            <a:pPr marL="623888" indent="-342900" algn="just">
              <a:buFont typeface="Wingdings" pitchFamily="2" charset="2"/>
              <a:buChar char="v"/>
            </a:pPr>
            <a:r>
              <a:rPr lang="en-US" u="sng" dirty="0" smtClean="0"/>
              <a:t>Classification:</a:t>
            </a:r>
          </a:p>
          <a:p>
            <a:pPr marL="796925" indent="-398463" algn="just">
              <a:buFont typeface="Wingdings" pitchFamily="2" charset="2"/>
              <a:buChar char="Ø"/>
            </a:pPr>
            <a:r>
              <a:rPr lang="en-US" dirty="0" smtClean="0"/>
              <a:t>Dataset Features: Temperature, Humidity, Rainfall etc..</a:t>
            </a:r>
            <a:endParaRPr lang="en-US" dirty="0"/>
          </a:p>
          <a:p>
            <a:pPr algn="just">
              <a:lnSpc>
                <a:spcPct val="150000"/>
              </a:lnSpc>
              <a:buFont typeface="Wingdings" pitchFamily="2" charset="2"/>
              <a:buChar char="q"/>
            </a:pPr>
            <a:r>
              <a:rPr lang="en-US" dirty="0"/>
              <a:t>Dimensionality reduction </a:t>
            </a:r>
            <a:r>
              <a:rPr lang="en-US" dirty="0" smtClean="0"/>
              <a:t>can </a:t>
            </a:r>
            <a:r>
              <a:rPr lang="en-US" dirty="0"/>
              <a:t>be divided into:</a:t>
            </a:r>
          </a:p>
          <a:p>
            <a:pPr marL="519113" indent="-231775" algn="just">
              <a:lnSpc>
                <a:spcPct val="150000"/>
              </a:lnSpc>
              <a:tabLst>
                <a:tab pos="395288" algn="l"/>
                <a:tab pos="519113" algn="l"/>
                <a:tab pos="693738" algn="l"/>
              </a:tabLst>
            </a:pPr>
            <a:r>
              <a:rPr lang="en-US" dirty="0"/>
              <a:t> </a:t>
            </a:r>
            <a:r>
              <a:rPr lang="en-US" b="1" dirty="0"/>
              <a:t>Feature selection</a:t>
            </a:r>
            <a:r>
              <a:rPr lang="en-US" dirty="0"/>
              <a:t> </a:t>
            </a:r>
            <a:r>
              <a:rPr lang="en-US" dirty="0" smtClean="0"/>
              <a:t>: </a:t>
            </a:r>
          </a:p>
          <a:p>
            <a:pPr marL="736600" indent="-217488" algn="just">
              <a:lnSpc>
                <a:spcPct val="150000"/>
              </a:lnSpc>
              <a:spcBef>
                <a:spcPts val="0"/>
              </a:spcBef>
              <a:buFont typeface="Wingdings" pitchFamily="2" charset="2"/>
              <a:buChar char="Ø"/>
              <a:tabLst>
                <a:tab pos="395288" algn="l"/>
                <a:tab pos="682625" algn="l"/>
                <a:tab pos="693738" algn="l"/>
                <a:tab pos="736600" algn="l"/>
              </a:tabLst>
            </a:pPr>
            <a:r>
              <a:rPr lang="en-US" dirty="0" smtClean="0"/>
              <a:t>Find </a:t>
            </a:r>
            <a:r>
              <a:rPr lang="en-US" dirty="0"/>
              <a:t>a subset of the original set of variables, or features, to get a smaller subset which can be used to model the problem.</a:t>
            </a:r>
          </a:p>
          <a:p>
            <a:pPr marL="519113" indent="-231775" algn="just">
              <a:lnSpc>
                <a:spcPct val="150000"/>
              </a:lnSpc>
              <a:tabLst>
                <a:tab pos="395288" algn="l"/>
                <a:tab pos="519113" algn="l"/>
                <a:tab pos="693738" algn="l"/>
              </a:tabLst>
            </a:pPr>
            <a:r>
              <a:rPr lang="en-US" dirty="0"/>
              <a:t> </a:t>
            </a:r>
            <a:r>
              <a:rPr lang="en-US" b="1" dirty="0"/>
              <a:t>Feature </a:t>
            </a:r>
            <a:r>
              <a:rPr lang="en-US" b="1" dirty="0" smtClean="0"/>
              <a:t>extraction/scaling</a:t>
            </a:r>
            <a:r>
              <a:rPr lang="en-US" dirty="0" smtClean="0"/>
              <a:t>: </a:t>
            </a:r>
          </a:p>
          <a:p>
            <a:pPr marL="736600" indent="-165100" algn="just">
              <a:lnSpc>
                <a:spcPct val="150000"/>
              </a:lnSpc>
              <a:spcBef>
                <a:spcPts val="0"/>
              </a:spcBef>
              <a:buFont typeface="Wingdings" pitchFamily="2" charset="2"/>
              <a:buChar char="Ø"/>
              <a:tabLst>
                <a:tab pos="395288" algn="l"/>
                <a:tab pos="693738" algn="l"/>
                <a:tab pos="736600" algn="l"/>
              </a:tabLst>
            </a:pPr>
            <a:r>
              <a:rPr lang="en-US" dirty="0" smtClean="0"/>
              <a:t>This </a:t>
            </a:r>
            <a:r>
              <a:rPr lang="en-US" dirty="0"/>
              <a:t>reduces the data in a high dimensional space to a lower dimension space, i.e. a space with lesser no. of dimensions.</a:t>
            </a:r>
          </a:p>
          <a:p>
            <a:pPr marL="796925" indent="-398463" algn="just">
              <a:buFont typeface="Wingdings" pitchFamily="2" charset="2"/>
              <a:buChar char="Ø"/>
            </a:pPr>
            <a:endParaRPr lang="en-US" dirty="0" smtClean="0"/>
          </a:p>
        </p:txBody>
      </p:sp>
    </p:spTree>
    <p:extLst>
      <p:ext uri="{BB962C8B-B14F-4D97-AF65-F5344CB8AC3E}">
        <p14:creationId xmlns:p14="http://schemas.microsoft.com/office/powerpoint/2010/main" val="398816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US" sz="4000" dirty="0" smtClean="0"/>
              <a:t>Feature Selection</a:t>
            </a:r>
            <a:endParaRPr lang="en-US" sz="4000" dirty="0"/>
          </a:p>
        </p:txBody>
      </p:sp>
      <p:sp>
        <p:nvSpPr>
          <p:cNvPr id="3" name="Content Placeholder 2"/>
          <p:cNvSpPr>
            <a:spLocks noGrp="1"/>
          </p:cNvSpPr>
          <p:nvPr>
            <p:ph sz="quarter" idx="1"/>
          </p:nvPr>
        </p:nvSpPr>
        <p:spPr>
          <a:xfrm>
            <a:off x="304800" y="1600200"/>
            <a:ext cx="8153400" cy="5105400"/>
          </a:xfrm>
        </p:spPr>
        <p:txBody>
          <a:bodyPr/>
          <a:lstStyle/>
          <a:p>
            <a:pPr algn="just">
              <a:spcAft>
                <a:spcPts val="1200"/>
              </a:spcAft>
            </a:pPr>
            <a:r>
              <a:rPr lang="en-US" dirty="0" smtClean="0"/>
              <a:t>Higher </a:t>
            </a:r>
            <a:r>
              <a:rPr lang="en-US" dirty="0"/>
              <a:t>dimensional data sets increase the time complexity and also the space required will be more. </a:t>
            </a:r>
            <a:endParaRPr lang="en-US" dirty="0" smtClean="0"/>
          </a:p>
          <a:p>
            <a:pPr algn="just">
              <a:spcAft>
                <a:spcPts val="1200"/>
              </a:spcAft>
            </a:pPr>
            <a:r>
              <a:rPr lang="en-US" dirty="0" smtClean="0"/>
              <a:t>Also</a:t>
            </a:r>
            <a:r>
              <a:rPr lang="en-US" dirty="0"/>
              <a:t>, all the features in the dataset might not be useful. </a:t>
            </a:r>
            <a:endParaRPr lang="en-US" dirty="0" smtClean="0"/>
          </a:p>
          <a:p>
            <a:pPr algn="just">
              <a:spcAft>
                <a:spcPts val="1200"/>
              </a:spcAft>
            </a:pPr>
            <a:r>
              <a:rPr lang="en-US" dirty="0" smtClean="0"/>
              <a:t>Some </a:t>
            </a:r>
            <a:r>
              <a:rPr lang="en-US" dirty="0"/>
              <a:t>may contribute no information at all, while some may contribute similar information as the other features. </a:t>
            </a:r>
            <a:endParaRPr lang="en-US" dirty="0" smtClean="0"/>
          </a:p>
          <a:p>
            <a:pPr algn="just">
              <a:spcAft>
                <a:spcPts val="1200"/>
              </a:spcAft>
            </a:pPr>
            <a:r>
              <a:rPr lang="en-US" dirty="0" smtClean="0"/>
              <a:t>Selecting </a:t>
            </a:r>
            <a:r>
              <a:rPr lang="en-US" dirty="0"/>
              <a:t>the optimal set of features will help us hence reduce the space and time complexity as well as increase the accuracy or purity of classification (or regression) and clustering (or association) for supervised and unsupervised learning respectively.</a:t>
            </a:r>
          </a:p>
        </p:txBody>
      </p:sp>
    </p:spTree>
    <p:extLst>
      <p:ext uri="{BB962C8B-B14F-4D97-AF65-F5344CB8AC3E}">
        <p14:creationId xmlns:p14="http://schemas.microsoft.com/office/powerpoint/2010/main" val="104045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algn="ctr"/>
            <a:r>
              <a:rPr lang="en-US" sz="4400" dirty="0" smtClean="0"/>
              <a:t>Feature Selection</a:t>
            </a:r>
            <a:endParaRPr lang="en-US" sz="4400" dirty="0"/>
          </a:p>
        </p:txBody>
      </p:sp>
      <p:sp>
        <p:nvSpPr>
          <p:cNvPr id="3" name="Content Placeholder 2"/>
          <p:cNvSpPr>
            <a:spLocks noGrp="1"/>
          </p:cNvSpPr>
          <p:nvPr>
            <p:ph sz="quarter" idx="1"/>
          </p:nvPr>
        </p:nvSpPr>
        <p:spPr>
          <a:xfrm>
            <a:off x="381000" y="1447800"/>
            <a:ext cx="8305800" cy="5257800"/>
          </a:xfrm>
        </p:spPr>
        <p:txBody>
          <a:bodyPr>
            <a:normAutofit lnSpcReduction="10000"/>
          </a:bodyPr>
          <a:lstStyle/>
          <a:p>
            <a:pPr algn="just">
              <a:spcAft>
                <a:spcPts val="1200"/>
              </a:spcAft>
              <a:buFont typeface="Wingdings" pitchFamily="2" charset="2"/>
              <a:buChar char="q"/>
            </a:pPr>
            <a:r>
              <a:rPr lang="en-US" dirty="0" smtClean="0"/>
              <a:t>Also called Variable Selection and Attribute Selection.</a:t>
            </a:r>
          </a:p>
          <a:p>
            <a:pPr algn="just">
              <a:spcAft>
                <a:spcPts val="1200"/>
              </a:spcAft>
              <a:buFont typeface="Wingdings" pitchFamily="2" charset="2"/>
              <a:buChar char="q"/>
            </a:pPr>
            <a:r>
              <a:rPr lang="en-US" dirty="0" smtClean="0"/>
              <a:t>Task of selecting a subset of relevant features for use in model construction</a:t>
            </a:r>
          </a:p>
          <a:p>
            <a:pPr algn="just">
              <a:spcAft>
                <a:spcPts val="1200"/>
              </a:spcAft>
              <a:buFont typeface="Wingdings" pitchFamily="2" charset="2"/>
              <a:buChar char="q"/>
            </a:pPr>
            <a:r>
              <a:rPr lang="en-US" dirty="0" smtClean="0"/>
              <a:t>It is used to identify and remove unneeded, irrelevant and redundant attributes from data.</a:t>
            </a:r>
          </a:p>
          <a:p>
            <a:pPr algn="just">
              <a:spcAft>
                <a:spcPts val="1200"/>
              </a:spcAft>
              <a:buFont typeface="Wingdings" pitchFamily="2" charset="2"/>
              <a:buChar char="q"/>
            </a:pPr>
            <a:r>
              <a:rPr lang="en-US" dirty="0" smtClean="0"/>
              <a:t>It has Four approaches</a:t>
            </a:r>
          </a:p>
          <a:p>
            <a:pPr marL="858838" indent="-342900" algn="just">
              <a:spcAft>
                <a:spcPts val="1200"/>
              </a:spcAft>
              <a:buFont typeface="Wingdings" pitchFamily="2" charset="2"/>
              <a:buChar char="Ø"/>
            </a:pPr>
            <a:r>
              <a:rPr lang="en-US" dirty="0" smtClean="0"/>
              <a:t>Wrapper method</a:t>
            </a:r>
          </a:p>
          <a:p>
            <a:pPr marL="858838" indent="-342900" algn="just">
              <a:spcAft>
                <a:spcPts val="1200"/>
              </a:spcAft>
              <a:buFont typeface="Wingdings" pitchFamily="2" charset="2"/>
              <a:buChar char="Ø"/>
            </a:pPr>
            <a:r>
              <a:rPr lang="en-US" dirty="0" smtClean="0"/>
              <a:t>Filter Method</a:t>
            </a:r>
          </a:p>
          <a:p>
            <a:pPr marL="858838" indent="-342900" algn="just">
              <a:spcAft>
                <a:spcPts val="1200"/>
              </a:spcAft>
              <a:buFont typeface="Wingdings" pitchFamily="2" charset="2"/>
              <a:buChar char="Ø"/>
            </a:pPr>
            <a:r>
              <a:rPr lang="en-US" dirty="0" smtClean="0"/>
              <a:t>Embedded Method</a:t>
            </a:r>
          </a:p>
          <a:p>
            <a:pPr marL="858838" indent="-342900" algn="just">
              <a:spcAft>
                <a:spcPts val="1200"/>
              </a:spcAft>
              <a:buFont typeface="Wingdings" pitchFamily="2" charset="2"/>
              <a:buChar char="Ø"/>
            </a:pPr>
            <a:r>
              <a:rPr lang="en-US" dirty="0" smtClean="0"/>
              <a:t>Hybrid Method</a:t>
            </a:r>
            <a:endParaRPr lang="en-US" dirty="0"/>
          </a:p>
        </p:txBody>
      </p:sp>
    </p:spTree>
    <p:extLst>
      <p:ext uri="{BB962C8B-B14F-4D97-AF65-F5344CB8AC3E}">
        <p14:creationId xmlns:p14="http://schemas.microsoft.com/office/powerpoint/2010/main" val="93982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normAutofit fontScale="90000"/>
          </a:bodyPr>
          <a:lstStyle/>
          <a:p>
            <a:pPr algn="ctr"/>
            <a:r>
              <a:rPr lang="en-US" sz="4000" dirty="0" smtClean="0"/>
              <a:t>Feature Selection Approaches</a:t>
            </a:r>
            <a:endParaRPr lang="en-US" sz="4000" dirty="0"/>
          </a:p>
        </p:txBody>
      </p:sp>
      <p:sp>
        <p:nvSpPr>
          <p:cNvPr id="3" name="Content Placeholder 2"/>
          <p:cNvSpPr>
            <a:spLocks noGrp="1"/>
          </p:cNvSpPr>
          <p:nvPr>
            <p:ph sz="quarter" idx="1"/>
          </p:nvPr>
        </p:nvSpPr>
        <p:spPr>
          <a:xfrm>
            <a:off x="304800" y="1447800"/>
            <a:ext cx="8153400" cy="5257800"/>
          </a:xfrm>
        </p:spPr>
        <p:txBody>
          <a:bodyPr>
            <a:normAutofit fontScale="92500"/>
          </a:bodyPr>
          <a:lstStyle/>
          <a:p>
            <a:pPr algn="just">
              <a:spcAft>
                <a:spcPts val="600"/>
              </a:spcAft>
              <a:buFont typeface="Wingdings" pitchFamily="2" charset="2"/>
              <a:buChar char="q"/>
            </a:pPr>
            <a:r>
              <a:rPr lang="en-US" sz="2600" b="1" u="sng" dirty="0" smtClean="0"/>
              <a:t>Wrapper method</a:t>
            </a:r>
          </a:p>
          <a:p>
            <a:pPr marL="741363" indent="-342900" algn="just">
              <a:buFont typeface="Wingdings" pitchFamily="2" charset="2"/>
              <a:buChar char="Ø"/>
            </a:pPr>
            <a:r>
              <a:rPr lang="en-US" dirty="0" smtClean="0"/>
              <a:t>It considers the selection of a set of features as a search problem, where different combinations are prepared, evaluated and compared to other combinations.</a:t>
            </a:r>
          </a:p>
          <a:p>
            <a:pPr marL="741363" indent="-342900" algn="just">
              <a:buFont typeface="Wingdings" pitchFamily="2" charset="2"/>
              <a:buChar char="Ø"/>
            </a:pPr>
            <a:r>
              <a:rPr lang="en-US" dirty="0" smtClean="0"/>
              <a:t>A predictive model is used to evaluate a combination of features and assign a score based on model accuracy.</a:t>
            </a:r>
          </a:p>
          <a:p>
            <a:pPr marL="741363" indent="-342900" algn="just">
              <a:spcAft>
                <a:spcPts val="1200"/>
              </a:spcAft>
              <a:buFont typeface="Wingdings" pitchFamily="2" charset="2"/>
              <a:buChar char="Ø"/>
            </a:pPr>
            <a:r>
              <a:rPr lang="en-US" dirty="0" err="1" smtClean="0"/>
              <a:t>Eg</a:t>
            </a:r>
            <a:r>
              <a:rPr lang="en-US" dirty="0" smtClean="0"/>
              <a:t>: Best Fit Search and Random Hill Climbing</a:t>
            </a:r>
          </a:p>
          <a:p>
            <a:pPr algn="just">
              <a:spcAft>
                <a:spcPts val="1200"/>
              </a:spcAft>
              <a:buFont typeface="Wingdings" pitchFamily="2" charset="2"/>
              <a:buChar char="q"/>
            </a:pPr>
            <a:r>
              <a:rPr lang="en-US" sz="2600" b="1" u="sng" dirty="0" smtClean="0"/>
              <a:t>Filter </a:t>
            </a:r>
            <a:r>
              <a:rPr lang="en-US" sz="2600" b="1" u="sng" dirty="0"/>
              <a:t>Method</a:t>
            </a:r>
          </a:p>
          <a:p>
            <a:pPr marL="741363" indent="-342900" algn="just">
              <a:buFont typeface="Wingdings" pitchFamily="2" charset="2"/>
              <a:buChar char="Ø"/>
            </a:pPr>
            <a:r>
              <a:rPr lang="en-US" dirty="0" smtClean="0"/>
              <a:t>Applies a statistical measure to assign a scoring to each feature.</a:t>
            </a:r>
          </a:p>
          <a:p>
            <a:pPr marL="741363" indent="-342900" algn="just">
              <a:buFont typeface="Wingdings" pitchFamily="2" charset="2"/>
              <a:buChar char="Ø"/>
            </a:pPr>
            <a:r>
              <a:rPr lang="en-US" dirty="0" smtClean="0"/>
              <a:t>Features are ranked by the score and either selected or rejected from the dataset.</a:t>
            </a:r>
          </a:p>
          <a:p>
            <a:pPr marL="741363" indent="-342900" algn="just">
              <a:buFont typeface="Wingdings" pitchFamily="2" charset="2"/>
              <a:buChar char="Ø"/>
            </a:pPr>
            <a:r>
              <a:rPr lang="en-US" dirty="0" err="1" smtClean="0"/>
              <a:t>Eg</a:t>
            </a:r>
            <a:r>
              <a:rPr lang="en-US" dirty="0" smtClean="0"/>
              <a:t>: Correlation Coefficient Scores, Chi Square Test</a:t>
            </a:r>
            <a:endParaRPr lang="en-US" dirty="0"/>
          </a:p>
        </p:txBody>
      </p:sp>
    </p:spTree>
    <p:extLst>
      <p:ext uri="{BB962C8B-B14F-4D97-AF65-F5344CB8AC3E}">
        <p14:creationId xmlns:p14="http://schemas.microsoft.com/office/powerpoint/2010/main" val="93982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497"/>
            <a:ext cx="7467600" cy="1143000"/>
          </a:xfrm>
        </p:spPr>
        <p:txBody>
          <a:bodyPr>
            <a:normAutofit/>
          </a:bodyPr>
          <a:lstStyle/>
          <a:p>
            <a:pPr algn="ctr"/>
            <a:r>
              <a:rPr lang="en-US" sz="3600" dirty="0"/>
              <a:t>Feature Selection Approaches</a:t>
            </a:r>
            <a:endParaRPr lang="en-US" sz="3200" dirty="0"/>
          </a:p>
        </p:txBody>
      </p:sp>
      <p:sp>
        <p:nvSpPr>
          <p:cNvPr id="3" name="Content Placeholder 2"/>
          <p:cNvSpPr>
            <a:spLocks noGrp="1"/>
          </p:cNvSpPr>
          <p:nvPr>
            <p:ph sz="quarter" idx="1"/>
          </p:nvPr>
        </p:nvSpPr>
        <p:spPr>
          <a:xfrm>
            <a:off x="457200" y="1447800"/>
            <a:ext cx="8077200" cy="5026152"/>
          </a:xfrm>
        </p:spPr>
        <p:txBody>
          <a:bodyPr>
            <a:normAutofit/>
          </a:bodyPr>
          <a:lstStyle/>
          <a:p>
            <a:pPr algn="just">
              <a:spcAft>
                <a:spcPts val="600"/>
              </a:spcAft>
              <a:buFont typeface="Wingdings" pitchFamily="2" charset="2"/>
              <a:buChar char="q"/>
            </a:pPr>
            <a:r>
              <a:rPr lang="en-US" b="1" u="sng" dirty="0"/>
              <a:t>Embedded method</a:t>
            </a:r>
          </a:p>
          <a:p>
            <a:pPr marL="741363" indent="-342900" algn="just">
              <a:buFont typeface="Wingdings" pitchFamily="2" charset="2"/>
              <a:buChar char="Ø"/>
            </a:pPr>
            <a:r>
              <a:rPr lang="en-US" sz="2200" dirty="0"/>
              <a:t>The applied learning algorithms determine the specificity of this approach </a:t>
            </a:r>
          </a:p>
          <a:p>
            <a:pPr marL="741363" indent="-342900" algn="just">
              <a:spcAft>
                <a:spcPts val="1200"/>
              </a:spcAft>
              <a:buFont typeface="Wingdings" pitchFamily="2" charset="2"/>
              <a:buChar char="Ø"/>
            </a:pPr>
            <a:r>
              <a:rPr lang="en-US" sz="2200" dirty="0"/>
              <a:t>It selects the features during the process of training the data set.</a:t>
            </a:r>
          </a:p>
          <a:p>
            <a:pPr algn="just">
              <a:spcAft>
                <a:spcPts val="1200"/>
              </a:spcAft>
              <a:buFont typeface="Wingdings" pitchFamily="2" charset="2"/>
              <a:buChar char="q"/>
            </a:pPr>
            <a:r>
              <a:rPr lang="en-US" b="1" u="sng" dirty="0"/>
              <a:t>Hybrid Method</a:t>
            </a:r>
          </a:p>
          <a:p>
            <a:pPr marL="741363" indent="-342900" algn="just">
              <a:buFont typeface="Wingdings" pitchFamily="2" charset="2"/>
              <a:buChar char="Ø"/>
            </a:pPr>
            <a:r>
              <a:rPr lang="en-US" sz="2200" dirty="0"/>
              <a:t>Both filter and wrapper-based methods are used in hybrid approach. </a:t>
            </a:r>
          </a:p>
          <a:p>
            <a:pPr marL="741363" indent="-342900" algn="just">
              <a:buFont typeface="Wingdings" pitchFamily="2" charset="2"/>
              <a:buChar char="Ø"/>
            </a:pPr>
            <a:r>
              <a:rPr lang="en-US" sz="2200" dirty="0"/>
              <a:t>This approach first selects the possible optimal feature set which is further tested by the wrapper approach. </a:t>
            </a:r>
          </a:p>
          <a:p>
            <a:pPr marL="741363" indent="-342900" algn="just">
              <a:buFont typeface="Wingdings" pitchFamily="2" charset="2"/>
              <a:buChar char="Ø"/>
            </a:pPr>
            <a:r>
              <a:rPr lang="en-US" sz="2200" dirty="0"/>
              <a:t>It hence uses the advantages of both filter and wrapper-based approach.</a:t>
            </a:r>
          </a:p>
          <a:p>
            <a:endParaRPr lang="en-US" dirty="0"/>
          </a:p>
        </p:txBody>
      </p:sp>
    </p:spTree>
    <p:extLst>
      <p:ext uri="{BB962C8B-B14F-4D97-AF65-F5344CB8AC3E}">
        <p14:creationId xmlns:p14="http://schemas.microsoft.com/office/powerpoint/2010/main" val="215289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039"/>
            <a:ext cx="8534400" cy="1143000"/>
          </a:xfrm>
        </p:spPr>
        <p:txBody>
          <a:bodyPr>
            <a:noAutofit/>
          </a:bodyPr>
          <a:lstStyle/>
          <a:p>
            <a:pPr algn="ctr"/>
            <a:r>
              <a:rPr lang="en-US" sz="3600" dirty="0" smtClean="0"/>
              <a:t>Parameters for Feature Selection</a:t>
            </a:r>
            <a:endParaRPr lang="en-US" sz="3200" dirty="0"/>
          </a:p>
        </p:txBody>
      </p:sp>
      <p:sp>
        <p:nvSpPr>
          <p:cNvPr id="3" name="Content Placeholder 2"/>
          <p:cNvSpPr>
            <a:spLocks noGrp="1"/>
          </p:cNvSpPr>
          <p:nvPr>
            <p:ph sz="quarter" idx="1"/>
          </p:nvPr>
        </p:nvSpPr>
        <p:spPr>
          <a:xfrm>
            <a:off x="457200" y="1447800"/>
            <a:ext cx="8077200" cy="5026152"/>
          </a:xfrm>
        </p:spPr>
        <p:txBody>
          <a:bodyPr>
            <a:normAutofit/>
          </a:bodyPr>
          <a:lstStyle/>
          <a:p>
            <a:pPr marL="0" indent="0">
              <a:spcBef>
                <a:spcPts val="1200"/>
              </a:spcBef>
              <a:spcAft>
                <a:spcPts val="1200"/>
              </a:spcAft>
              <a:buNone/>
            </a:pPr>
            <a:r>
              <a:rPr lang="en-US" dirty="0"/>
              <a:t>The parameters are classified based on two </a:t>
            </a:r>
            <a:r>
              <a:rPr lang="en-US" dirty="0" smtClean="0"/>
              <a:t>factors:</a:t>
            </a:r>
          </a:p>
          <a:p>
            <a:pPr>
              <a:spcBef>
                <a:spcPts val="1200"/>
              </a:spcBef>
              <a:spcAft>
                <a:spcPts val="1200"/>
              </a:spcAft>
              <a:buFont typeface="Wingdings" pitchFamily="2" charset="2"/>
              <a:buChar char="q"/>
            </a:pPr>
            <a:r>
              <a:rPr lang="en-US" dirty="0"/>
              <a:t>The Similarity of information contributed by the features </a:t>
            </a:r>
            <a:r>
              <a:rPr lang="en-US" dirty="0" smtClean="0"/>
              <a:t>:</a:t>
            </a:r>
          </a:p>
          <a:p>
            <a:pPr marL="693738" indent="-295275">
              <a:spcBef>
                <a:spcPts val="1200"/>
              </a:spcBef>
              <a:spcAft>
                <a:spcPts val="1200"/>
              </a:spcAft>
            </a:pPr>
            <a:r>
              <a:rPr lang="en-US" dirty="0" smtClean="0"/>
              <a:t>Correlation</a:t>
            </a:r>
          </a:p>
          <a:p>
            <a:pPr>
              <a:spcBef>
                <a:spcPts val="1200"/>
              </a:spcBef>
              <a:spcAft>
                <a:spcPts val="1200"/>
              </a:spcAft>
              <a:buFont typeface="Wingdings" pitchFamily="2" charset="2"/>
              <a:buChar char="q"/>
            </a:pPr>
            <a:r>
              <a:rPr lang="en-US" dirty="0"/>
              <a:t>Quantum of information contributed by the features </a:t>
            </a:r>
            <a:r>
              <a:rPr lang="en-US" dirty="0" smtClean="0"/>
              <a:t>:</a:t>
            </a:r>
          </a:p>
          <a:p>
            <a:pPr marL="687388" indent="-273050">
              <a:spcBef>
                <a:spcPts val="1200"/>
              </a:spcBef>
              <a:spcAft>
                <a:spcPts val="1200"/>
              </a:spcAft>
            </a:pPr>
            <a:r>
              <a:rPr lang="en-US" dirty="0" smtClean="0"/>
              <a:t>Entropy </a:t>
            </a:r>
          </a:p>
          <a:p>
            <a:pPr marL="687388" indent="-273050">
              <a:spcBef>
                <a:spcPts val="1200"/>
              </a:spcBef>
              <a:spcAft>
                <a:spcPts val="1200"/>
              </a:spcAft>
            </a:pPr>
            <a:r>
              <a:rPr lang="en-US" dirty="0" smtClean="0"/>
              <a:t>Mutual Information</a:t>
            </a:r>
            <a:endParaRPr lang="en-US" dirty="0"/>
          </a:p>
        </p:txBody>
      </p:sp>
    </p:spTree>
    <p:extLst>
      <p:ext uri="{BB962C8B-B14F-4D97-AF65-F5344CB8AC3E}">
        <p14:creationId xmlns:p14="http://schemas.microsoft.com/office/powerpoint/2010/main" val="295255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039"/>
            <a:ext cx="8534400" cy="1143000"/>
          </a:xfrm>
        </p:spPr>
        <p:txBody>
          <a:bodyPr>
            <a:noAutofit/>
          </a:bodyPr>
          <a:lstStyle/>
          <a:p>
            <a:pPr algn="ctr"/>
            <a:r>
              <a:rPr lang="en-US" sz="3600" dirty="0" smtClean="0"/>
              <a:t>Parameters for Feature Selection</a:t>
            </a:r>
            <a:endParaRPr lang="en-US" sz="3200" dirty="0"/>
          </a:p>
        </p:txBody>
      </p:sp>
      <p:sp>
        <p:nvSpPr>
          <p:cNvPr id="3" name="Content Placeholder 2"/>
          <p:cNvSpPr>
            <a:spLocks noGrp="1"/>
          </p:cNvSpPr>
          <p:nvPr>
            <p:ph sz="quarter" idx="1"/>
          </p:nvPr>
        </p:nvSpPr>
        <p:spPr>
          <a:xfrm>
            <a:off x="152400" y="1295400"/>
            <a:ext cx="8610600" cy="5178552"/>
          </a:xfrm>
        </p:spPr>
        <p:txBody>
          <a:bodyPr>
            <a:normAutofit/>
          </a:bodyPr>
          <a:lstStyle/>
          <a:p>
            <a:pPr>
              <a:spcBef>
                <a:spcPts val="1200"/>
              </a:spcBef>
              <a:spcAft>
                <a:spcPts val="1200"/>
              </a:spcAft>
              <a:buFont typeface="Wingdings" pitchFamily="2" charset="2"/>
              <a:buChar char="q"/>
            </a:pPr>
            <a:r>
              <a:rPr lang="en-US" b="1" u="sng" dirty="0" smtClean="0"/>
              <a:t>Correlation</a:t>
            </a:r>
          </a:p>
          <a:p>
            <a:pPr algn="just">
              <a:buFont typeface="Wingdings" pitchFamily="2" charset="2"/>
              <a:buChar char="v"/>
            </a:pPr>
            <a:r>
              <a:rPr lang="en-US" dirty="0" smtClean="0"/>
              <a:t>Features may be correlated and may have some correlation factor.</a:t>
            </a:r>
          </a:p>
          <a:p>
            <a:pPr algn="just">
              <a:buFont typeface="Wingdings" pitchFamily="2" charset="2"/>
              <a:buChar char="v"/>
            </a:pPr>
            <a:r>
              <a:rPr lang="en-US" dirty="0" smtClean="0"/>
              <a:t>If f1 </a:t>
            </a:r>
            <a:r>
              <a:rPr lang="en-US" dirty="0"/>
              <a:t>and f2 are two correlated features of a data set, then the classifying or regression model including both f1 and f2 will give the same as the predictive model compared to the scenario where either f1 or f2 was included in the dataset. </a:t>
            </a:r>
            <a:endParaRPr lang="en-US" dirty="0" smtClean="0"/>
          </a:p>
          <a:p>
            <a:pPr algn="just">
              <a:buFont typeface="Wingdings" pitchFamily="2" charset="2"/>
              <a:buChar char="v"/>
            </a:pPr>
            <a:r>
              <a:rPr lang="en-US" dirty="0" smtClean="0"/>
              <a:t>This </a:t>
            </a:r>
            <a:r>
              <a:rPr lang="en-US" dirty="0"/>
              <a:t>is because both f1 and f2 are correlated </a:t>
            </a:r>
            <a:r>
              <a:rPr lang="en-US" dirty="0" smtClean="0"/>
              <a:t>Only </a:t>
            </a:r>
            <a:r>
              <a:rPr lang="en-US" dirty="0"/>
              <a:t>one representative </a:t>
            </a:r>
            <a:r>
              <a:rPr lang="en-US" dirty="0" smtClean="0"/>
              <a:t>can be considered</a:t>
            </a:r>
          </a:p>
          <a:p>
            <a:pPr algn="just">
              <a:buFont typeface="Wingdings" pitchFamily="2" charset="2"/>
              <a:buChar char="v"/>
            </a:pPr>
            <a:r>
              <a:rPr lang="en-US" dirty="0" smtClean="0"/>
              <a:t>Method of finding Correlation: Pearson’s </a:t>
            </a:r>
            <a:r>
              <a:rPr lang="en-US" dirty="0"/>
              <a:t>correlation </a:t>
            </a:r>
            <a:r>
              <a:rPr lang="en-US" dirty="0" smtClean="0"/>
              <a:t>coefficient(</a:t>
            </a:r>
            <a:r>
              <a:rPr lang="el-GR" dirty="0" smtClean="0"/>
              <a:t>ρ</a:t>
            </a:r>
            <a:r>
              <a:rPr lang="en-US" dirty="0" smtClean="0"/>
              <a:t>) </a:t>
            </a:r>
            <a:endParaRPr lang="en-US" b="1" u="sng"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2139982"/>
              </p:ext>
            </p:extLst>
          </p:nvPr>
        </p:nvGraphicFramePr>
        <p:xfrm>
          <a:off x="736600" y="5486400"/>
          <a:ext cx="2844800" cy="863600"/>
        </p:xfrm>
        <a:graphic>
          <a:graphicData uri="http://schemas.openxmlformats.org/presentationml/2006/ole">
            <mc:AlternateContent xmlns:mc="http://schemas.openxmlformats.org/markup-compatibility/2006">
              <mc:Choice xmlns:v="urn:schemas-microsoft-com:vml" Requires="v">
                <p:oleObj spid="_x0000_s1056" name="Equation" r:id="rId3" imgW="2844720" imgH="863280" progId="Equation.DSMT4">
                  <p:embed/>
                </p:oleObj>
              </mc:Choice>
              <mc:Fallback>
                <p:oleObj name="Equation" r:id="rId3" imgW="2844720" imgH="863280" progId="Equation.DSMT4">
                  <p:embed/>
                  <p:pic>
                    <p:nvPicPr>
                      <p:cNvPr id="0" name=""/>
                      <p:cNvPicPr/>
                      <p:nvPr/>
                    </p:nvPicPr>
                    <p:blipFill>
                      <a:blip r:embed="rId4"/>
                      <a:stretch>
                        <a:fillRect/>
                      </a:stretch>
                    </p:blipFill>
                    <p:spPr>
                      <a:xfrm>
                        <a:off x="736600" y="5486400"/>
                        <a:ext cx="2844800" cy="863600"/>
                      </a:xfrm>
                      <a:prstGeom prst="rect">
                        <a:avLst/>
                      </a:prstGeom>
                    </p:spPr>
                  </p:pic>
                </p:oleObj>
              </mc:Fallback>
            </mc:AlternateContent>
          </a:graphicData>
        </a:graphic>
      </p:graphicFrame>
      <p:sp>
        <p:nvSpPr>
          <p:cNvPr id="7" name="Rectangle 6"/>
          <p:cNvSpPr/>
          <p:nvPr/>
        </p:nvSpPr>
        <p:spPr>
          <a:xfrm>
            <a:off x="3810000" y="5334000"/>
            <a:ext cx="4572000" cy="1200329"/>
          </a:xfrm>
          <a:prstGeom prst="rect">
            <a:avLst/>
          </a:prstGeom>
        </p:spPr>
        <p:txBody>
          <a:bodyPr>
            <a:spAutoFit/>
          </a:bodyPr>
          <a:lstStyle/>
          <a:p>
            <a:r>
              <a:rPr lang="en-US" dirty="0"/>
              <a:t>where </a:t>
            </a:r>
            <a:r>
              <a:rPr lang="en-US" dirty="0" smtClean="0"/>
              <a:t>,</a:t>
            </a:r>
            <a:endParaRPr lang="en-US" dirty="0"/>
          </a:p>
          <a:p>
            <a:pPr marL="177800"/>
            <a:r>
              <a:rPr lang="en-US" dirty="0" err="1"/>
              <a:t>cov</a:t>
            </a:r>
            <a:r>
              <a:rPr lang="en-US" dirty="0"/>
              <a:t>(X, Y) - covariance</a:t>
            </a:r>
          </a:p>
          <a:p>
            <a:pPr marL="177800"/>
            <a:r>
              <a:rPr lang="el-GR" dirty="0" smtClean="0"/>
              <a:t>σ</a:t>
            </a:r>
            <a:r>
              <a:rPr lang="en-US" dirty="0" smtClean="0"/>
              <a:t>(X</a:t>
            </a:r>
            <a:r>
              <a:rPr lang="en-US" dirty="0"/>
              <a:t>) - standard deviation of X</a:t>
            </a:r>
          </a:p>
          <a:p>
            <a:pPr marL="177800"/>
            <a:r>
              <a:rPr lang="el-GR" dirty="0" smtClean="0"/>
              <a:t>σ</a:t>
            </a:r>
            <a:r>
              <a:rPr lang="en-US" dirty="0" smtClean="0"/>
              <a:t>(Y</a:t>
            </a:r>
            <a:r>
              <a:rPr lang="en-US" dirty="0"/>
              <a:t>) - standard deviation of Y</a:t>
            </a:r>
          </a:p>
        </p:txBody>
      </p:sp>
    </p:spTree>
    <p:extLst>
      <p:ext uri="{BB962C8B-B14F-4D97-AF65-F5344CB8AC3E}">
        <p14:creationId xmlns:p14="http://schemas.microsoft.com/office/powerpoint/2010/main" val="2092793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288</TotalTime>
  <Words>1386</Words>
  <Application>Microsoft Office PowerPoint</Application>
  <PresentationFormat>On-screen Show (4:3)</PresentationFormat>
  <Paragraphs>210</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Oriel</vt:lpstr>
      <vt:lpstr>Equation</vt:lpstr>
      <vt:lpstr>Dimensionality Reduction and Feature Selection</vt:lpstr>
      <vt:lpstr>Dimensionality reduction</vt:lpstr>
      <vt:lpstr>Dimensionality reduction</vt:lpstr>
      <vt:lpstr>Feature Selection</vt:lpstr>
      <vt:lpstr>Feature Selection</vt:lpstr>
      <vt:lpstr>Feature Selection Approaches</vt:lpstr>
      <vt:lpstr>Feature Selection Approaches</vt:lpstr>
      <vt:lpstr>Parameters for Feature Selection</vt:lpstr>
      <vt:lpstr>Parameters for Feature Selection</vt:lpstr>
      <vt:lpstr>Parameters for Feature Selection</vt:lpstr>
      <vt:lpstr>Parameters for Feature Selection</vt:lpstr>
      <vt:lpstr>Feature Scaling</vt:lpstr>
      <vt:lpstr>Without Feature Scaling</vt:lpstr>
      <vt:lpstr>Without Feature Scaling: Distance Measure</vt:lpstr>
      <vt:lpstr>Feature Scaling</vt:lpstr>
      <vt:lpstr>Techniques for Feature Scaling</vt:lpstr>
      <vt:lpstr>Methods of Dimensionality Reduction</vt:lpstr>
      <vt:lpstr>Principle Component Analysis</vt:lpstr>
      <vt:lpstr>PCA Implementation</vt:lpstr>
      <vt:lpstr>PCA Example</vt:lpstr>
      <vt:lpstr>PCA Example</vt:lpstr>
      <vt:lpstr>PCA Example</vt:lpstr>
      <vt:lpstr>PCA Example</vt:lpstr>
      <vt:lpstr>Pros and cons of  Dimensionality Reduction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and Feature Selection</dc:title>
  <dc:creator>vandana</dc:creator>
  <cp:lastModifiedBy>Windows User</cp:lastModifiedBy>
  <cp:revision>35</cp:revision>
  <dcterms:created xsi:type="dcterms:W3CDTF">2006-08-16T00:00:00Z</dcterms:created>
  <dcterms:modified xsi:type="dcterms:W3CDTF">2019-03-02T08:32:01Z</dcterms:modified>
</cp:coreProperties>
</file>