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4" r:id="rId7"/>
    <p:sldId id="265" r:id="rId8"/>
    <p:sldId id="266" r:id="rId9"/>
    <p:sldId id="267" r:id="rId10"/>
    <p:sldId id="268" r:id="rId11"/>
    <p:sldId id="258" r:id="rId12"/>
    <p:sldId id="277" r:id="rId13"/>
    <p:sldId id="278" r:id="rId14"/>
    <p:sldId id="279" r:id="rId15"/>
    <p:sldId id="280" r:id="rId16"/>
    <p:sldId id="281" r:id="rId17"/>
    <p:sldId id="270" r:id="rId18"/>
    <p:sldId id="271" r:id="rId19"/>
    <p:sldId id="273" r:id="rId20"/>
    <p:sldId id="274" r:id="rId21"/>
    <p:sldId id="275" r:id="rId22"/>
    <p:sldId id="276"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pPr/>
              <a:t>2019/10/21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grpSp>
        <p:nvGrpSpPr>
          <p:cNvPr id="2" name="Group 13"/>
          <p:cNvGrpSpPr/>
          <p:nvPr/>
        </p:nvGrpSpPr>
        <p:grpSpPr>
          <a:xfrm>
            <a:off x="0" y="13716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8"/>
          <p:cNvSpPr>
            <a:spLocks noGrp="1"/>
          </p:cNvSpPr>
          <p:nvPr>
            <p:ph type="title"/>
          </p:nvPr>
        </p:nvSpPr>
        <p:spPr/>
        <p:txBody>
          <a:bodyPr/>
          <a:lstStyle/>
          <a:p>
            <a:r>
              <a:rPr lang="zh-TW" altLang="en-US" smtClean="0"/>
              <a:t>按一下以編輯母片標題樣式</a:t>
            </a:r>
            <a:endParaRPr lang="en-US"/>
          </a:p>
        </p:txBody>
      </p:sp>
    </p:spTree>
    <p:extLst>
      <p:ext uri="{BB962C8B-B14F-4D97-AF65-F5344CB8AC3E}">
        <p14:creationId xmlns:p14="http://schemas.microsoft.com/office/powerpoint/2010/main" xmlns="" val="2509104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F2D1D1F3-27E0-4843-9E30-E679F1CA7674}" type="slidenum">
              <a:rPr lang="en-US"/>
              <a:pPr/>
              <a:t>‹#›</a:t>
            </a:fld>
            <a:endParaRPr lang="en-US"/>
          </a:p>
        </p:txBody>
      </p:sp>
    </p:spTree>
    <p:extLst>
      <p:ext uri="{BB962C8B-B14F-4D97-AF65-F5344CB8AC3E}">
        <p14:creationId xmlns:p14="http://schemas.microsoft.com/office/powerpoint/2010/main" xmlns="" val="1623629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Module1: Introduction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3435164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422275" y="696913"/>
            <a:ext cx="9566275" cy="720566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59" name="Rectangle 3"/>
          <p:cNvSpPr>
            <a:spLocks noGrp="1" noChangeArrowheads="1"/>
          </p:cNvSpPr>
          <p:nvPr>
            <p:ph type="title"/>
          </p:nvPr>
        </p:nvSpPr>
        <p:spPr>
          <a:xfrm>
            <a:off x="-104775" y="-41275"/>
            <a:ext cx="9248775" cy="1260475"/>
          </a:xfrm>
        </p:spPr>
        <p:txBody>
          <a:bodyPr/>
          <a:lstStyle/>
          <a:p>
            <a:r>
              <a:rPr lang="en-US" sz="4000" b="1"/>
              <a:t>Bottom line from History</a:t>
            </a:r>
          </a:p>
        </p:txBody>
      </p:sp>
      <p:sp>
        <p:nvSpPr>
          <p:cNvPr id="96260" name="Rectangle 4"/>
          <p:cNvSpPr>
            <a:spLocks noGrp="1" noChangeArrowheads="1"/>
          </p:cNvSpPr>
          <p:nvPr>
            <p:ph type="body" idx="1"/>
          </p:nvPr>
        </p:nvSpPr>
        <p:spPr>
          <a:xfrm>
            <a:off x="0" y="1600200"/>
            <a:ext cx="9144000" cy="5257800"/>
          </a:xfrm>
        </p:spPr>
        <p:txBody>
          <a:bodyPr/>
          <a:lstStyle/>
          <a:p>
            <a:pPr>
              <a:lnSpc>
                <a:spcPct val="150000"/>
              </a:lnSpc>
            </a:pPr>
            <a:r>
              <a:rPr lang="en-US" sz="2800"/>
              <a:t>1960 – The Perceptron (Minsky Papert)</a:t>
            </a:r>
          </a:p>
          <a:p>
            <a:pPr>
              <a:lnSpc>
                <a:spcPct val="150000"/>
              </a:lnSpc>
            </a:pPr>
            <a:r>
              <a:rPr lang="en-US" sz="2800"/>
              <a:t>1960 – “Bellman Curse of Dimensionality”</a:t>
            </a:r>
          </a:p>
          <a:p>
            <a:pPr>
              <a:lnSpc>
                <a:spcPct val="150000"/>
              </a:lnSpc>
            </a:pPr>
            <a:r>
              <a:rPr lang="en-US" sz="2800"/>
              <a:t>1980 – Bounds on statistical estimators (C. Stone)</a:t>
            </a:r>
          </a:p>
          <a:p>
            <a:pPr>
              <a:lnSpc>
                <a:spcPct val="150000"/>
              </a:lnSpc>
            </a:pPr>
            <a:r>
              <a:rPr lang="en-US" sz="2800"/>
              <a:t>1990 – Beginning of high dimensional data (Hundreds variables)</a:t>
            </a:r>
          </a:p>
          <a:p>
            <a:pPr>
              <a:lnSpc>
                <a:spcPct val="150000"/>
              </a:lnSpc>
            </a:pPr>
            <a:r>
              <a:rPr lang="en-US" sz="2800"/>
              <a:t>2000 – High dimensional data (Thousands variables) </a:t>
            </a:r>
          </a:p>
          <a:p>
            <a:pPr>
              <a:lnSpc>
                <a:spcPct val="150000"/>
              </a:lnSpc>
            </a:pPr>
            <a:endParaRPr lang="en-US" sz="2800"/>
          </a:p>
        </p:txBody>
      </p:sp>
    </p:spTree>
    <p:extLst>
      <p:ext uri="{BB962C8B-B14F-4D97-AF65-F5344CB8AC3E}">
        <p14:creationId xmlns:p14="http://schemas.microsoft.com/office/powerpoint/2010/main" xmlns="" val="3159320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 is machine learning?</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A branch of </a:t>
            </a:r>
            <a:r>
              <a:rPr lang="en-US" altLang="zh-TW" sz="2400" b="1" dirty="0" smtClean="0"/>
              <a:t>artificial intelligence</a:t>
            </a:r>
            <a:r>
              <a:rPr lang="en-US" altLang="zh-TW" sz="2400" dirty="0" smtClean="0"/>
              <a:t>, </a:t>
            </a:r>
            <a:r>
              <a:rPr lang="en-US" altLang="zh-TW" sz="2400" dirty="0"/>
              <a:t>concerned </a:t>
            </a:r>
            <a:r>
              <a:rPr lang="en-US" altLang="zh-TW" sz="2400" dirty="0" smtClean="0"/>
              <a:t>with the design and development of algorithms that allow computers to evolve behaviors based on empirical data.</a:t>
            </a:r>
          </a:p>
          <a:p>
            <a:endParaRPr lang="en-US" altLang="zh-TW" sz="2400" dirty="0" smtClean="0"/>
          </a:p>
          <a:p>
            <a:r>
              <a:rPr lang="en-US" altLang="zh-TW" sz="2400" dirty="0" smtClean="0"/>
              <a:t>As intelligence requires knowledge, it is necessary for the computers to acquire knowledge.</a:t>
            </a:r>
            <a:endParaRPr lang="zh-TW" altLang="en-US" sz="2400" dirty="0" smtClean="0"/>
          </a:p>
        </p:txBody>
      </p:sp>
    </p:spTree>
    <p:extLst>
      <p:ext uri="{BB962C8B-B14F-4D97-AF65-F5344CB8AC3E}">
        <p14:creationId xmlns:p14="http://schemas.microsoft.com/office/powerpoint/2010/main" xmlns="" val="3684253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is…</a:t>
            </a:r>
            <a:endParaRPr lang="en-US" dirty="0"/>
          </a:p>
        </p:txBody>
      </p:sp>
      <p:sp>
        <p:nvSpPr>
          <p:cNvPr id="4" name="Rectangle 3"/>
          <p:cNvSpPr/>
          <p:nvPr/>
        </p:nvSpPr>
        <p:spPr>
          <a:xfrm>
            <a:off x="708602" y="2106008"/>
            <a:ext cx="8057446" cy="830997"/>
          </a:xfrm>
          <a:prstGeom prst="rect">
            <a:avLst/>
          </a:prstGeom>
        </p:spPr>
        <p:txBody>
          <a:bodyPr wrap="square">
            <a:spAutoFit/>
          </a:bodyPr>
          <a:lstStyle/>
          <a:p>
            <a:r>
              <a:rPr lang="en-US" sz="2400" dirty="0"/>
              <a:t>Machine learning, a branch of artificial intelligence, concerns the construction and study of systems that can learn from data.</a:t>
            </a:r>
          </a:p>
        </p:txBody>
      </p:sp>
      <p:pic>
        <p:nvPicPr>
          <p:cNvPr id="7" name="Picture 6"/>
          <p:cNvPicPr>
            <a:picLocks noChangeAspect="1"/>
          </p:cNvPicPr>
          <p:nvPr/>
        </p:nvPicPr>
        <p:blipFill>
          <a:blip r:embed="rId2"/>
          <a:stretch>
            <a:fillRect/>
          </a:stretch>
        </p:blipFill>
        <p:spPr>
          <a:xfrm>
            <a:off x="3090354" y="3730980"/>
            <a:ext cx="2253564" cy="2238022"/>
          </a:xfrm>
          <a:prstGeom prst="rect">
            <a:avLst/>
          </a:prstGeom>
        </p:spPr>
      </p:pic>
    </p:spTree>
    <p:extLst>
      <p:ext uri="{BB962C8B-B14F-4D97-AF65-F5344CB8AC3E}">
        <p14:creationId xmlns:p14="http://schemas.microsoft.com/office/powerpoint/2010/main" xmlns="" val="822566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is…</a:t>
            </a:r>
            <a:endParaRPr lang="en-US" dirty="0"/>
          </a:p>
        </p:txBody>
      </p:sp>
      <p:sp>
        <p:nvSpPr>
          <p:cNvPr id="3" name="Content Placeholder 2"/>
          <p:cNvSpPr>
            <a:spLocks noGrp="1"/>
          </p:cNvSpPr>
          <p:nvPr>
            <p:ph sz="quarter" idx="1"/>
          </p:nvPr>
        </p:nvSpPr>
        <p:spPr>
          <a:xfrm>
            <a:off x="533400" y="1371600"/>
            <a:ext cx="8153400" cy="4848578"/>
          </a:xfrm>
        </p:spPr>
        <p:txBody>
          <a:bodyPr>
            <a:normAutofit fontScale="70000" lnSpcReduction="20000"/>
          </a:bodyPr>
          <a:lstStyle/>
          <a:p>
            <a:pPr marL="0" indent="0" algn="just">
              <a:buNone/>
            </a:pPr>
            <a:r>
              <a:rPr lang="tr-TR" dirty="0" smtClean="0"/>
              <a:t>Machine </a:t>
            </a:r>
            <a:r>
              <a:rPr lang="tr-TR" dirty="0" err="1" smtClean="0"/>
              <a:t>learning</a:t>
            </a:r>
            <a:r>
              <a:rPr lang="tr-TR" dirty="0" smtClean="0"/>
              <a:t> is </a:t>
            </a:r>
            <a:r>
              <a:rPr lang="tr-TR" dirty="0" err="1" smtClean="0"/>
              <a:t>programming</a:t>
            </a:r>
            <a:r>
              <a:rPr lang="tr-TR" dirty="0" smtClean="0"/>
              <a:t> </a:t>
            </a:r>
            <a:r>
              <a:rPr lang="tr-TR" dirty="0" err="1"/>
              <a:t>computers</a:t>
            </a:r>
            <a:r>
              <a:rPr lang="tr-TR" dirty="0"/>
              <a:t> </a:t>
            </a:r>
            <a:r>
              <a:rPr lang="tr-TR" dirty="0" err="1"/>
              <a:t>to</a:t>
            </a:r>
            <a:r>
              <a:rPr lang="tr-TR" dirty="0"/>
              <a:t> optimize a </a:t>
            </a:r>
            <a:r>
              <a:rPr lang="tr-TR" dirty="0" err="1"/>
              <a:t>performance</a:t>
            </a:r>
            <a:r>
              <a:rPr lang="tr-TR" dirty="0"/>
              <a:t> </a:t>
            </a:r>
            <a:r>
              <a:rPr lang="tr-TR" dirty="0" err="1"/>
              <a:t>criterion</a:t>
            </a:r>
            <a:r>
              <a:rPr lang="tr-TR" dirty="0"/>
              <a:t> </a:t>
            </a:r>
            <a:r>
              <a:rPr lang="tr-TR" dirty="0" err="1"/>
              <a:t>using</a:t>
            </a:r>
            <a:r>
              <a:rPr lang="tr-TR" dirty="0"/>
              <a:t> </a:t>
            </a:r>
            <a:r>
              <a:rPr lang="tr-TR" dirty="0" err="1"/>
              <a:t>example</a:t>
            </a:r>
            <a:r>
              <a:rPr lang="tr-TR" dirty="0"/>
              <a:t> data </a:t>
            </a:r>
            <a:r>
              <a:rPr lang="tr-TR" dirty="0" err="1"/>
              <a:t>or</a:t>
            </a:r>
            <a:r>
              <a:rPr lang="tr-TR" dirty="0"/>
              <a:t> </a:t>
            </a:r>
            <a:r>
              <a:rPr lang="tr-TR" dirty="0" err="1"/>
              <a:t>past</a:t>
            </a:r>
            <a:r>
              <a:rPr lang="tr-TR" dirty="0"/>
              <a:t> </a:t>
            </a:r>
            <a:r>
              <a:rPr lang="tr-TR" dirty="0" err="1"/>
              <a:t>experience</a:t>
            </a:r>
            <a:r>
              <a:rPr lang="tr-TR" dirty="0" smtClean="0"/>
              <a:t>.</a:t>
            </a:r>
          </a:p>
          <a:p>
            <a:pPr marL="0" indent="0">
              <a:buNone/>
            </a:pPr>
            <a:r>
              <a:rPr lang="tr-TR" dirty="0" smtClean="0">
                <a:solidFill>
                  <a:schemeClr val="tx2"/>
                </a:solidFill>
              </a:rPr>
              <a:t>					-- Ethem </a:t>
            </a:r>
            <a:r>
              <a:rPr lang="tr-TR" dirty="0" err="1" smtClean="0">
                <a:solidFill>
                  <a:schemeClr val="tx2"/>
                </a:solidFill>
              </a:rPr>
              <a:t>Alpaydin</a:t>
            </a:r>
            <a:endParaRPr lang="tr-TR" dirty="0" smtClean="0">
              <a:solidFill>
                <a:schemeClr val="tx2"/>
              </a:solidFill>
            </a:endParaRPr>
          </a:p>
          <a:p>
            <a:pPr marL="0" indent="0">
              <a:buNone/>
            </a:pPr>
            <a:endParaRPr lang="tr-TR" dirty="0">
              <a:solidFill>
                <a:schemeClr val="tx2"/>
              </a:solidFill>
            </a:endParaRPr>
          </a:p>
          <a:p>
            <a:pPr marL="0" indent="0" algn="just">
              <a:buNone/>
            </a:pPr>
            <a:r>
              <a:rPr lang="en-US" dirty="0" smtClean="0"/>
              <a:t>The goal of machine learning is to develop methods that can automatically detect patterns in data, and then to use the uncovered patterns to predict future data or other outcomes of interest.</a:t>
            </a:r>
          </a:p>
          <a:p>
            <a:pPr marL="0" indent="0">
              <a:buNone/>
            </a:pPr>
            <a:r>
              <a:rPr lang="tr-TR" dirty="0">
                <a:solidFill>
                  <a:schemeClr val="tx2"/>
                </a:solidFill>
              </a:rPr>
              <a:t>					-- </a:t>
            </a:r>
            <a:r>
              <a:rPr lang="tr-TR" dirty="0" err="1">
                <a:solidFill>
                  <a:schemeClr val="tx2"/>
                </a:solidFill>
              </a:rPr>
              <a:t>Kevin</a:t>
            </a:r>
            <a:r>
              <a:rPr lang="tr-TR" dirty="0">
                <a:solidFill>
                  <a:schemeClr val="tx2"/>
                </a:solidFill>
              </a:rPr>
              <a:t> </a:t>
            </a:r>
            <a:r>
              <a:rPr lang="tr-TR" dirty="0" smtClean="0">
                <a:solidFill>
                  <a:schemeClr val="tx2"/>
                </a:solidFill>
              </a:rPr>
              <a:t>P. Murphy</a:t>
            </a:r>
          </a:p>
          <a:p>
            <a:pPr marL="0" indent="0">
              <a:buNone/>
            </a:pPr>
            <a:endParaRPr lang="tr-TR" dirty="0" smtClean="0">
              <a:solidFill>
                <a:schemeClr val="tx2"/>
              </a:solidFill>
            </a:endParaRPr>
          </a:p>
          <a:p>
            <a:pPr marL="0" indent="0" algn="just">
              <a:buNone/>
            </a:pPr>
            <a:r>
              <a:rPr lang="en-US" dirty="0" smtClean="0"/>
              <a:t>The field of pattern recognition is concerned with the automatic discovery of regularities in data through the use of computer algorithms and with the use of these regularities to take actions.</a:t>
            </a:r>
            <a:endParaRPr lang="en-US" dirty="0"/>
          </a:p>
          <a:p>
            <a:pPr marL="0" indent="0">
              <a:buNone/>
            </a:pPr>
            <a:r>
              <a:rPr lang="tr-TR" dirty="0">
                <a:solidFill>
                  <a:schemeClr val="tx2"/>
                </a:solidFill>
              </a:rPr>
              <a:t>					-- </a:t>
            </a:r>
            <a:r>
              <a:rPr lang="tr-TR" dirty="0" err="1" smtClean="0">
                <a:solidFill>
                  <a:schemeClr val="tx2"/>
                </a:solidFill>
              </a:rPr>
              <a:t>Christopher</a:t>
            </a:r>
            <a:r>
              <a:rPr lang="tr-TR" dirty="0" smtClean="0">
                <a:solidFill>
                  <a:schemeClr val="tx2"/>
                </a:solidFill>
              </a:rPr>
              <a:t> M. </a:t>
            </a:r>
            <a:r>
              <a:rPr lang="tr-TR" dirty="0" err="1" smtClean="0">
                <a:solidFill>
                  <a:schemeClr val="tx2"/>
                </a:solidFill>
              </a:rPr>
              <a:t>Bishop</a:t>
            </a:r>
            <a:endParaRPr lang="tr-TR" dirty="0">
              <a:solidFill>
                <a:schemeClr val="tx2"/>
              </a:solidFill>
            </a:endParaRPr>
          </a:p>
          <a:p>
            <a:pPr marL="0" indent="0">
              <a:buNone/>
            </a:pPr>
            <a:endParaRPr lang="tr-TR" dirty="0">
              <a:solidFill>
                <a:schemeClr val="tx2"/>
              </a:solidFill>
            </a:endParaRPr>
          </a:p>
          <a:p>
            <a:pPr marL="0" indent="0">
              <a:buNone/>
            </a:pPr>
            <a:endParaRPr lang="tr-TR" dirty="0" smtClean="0">
              <a:solidFill>
                <a:schemeClr val="tx2"/>
              </a:solidFill>
            </a:endParaRPr>
          </a:p>
          <a:p>
            <a:pPr marL="0" indent="0">
              <a:buNone/>
            </a:pPr>
            <a:endParaRPr lang="en-US" dirty="0">
              <a:solidFill>
                <a:schemeClr val="tx2"/>
              </a:solidFill>
            </a:endParaRPr>
          </a:p>
          <a:p>
            <a:pPr marL="0" indent="0">
              <a:buNone/>
            </a:pPr>
            <a:endParaRPr lang="tr-TR" dirty="0">
              <a:solidFill>
                <a:schemeClr val="tx2"/>
              </a:solidFill>
            </a:endParaRPr>
          </a:p>
        </p:txBody>
      </p:sp>
    </p:spTree>
    <p:extLst>
      <p:ext uri="{BB962C8B-B14F-4D97-AF65-F5344CB8AC3E}">
        <p14:creationId xmlns:p14="http://schemas.microsoft.com/office/powerpoint/2010/main" xmlns="" val="138119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is…</a:t>
            </a:r>
            <a:endParaRPr lang="en-US" dirty="0"/>
          </a:p>
        </p:txBody>
      </p:sp>
      <p:sp>
        <p:nvSpPr>
          <p:cNvPr id="4" name="Rectangle 3"/>
          <p:cNvSpPr/>
          <p:nvPr/>
        </p:nvSpPr>
        <p:spPr>
          <a:xfrm>
            <a:off x="539269" y="2106008"/>
            <a:ext cx="8294287" cy="830997"/>
          </a:xfrm>
          <a:prstGeom prst="rect">
            <a:avLst/>
          </a:prstGeom>
        </p:spPr>
        <p:txBody>
          <a:bodyPr wrap="square">
            <a:spAutoFit/>
          </a:bodyPr>
          <a:lstStyle/>
          <a:p>
            <a:r>
              <a:rPr lang="en-US" sz="2400" dirty="0" smtClean="0"/>
              <a:t>Machine </a:t>
            </a:r>
            <a:r>
              <a:rPr lang="en-US" sz="2400" dirty="0"/>
              <a:t>learning is about predicting the future based on the past</a:t>
            </a:r>
            <a:r>
              <a:rPr lang="en-US" sz="2400" dirty="0" smtClean="0"/>
              <a:t>.</a:t>
            </a:r>
          </a:p>
          <a:p>
            <a:r>
              <a:rPr lang="tr-TR" sz="2400" dirty="0">
                <a:solidFill>
                  <a:schemeClr val="tx2"/>
                </a:solidFill>
              </a:rPr>
              <a:t>					-- </a:t>
            </a:r>
            <a:r>
              <a:rPr lang="tr-TR" sz="2400" dirty="0" smtClean="0">
                <a:solidFill>
                  <a:schemeClr val="tx2"/>
                </a:solidFill>
              </a:rPr>
              <a:t>Hal </a:t>
            </a:r>
            <a:r>
              <a:rPr lang="tr-TR" sz="2400" dirty="0" err="1" smtClean="0">
                <a:solidFill>
                  <a:schemeClr val="tx2"/>
                </a:solidFill>
              </a:rPr>
              <a:t>Daume</a:t>
            </a:r>
            <a:r>
              <a:rPr lang="tr-TR" sz="2400" dirty="0" smtClean="0">
                <a:solidFill>
                  <a:schemeClr val="tx2"/>
                </a:solidFill>
              </a:rPr>
              <a:t> III</a:t>
            </a:r>
            <a:endParaRPr lang="tr-TR" sz="2400" dirty="0">
              <a:solidFill>
                <a:schemeClr val="tx2"/>
              </a:solidFill>
            </a:endParaRPr>
          </a:p>
        </p:txBody>
      </p:sp>
      <p:pic>
        <p:nvPicPr>
          <p:cNvPr id="3" name="Picture 2"/>
          <p:cNvPicPr>
            <a:picLocks noChangeAspect="1"/>
          </p:cNvPicPr>
          <p:nvPr/>
        </p:nvPicPr>
        <p:blipFill>
          <a:blip r:embed="rId2"/>
          <a:stretch>
            <a:fillRect/>
          </a:stretch>
        </p:blipFill>
        <p:spPr>
          <a:xfrm>
            <a:off x="2837745" y="3430411"/>
            <a:ext cx="3095522" cy="2820811"/>
          </a:xfrm>
          <a:prstGeom prst="rect">
            <a:avLst/>
          </a:prstGeom>
        </p:spPr>
      </p:pic>
    </p:spTree>
    <p:extLst>
      <p:ext uri="{BB962C8B-B14F-4D97-AF65-F5344CB8AC3E}">
        <p14:creationId xmlns:p14="http://schemas.microsoft.com/office/powerpoint/2010/main" xmlns="" val="2627597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is…</a:t>
            </a:r>
            <a:endParaRPr lang="en-US" dirty="0"/>
          </a:p>
        </p:txBody>
      </p:sp>
      <p:sp>
        <p:nvSpPr>
          <p:cNvPr id="4" name="Rectangle 3"/>
          <p:cNvSpPr/>
          <p:nvPr/>
        </p:nvSpPr>
        <p:spPr>
          <a:xfrm>
            <a:off x="539269" y="2106008"/>
            <a:ext cx="8294287" cy="830997"/>
          </a:xfrm>
          <a:prstGeom prst="rect">
            <a:avLst/>
          </a:prstGeom>
        </p:spPr>
        <p:txBody>
          <a:bodyPr wrap="square">
            <a:spAutoFit/>
          </a:bodyPr>
          <a:lstStyle/>
          <a:p>
            <a:r>
              <a:rPr lang="en-US" sz="2400" dirty="0" smtClean="0"/>
              <a:t>Machine </a:t>
            </a:r>
            <a:r>
              <a:rPr lang="en-US" sz="2400" dirty="0"/>
              <a:t>learning is about predicting the future based on the past</a:t>
            </a:r>
            <a:r>
              <a:rPr lang="en-US" sz="2400" dirty="0" smtClean="0"/>
              <a:t>.</a:t>
            </a:r>
          </a:p>
          <a:p>
            <a:r>
              <a:rPr lang="tr-TR" sz="2400" dirty="0">
                <a:solidFill>
                  <a:schemeClr val="tx2"/>
                </a:solidFill>
              </a:rPr>
              <a:t>					-- </a:t>
            </a:r>
            <a:r>
              <a:rPr lang="tr-TR" sz="2400" dirty="0" smtClean="0">
                <a:solidFill>
                  <a:schemeClr val="tx2"/>
                </a:solidFill>
              </a:rPr>
              <a:t>Hal </a:t>
            </a:r>
            <a:r>
              <a:rPr lang="tr-TR" sz="2400" dirty="0" err="1" smtClean="0">
                <a:solidFill>
                  <a:schemeClr val="tx2"/>
                </a:solidFill>
              </a:rPr>
              <a:t>Daume</a:t>
            </a:r>
            <a:r>
              <a:rPr lang="tr-TR" sz="2400" dirty="0" smtClean="0">
                <a:solidFill>
                  <a:schemeClr val="tx2"/>
                </a:solidFill>
              </a:rPr>
              <a:t> III</a:t>
            </a:r>
            <a:endParaRPr lang="tr-TR" sz="2400" dirty="0">
              <a:solidFill>
                <a:schemeClr val="tx2"/>
              </a:solidFill>
            </a:endParaRPr>
          </a:p>
        </p:txBody>
      </p:sp>
      <p:sp>
        <p:nvSpPr>
          <p:cNvPr id="5" name="Rectangle 4"/>
          <p:cNvSpPr/>
          <p:nvPr/>
        </p:nvSpPr>
        <p:spPr>
          <a:xfrm>
            <a:off x="324561"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13854" y="4655446"/>
            <a:ext cx="1308346" cy="954107"/>
          </a:xfrm>
          <a:prstGeom prst="rect">
            <a:avLst/>
          </a:prstGeom>
          <a:noFill/>
        </p:spPr>
        <p:txBody>
          <a:bodyPr wrap="none" rtlCol="0">
            <a:spAutoFit/>
          </a:bodyPr>
          <a:lstStyle/>
          <a:p>
            <a:pPr algn="ctr"/>
            <a:r>
              <a:rPr lang="en-US" sz="2800" dirty="0" smtClean="0"/>
              <a:t>Training</a:t>
            </a:r>
          </a:p>
          <a:p>
            <a:pPr algn="ctr"/>
            <a:r>
              <a:rPr lang="en-US" sz="2800" dirty="0" smtClean="0"/>
              <a:t>Data</a:t>
            </a:r>
            <a:endParaRPr lang="en-US" sz="2800" dirty="0"/>
          </a:p>
        </p:txBody>
      </p:sp>
      <p:sp>
        <p:nvSpPr>
          <p:cNvPr id="7" name="TextBox 6"/>
          <p:cNvSpPr txBox="1"/>
          <p:nvPr/>
        </p:nvSpPr>
        <p:spPr>
          <a:xfrm rot="19287826">
            <a:off x="1648475" y="4111748"/>
            <a:ext cx="925078" cy="523220"/>
          </a:xfrm>
          <a:prstGeom prst="rect">
            <a:avLst/>
          </a:prstGeom>
          <a:noFill/>
        </p:spPr>
        <p:txBody>
          <a:bodyPr wrap="none" rtlCol="0">
            <a:spAutoFit/>
          </a:bodyPr>
          <a:lstStyle/>
          <a:p>
            <a:r>
              <a:rPr lang="en-US" sz="2800" dirty="0" smtClean="0"/>
              <a:t>learn</a:t>
            </a:r>
            <a:endParaRPr lang="en-US" sz="2800" dirty="0"/>
          </a:p>
        </p:txBody>
      </p:sp>
      <p:sp>
        <p:nvSpPr>
          <p:cNvPr id="9" name="Oval 8"/>
          <p:cNvSpPr/>
          <p:nvPr/>
        </p:nvSpPr>
        <p:spPr>
          <a:xfrm>
            <a:off x="2511793" y="4473223"/>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2723459" y="4706779"/>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11" name="TextBox 10"/>
          <p:cNvSpPr txBox="1"/>
          <p:nvPr/>
        </p:nvSpPr>
        <p:spPr>
          <a:xfrm>
            <a:off x="539269" y="3541889"/>
            <a:ext cx="710200" cy="461665"/>
          </a:xfrm>
          <a:prstGeom prst="rect">
            <a:avLst/>
          </a:prstGeom>
          <a:noFill/>
        </p:spPr>
        <p:txBody>
          <a:bodyPr wrap="none" rtlCol="0">
            <a:spAutoFit/>
          </a:bodyPr>
          <a:lstStyle/>
          <a:p>
            <a:r>
              <a:rPr lang="en-US" sz="2400" dirty="0" smtClean="0"/>
              <a:t>past</a:t>
            </a:r>
          </a:p>
        </p:txBody>
      </p:sp>
      <p:sp>
        <p:nvSpPr>
          <p:cNvPr id="12" name="Right Arrow 11"/>
          <p:cNvSpPr/>
          <p:nvPr/>
        </p:nvSpPr>
        <p:spPr>
          <a:xfrm>
            <a:off x="177801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p:cNvCxnSpPr/>
          <p:nvPr/>
        </p:nvCxnSpPr>
        <p:spPr>
          <a:xfrm>
            <a:off x="4176891" y="3541889"/>
            <a:ext cx="0" cy="3048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rot="19287826">
            <a:off x="7931673" y="3974257"/>
            <a:ext cx="1194207" cy="523220"/>
          </a:xfrm>
          <a:prstGeom prst="rect">
            <a:avLst/>
          </a:prstGeom>
          <a:noFill/>
        </p:spPr>
        <p:txBody>
          <a:bodyPr wrap="none" rtlCol="0">
            <a:spAutoFit/>
          </a:bodyPr>
          <a:lstStyle/>
          <a:p>
            <a:r>
              <a:rPr lang="en-US" sz="2800" dirty="0" smtClean="0"/>
              <a:t>predict</a:t>
            </a:r>
            <a:endParaRPr lang="en-US" sz="2800" dirty="0"/>
          </a:p>
        </p:txBody>
      </p:sp>
      <p:sp>
        <p:nvSpPr>
          <p:cNvPr id="25" name="Oval 24"/>
          <p:cNvSpPr/>
          <p:nvPr/>
        </p:nvSpPr>
        <p:spPr>
          <a:xfrm>
            <a:off x="6485952" y="4481002"/>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TextBox 25"/>
          <p:cNvSpPr txBox="1"/>
          <p:nvPr/>
        </p:nvSpPr>
        <p:spPr>
          <a:xfrm>
            <a:off x="6697618" y="4714558"/>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27" name="TextBox 26"/>
          <p:cNvSpPr txBox="1"/>
          <p:nvPr/>
        </p:nvSpPr>
        <p:spPr>
          <a:xfrm>
            <a:off x="4586994" y="3541889"/>
            <a:ext cx="902811" cy="461665"/>
          </a:xfrm>
          <a:prstGeom prst="rect">
            <a:avLst/>
          </a:prstGeom>
          <a:noFill/>
        </p:spPr>
        <p:txBody>
          <a:bodyPr wrap="none" rtlCol="0">
            <a:spAutoFit/>
          </a:bodyPr>
          <a:lstStyle/>
          <a:p>
            <a:r>
              <a:rPr lang="en-US" sz="2400" dirty="0" smtClean="0"/>
              <a:t>future</a:t>
            </a:r>
          </a:p>
        </p:txBody>
      </p:sp>
      <p:sp>
        <p:nvSpPr>
          <p:cNvPr id="30" name="Rectangle 29"/>
          <p:cNvSpPr/>
          <p:nvPr/>
        </p:nvSpPr>
        <p:spPr>
          <a:xfrm>
            <a:off x="4394934"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466543" y="4655446"/>
            <a:ext cx="1143713" cy="954107"/>
          </a:xfrm>
          <a:prstGeom prst="rect">
            <a:avLst/>
          </a:prstGeom>
          <a:noFill/>
        </p:spPr>
        <p:txBody>
          <a:bodyPr wrap="none" rtlCol="0">
            <a:spAutoFit/>
          </a:bodyPr>
          <a:lstStyle/>
          <a:p>
            <a:pPr algn="ctr"/>
            <a:r>
              <a:rPr lang="en-US" sz="2800" dirty="0" smtClean="0"/>
              <a:t>Testing</a:t>
            </a:r>
          </a:p>
          <a:p>
            <a:pPr algn="ctr"/>
            <a:r>
              <a:rPr lang="en-US" sz="2800" dirty="0" smtClean="0"/>
              <a:t>Data</a:t>
            </a:r>
            <a:endParaRPr lang="en-US" sz="2800" dirty="0"/>
          </a:p>
        </p:txBody>
      </p:sp>
      <p:sp>
        <p:nvSpPr>
          <p:cNvPr id="32" name="Right Arrow 31"/>
          <p:cNvSpPr/>
          <p:nvPr/>
        </p:nvSpPr>
        <p:spPr>
          <a:xfrm>
            <a:off x="5777251" y="4866958"/>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ight Arrow 32"/>
          <p:cNvSpPr/>
          <p:nvPr/>
        </p:nvSpPr>
        <p:spPr>
          <a:xfrm>
            <a:off x="815927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xmlns="" val="3618014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aka</a:t>
            </a:r>
            <a:endParaRPr lang="en-US" dirty="0"/>
          </a:p>
        </p:txBody>
      </p:sp>
      <p:sp>
        <p:nvSpPr>
          <p:cNvPr id="3" name="Content Placeholder 2"/>
          <p:cNvSpPr>
            <a:spLocks noGrp="1"/>
          </p:cNvSpPr>
          <p:nvPr>
            <p:ph sz="quarter" idx="1"/>
          </p:nvPr>
        </p:nvSpPr>
        <p:spPr>
          <a:xfrm>
            <a:off x="612648" y="1600200"/>
            <a:ext cx="8153400" cy="5130800"/>
          </a:xfrm>
        </p:spPr>
        <p:txBody>
          <a:bodyPr>
            <a:normAutofit fontScale="85000" lnSpcReduction="20000"/>
          </a:bodyPr>
          <a:lstStyle/>
          <a:p>
            <a:pPr marL="0" indent="0">
              <a:buNone/>
            </a:pPr>
            <a:r>
              <a:rPr lang="en-US" i="1" dirty="0" smtClean="0"/>
              <a:t>data mining</a:t>
            </a:r>
            <a:r>
              <a:rPr lang="en-US" dirty="0" smtClean="0"/>
              <a:t>: machine learning applied to “databases”, i.e. collections of data</a:t>
            </a:r>
          </a:p>
          <a:p>
            <a:pPr marL="0" indent="0">
              <a:buNone/>
            </a:pPr>
            <a:endParaRPr lang="en-US" i="1" dirty="0" smtClean="0"/>
          </a:p>
          <a:p>
            <a:pPr marL="0" indent="0">
              <a:buNone/>
            </a:pPr>
            <a:r>
              <a:rPr lang="en-US" i="1" dirty="0" smtClean="0"/>
              <a:t>inference</a:t>
            </a:r>
            <a:r>
              <a:rPr lang="en-US" dirty="0" smtClean="0"/>
              <a:t> and/or </a:t>
            </a:r>
            <a:r>
              <a:rPr lang="en-US" i="1" dirty="0" smtClean="0"/>
              <a:t>estimation </a:t>
            </a:r>
            <a:r>
              <a:rPr lang="en-US" dirty="0" smtClean="0"/>
              <a:t>in statistics</a:t>
            </a:r>
            <a:endParaRPr lang="en-US" i="1" dirty="0"/>
          </a:p>
          <a:p>
            <a:pPr marL="0" indent="0">
              <a:buNone/>
            </a:pPr>
            <a:endParaRPr lang="en-US" i="1" dirty="0" smtClean="0"/>
          </a:p>
          <a:p>
            <a:pPr marL="0" indent="0">
              <a:buNone/>
            </a:pPr>
            <a:r>
              <a:rPr lang="en-US" i="1" dirty="0" smtClean="0"/>
              <a:t>pattern recognition</a:t>
            </a:r>
            <a:r>
              <a:rPr lang="en-US" dirty="0" smtClean="0"/>
              <a:t> in engineering</a:t>
            </a:r>
          </a:p>
          <a:p>
            <a:pPr marL="0" indent="0">
              <a:buNone/>
            </a:pPr>
            <a:endParaRPr lang="en-US" i="1" dirty="0" smtClean="0"/>
          </a:p>
          <a:p>
            <a:pPr marL="0" indent="0">
              <a:buNone/>
            </a:pPr>
            <a:r>
              <a:rPr lang="en-US" i="1" dirty="0" smtClean="0"/>
              <a:t>signal processing</a:t>
            </a:r>
            <a:r>
              <a:rPr lang="en-US" dirty="0" smtClean="0"/>
              <a:t> in electrical engineering</a:t>
            </a:r>
          </a:p>
          <a:p>
            <a:pPr marL="0" indent="0">
              <a:buNone/>
            </a:pPr>
            <a:endParaRPr lang="en-US" i="1" dirty="0" smtClean="0"/>
          </a:p>
          <a:p>
            <a:pPr marL="0" indent="0">
              <a:buNone/>
            </a:pPr>
            <a:r>
              <a:rPr lang="en-US" i="1" dirty="0" smtClean="0"/>
              <a:t>induction</a:t>
            </a:r>
          </a:p>
          <a:p>
            <a:pPr marL="0" indent="0">
              <a:buNone/>
            </a:pPr>
            <a:endParaRPr lang="en-US" i="1" dirty="0" smtClean="0"/>
          </a:p>
          <a:p>
            <a:pPr marL="0" indent="0">
              <a:buNone/>
            </a:pPr>
            <a:r>
              <a:rPr lang="en-US" i="1" dirty="0" smtClean="0"/>
              <a:t>optimization</a:t>
            </a:r>
            <a:endParaRPr lang="en-US" i="1" dirty="0"/>
          </a:p>
        </p:txBody>
      </p:sp>
    </p:spTree>
    <p:extLst>
      <p:ext uri="{BB962C8B-B14F-4D97-AF65-F5344CB8AC3E}">
        <p14:creationId xmlns:p14="http://schemas.microsoft.com/office/powerpoint/2010/main" xmlns="" val="1186146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2400"/>
            <a:ext cx="9144000" cy="571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35477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838199"/>
            <a:ext cx="9144000" cy="5105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86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914400"/>
            <a:ext cx="9144000" cy="434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98152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b="1">
                <a:solidFill>
                  <a:schemeClr val="accent2"/>
                </a:solidFill>
              </a:rPr>
              <a:t>A Few Quotes</a:t>
            </a:r>
          </a:p>
        </p:txBody>
      </p:sp>
      <p:sp>
        <p:nvSpPr>
          <p:cNvPr id="4102" name="Rectangle 6"/>
          <p:cNvSpPr>
            <a:spLocks noGrp="1" noChangeArrowheads="1"/>
          </p:cNvSpPr>
          <p:nvPr>
            <p:ph type="body" idx="1"/>
          </p:nvPr>
        </p:nvSpPr>
        <p:spPr/>
        <p:txBody>
          <a:bodyPr/>
          <a:lstStyle/>
          <a:p>
            <a:pPr>
              <a:lnSpc>
                <a:spcPct val="90000"/>
              </a:lnSpc>
            </a:pPr>
            <a:r>
              <a:rPr lang="en-US" sz="2400"/>
              <a:t>“A breakthrough in machine learning would be worth</a:t>
            </a:r>
            <a:br>
              <a:rPr lang="en-US" sz="2400"/>
            </a:br>
            <a:r>
              <a:rPr lang="en-US" sz="2400"/>
              <a:t>ten Microsofts” </a:t>
            </a:r>
            <a:r>
              <a:rPr lang="en-US" sz="2200"/>
              <a:t>(Bill Gates, Chairman, Microsoft)</a:t>
            </a:r>
          </a:p>
          <a:p>
            <a:pPr>
              <a:lnSpc>
                <a:spcPct val="90000"/>
              </a:lnSpc>
            </a:pPr>
            <a:r>
              <a:rPr lang="en-US" sz="2400"/>
              <a:t>“Machine learning is the next Internet” </a:t>
            </a:r>
            <a:br>
              <a:rPr lang="en-US" sz="2400"/>
            </a:br>
            <a:r>
              <a:rPr lang="en-US" sz="2200"/>
              <a:t>(Tony Tether, Director, DARPA)</a:t>
            </a:r>
          </a:p>
          <a:p>
            <a:pPr>
              <a:lnSpc>
                <a:spcPct val="90000"/>
              </a:lnSpc>
            </a:pPr>
            <a:r>
              <a:rPr lang="en-US" sz="2400"/>
              <a:t>Machine learning is the hot new thing” </a:t>
            </a:r>
            <a:br>
              <a:rPr lang="en-US" sz="2400"/>
            </a:br>
            <a:r>
              <a:rPr lang="en-US" sz="2200"/>
              <a:t>(John Hennessy, President, Stanford)</a:t>
            </a:r>
          </a:p>
          <a:p>
            <a:pPr>
              <a:lnSpc>
                <a:spcPct val="90000"/>
              </a:lnSpc>
            </a:pPr>
            <a:r>
              <a:rPr lang="en-US" sz="2400"/>
              <a:t>“Web rankings today are mostly a matter of machine learning” </a:t>
            </a:r>
            <a:r>
              <a:rPr lang="en-US" sz="2200"/>
              <a:t>(Prabhakar Raghavan, Dir. Research, Yahoo)</a:t>
            </a:r>
          </a:p>
          <a:p>
            <a:pPr>
              <a:lnSpc>
                <a:spcPct val="90000"/>
              </a:lnSpc>
            </a:pPr>
            <a:r>
              <a:rPr lang="en-US" sz="2400"/>
              <a:t>“Machine learning is going to result in a real revolution” </a:t>
            </a:r>
            <a:r>
              <a:rPr lang="en-US" sz="2200"/>
              <a:t>(Greg Papadopoulos, CTO, Sun)</a:t>
            </a:r>
          </a:p>
          <a:p>
            <a:pPr>
              <a:lnSpc>
                <a:spcPct val="90000"/>
              </a:lnSpc>
            </a:pPr>
            <a:r>
              <a:rPr lang="en-US" sz="2400"/>
              <a:t>“Machine learning is today’s discontinuity” </a:t>
            </a:r>
            <a:br>
              <a:rPr lang="en-US" sz="2400"/>
            </a:br>
            <a:r>
              <a:rPr lang="en-US" sz="2200"/>
              <a:t>(Jerry Yang, CEO, Yahoo)</a:t>
            </a:r>
          </a:p>
          <a:p>
            <a:pPr>
              <a:lnSpc>
                <a:spcPct val="90000"/>
              </a:lnSpc>
            </a:pPr>
            <a:endParaRPr lang="en-US" sz="2200"/>
          </a:p>
        </p:txBody>
      </p:sp>
    </p:spTree>
    <p:extLst>
      <p:ext uri="{BB962C8B-B14F-4D97-AF65-F5344CB8AC3E}">
        <p14:creationId xmlns:p14="http://schemas.microsoft.com/office/powerpoint/2010/main" xmlns="" val="42497447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533400"/>
            <a:ext cx="9143999" cy="556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563717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304800"/>
            <a:ext cx="8991599" cy="5705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49780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2400"/>
            <a:ext cx="9144000" cy="64007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84453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b="1">
                <a:solidFill>
                  <a:schemeClr val="accent2"/>
                </a:solidFill>
              </a:rPr>
              <a:t>Types of Learning</a:t>
            </a:r>
          </a:p>
        </p:txBody>
      </p:sp>
      <p:sp>
        <p:nvSpPr>
          <p:cNvPr id="21507" name="Rectangle 3"/>
          <p:cNvSpPr>
            <a:spLocks noGrp="1" noChangeArrowheads="1"/>
          </p:cNvSpPr>
          <p:nvPr>
            <p:ph type="body" idx="1"/>
          </p:nvPr>
        </p:nvSpPr>
        <p:spPr>
          <a:xfrm>
            <a:off x="457200" y="1600200"/>
            <a:ext cx="8382000" cy="4572000"/>
          </a:xfrm>
        </p:spPr>
        <p:txBody>
          <a:bodyPr/>
          <a:lstStyle/>
          <a:p>
            <a:r>
              <a:rPr lang="en-US" b="1"/>
              <a:t>Supervised (inductive) learning</a:t>
            </a:r>
          </a:p>
          <a:p>
            <a:pPr lvl="1"/>
            <a:r>
              <a:rPr lang="en-US"/>
              <a:t>Training data includes desired outputs</a:t>
            </a:r>
          </a:p>
          <a:p>
            <a:r>
              <a:rPr lang="en-US" b="1"/>
              <a:t>Unsupervised learning</a:t>
            </a:r>
          </a:p>
          <a:p>
            <a:pPr lvl="1"/>
            <a:r>
              <a:rPr lang="en-US"/>
              <a:t>Training data does not include desired outputs</a:t>
            </a:r>
          </a:p>
          <a:p>
            <a:r>
              <a:rPr lang="en-US" b="1"/>
              <a:t>Semi-supervised learning</a:t>
            </a:r>
          </a:p>
          <a:p>
            <a:pPr lvl="1"/>
            <a:r>
              <a:rPr lang="en-US"/>
              <a:t>Training data includes a few desired outputs</a:t>
            </a:r>
          </a:p>
          <a:p>
            <a:r>
              <a:rPr lang="en-US" b="1"/>
              <a:t>Reinforcement learning</a:t>
            </a:r>
          </a:p>
          <a:p>
            <a:pPr lvl="1"/>
            <a:r>
              <a:rPr lang="en-US"/>
              <a:t>Rewards from sequence of actions</a:t>
            </a:r>
          </a:p>
        </p:txBody>
      </p:sp>
    </p:spTree>
    <p:extLst>
      <p:ext uri="{BB962C8B-B14F-4D97-AF65-F5344CB8AC3E}">
        <p14:creationId xmlns:p14="http://schemas.microsoft.com/office/powerpoint/2010/main" xmlns="" val="3541810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304800"/>
            <a:ext cx="8382000" cy="1173163"/>
          </a:xfrm>
        </p:spPr>
        <p:txBody>
          <a:bodyPr/>
          <a:lstStyle/>
          <a:p>
            <a:r>
              <a:rPr lang="en-US" b="1">
                <a:solidFill>
                  <a:schemeClr val="accent2"/>
                </a:solidFill>
              </a:rPr>
              <a:t>So What Is Machine Learning?</a:t>
            </a:r>
          </a:p>
        </p:txBody>
      </p:sp>
      <p:sp>
        <p:nvSpPr>
          <p:cNvPr id="5123" name="Rectangle 3"/>
          <p:cNvSpPr>
            <a:spLocks noGrp="1" noChangeArrowheads="1"/>
          </p:cNvSpPr>
          <p:nvPr>
            <p:ph type="body" idx="1"/>
          </p:nvPr>
        </p:nvSpPr>
        <p:spPr/>
        <p:txBody>
          <a:bodyPr/>
          <a:lstStyle/>
          <a:p>
            <a:r>
              <a:rPr lang="en-US"/>
              <a:t>Automating automation</a:t>
            </a:r>
          </a:p>
          <a:p>
            <a:r>
              <a:rPr lang="en-US"/>
              <a:t>Getting computers to program themselves</a:t>
            </a:r>
          </a:p>
          <a:p>
            <a:r>
              <a:rPr lang="en-US"/>
              <a:t>Writing software is the bottleneck</a:t>
            </a:r>
          </a:p>
          <a:p>
            <a:r>
              <a:rPr lang="en-US"/>
              <a:t>Let the data do the work instead!</a:t>
            </a:r>
          </a:p>
        </p:txBody>
      </p:sp>
    </p:spTree>
    <p:extLst>
      <p:ext uri="{BB962C8B-B14F-4D97-AF65-F5344CB8AC3E}">
        <p14:creationId xmlns:p14="http://schemas.microsoft.com/office/powerpoint/2010/main" xmlns="" val="2477321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457200" y="609600"/>
            <a:ext cx="8305800" cy="5181600"/>
          </a:xfrm>
        </p:spPr>
        <p:txBody>
          <a:bodyPr/>
          <a:lstStyle/>
          <a:p>
            <a:pPr>
              <a:buFontTx/>
              <a:buNone/>
            </a:pPr>
            <a:r>
              <a:rPr lang="en-US" b="1">
                <a:solidFill>
                  <a:schemeClr val="accent2"/>
                </a:solidFill>
              </a:rPr>
              <a:t>  Traditional Programming</a:t>
            </a:r>
          </a:p>
          <a:p>
            <a:endParaRPr lang="en-US"/>
          </a:p>
          <a:p>
            <a:endParaRPr lang="en-US"/>
          </a:p>
          <a:p>
            <a:endParaRPr lang="en-US"/>
          </a:p>
          <a:p>
            <a:endParaRPr lang="en-US" b="1">
              <a:solidFill>
                <a:schemeClr val="accent2"/>
              </a:solidFill>
            </a:endParaRPr>
          </a:p>
          <a:p>
            <a:pPr>
              <a:buFontTx/>
              <a:buNone/>
            </a:pPr>
            <a:r>
              <a:rPr lang="en-US" b="1">
                <a:solidFill>
                  <a:schemeClr val="accent2"/>
                </a:solidFill>
              </a:rPr>
              <a:t>  Machine Learning</a:t>
            </a:r>
          </a:p>
        </p:txBody>
      </p:sp>
      <p:sp>
        <p:nvSpPr>
          <p:cNvPr id="3076" name="Rectangle 4"/>
          <p:cNvSpPr>
            <a:spLocks noChangeArrowheads="1"/>
          </p:cNvSpPr>
          <p:nvPr/>
        </p:nvSpPr>
        <p:spPr bwMode="auto">
          <a:xfrm>
            <a:off x="3352800" y="16002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3200"/>
              <a:t>Computer</a:t>
            </a:r>
          </a:p>
        </p:txBody>
      </p:sp>
      <p:sp>
        <p:nvSpPr>
          <p:cNvPr id="3078" name="Line 6"/>
          <p:cNvSpPr>
            <a:spLocks noChangeShapeType="1"/>
          </p:cNvSpPr>
          <p:nvPr/>
        </p:nvSpPr>
        <p:spPr bwMode="auto">
          <a:xfrm>
            <a:off x="2438400" y="20574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079" name="Line 7"/>
          <p:cNvSpPr>
            <a:spLocks noChangeShapeType="1"/>
          </p:cNvSpPr>
          <p:nvPr/>
        </p:nvSpPr>
        <p:spPr bwMode="auto">
          <a:xfrm>
            <a:off x="2438400" y="27432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080" name="Line 8"/>
          <p:cNvSpPr>
            <a:spLocks noChangeShapeType="1"/>
          </p:cNvSpPr>
          <p:nvPr/>
        </p:nvSpPr>
        <p:spPr bwMode="auto">
          <a:xfrm>
            <a:off x="6019800" y="2286000"/>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082" name="Text Box 10"/>
          <p:cNvSpPr txBox="1">
            <a:spLocks noChangeArrowheads="1"/>
          </p:cNvSpPr>
          <p:nvPr/>
        </p:nvSpPr>
        <p:spPr bwMode="auto">
          <a:xfrm>
            <a:off x="1355725" y="1692275"/>
            <a:ext cx="1041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a:t>Data</a:t>
            </a:r>
          </a:p>
        </p:txBody>
      </p:sp>
      <p:sp>
        <p:nvSpPr>
          <p:cNvPr id="3083" name="Text Box 11"/>
          <p:cNvSpPr txBox="1">
            <a:spLocks noChangeArrowheads="1"/>
          </p:cNvSpPr>
          <p:nvPr/>
        </p:nvSpPr>
        <p:spPr bwMode="auto">
          <a:xfrm>
            <a:off x="685800" y="2362200"/>
            <a:ext cx="17399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a:t>Program</a:t>
            </a:r>
          </a:p>
        </p:txBody>
      </p:sp>
      <p:sp>
        <p:nvSpPr>
          <p:cNvPr id="3084" name="Text Box 12"/>
          <p:cNvSpPr txBox="1">
            <a:spLocks noChangeArrowheads="1"/>
          </p:cNvSpPr>
          <p:nvPr/>
        </p:nvSpPr>
        <p:spPr bwMode="auto">
          <a:xfrm>
            <a:off x="6781800" y="1981200"/>
            <a:ext cx="140176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a:t>Output</a:t>
            </a:r>
          </a:p>
        </p:txBody>
      </p:sp>
      <p:sp>
        <p:nvSpPr>
          <p:cNvPr id="3091" name="Rectangle 19"/>
          <p:cNvSpPr>
            <a:spLocks noChangeArrowheads="1"/>
          </p:cNvSpPr>
          <p:nvPr/>
        </p:nvSpPr>
        <p:spPr bwMode="auto">
          <a:xfrm>
            <a:off x="3429000" y="44196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3200"/>
              <a:t>Computer</a:t>
            </a:r>
          </a:p>
        </p:txBody>
      </p:sp>
      <p:sp>
        <p:nvSpPr>
          <p:cNvPr id="3092" name="Line 20"/>
          <p:cNvSpPr>
            <a:spLocks noChangeShapeType="1"/>
          </p:cNvSpPr>
          <p:nvPr/>
        </p:nvSpPr>
        <p:spPr bwMode="auto">
          <a:xfrm>
            <a:off x="2514600" y="48768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093" name="Line 21"/>
          <p:cNvSpPr>
            <a:spLocks noChangeShapeType="1"/>
          </p:cNvSpPr>
          <p:nvPr/>
        </p:nvSpPr>
        <p:spPr bwMode="auto">
          <a:xfrm>
            <a:off x="2514600" y="55626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094" name="Line 22"/>
          <p:cNvSpPr>
            <a:spLocks noChangeShapeType="1"/>
          </p:cNvSpPr>
          <p:nvPr/>
        </p:nvSpPr>
        <p:spPr bwMode="auto">
          <a:xfrm>
            <a:off x="6096000" y="5105400"/>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095" name="Text Box 23"/>
          <p:cNvSpPr txBox="1">
            <a:spLocks noChangeArrowheads="1"/>
          </p:cNvSpPr>
          <p:nvPr/>
        </p:nvSpPr>
        <p:spPr bwMode="auto">
          <a:xfrm>
            <a:off x="1431925" y="4511675"/>
            <a:ext cx="1041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a:t>Data</a:t>
            </a:r>
          </a:p>
        </p:txBody>
      </p:sp>
      <p:sp>
        <p:nvSpPr>
          <p:cNvPr id="3096" name="Text Box 24"/>
          <p:cNvSpPr txBox="1">
            <a:spLocks noChangeArrowheads="1"/>
          </p:cNvSpPr>
          <p:nvPr/>
        </p:nvSpPr>
        <p:spPr bwMode="auto">
          <a:xfrm>
            <a:off x="1066800" y="5257800"/>
            <a:ext cx="140176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a:t>Output</a:t>
            </a:r>
          </a:p>
        </p:txBody>
      </p:sp>
      <p:sp>
        <p:nvSpPr>
          <p:cNvPr id="3097" name="Text Box 25"/>
          <p:cNvSpPr txBox="1">
            <a:spLocks noChangeArrowheads="1"/>
          </p:cNvSpPr>
          <p:nvPr/>
        </p:nvSpPr>
        <p:spPr bwMode="auto">
          <a:xfrm>
            <a:off x="6858000" y="4800600"/>
            <a:ext cx="17399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a:t>Program</a:t>
            </a:r>
          </a:p>
        </p:txBody>
      </p:sp>
    </p:spTree>
    <p:extLst>
      <p:ext uri="{BB962C8B-B14F-4D97-AF65-F5344CB8AC3E}">
        <p14:creationId xmlns:p14="http://schemas.microsoft.com/office/powerpoint/2010/main" xmlns="" val="2228909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b="1">
                <a:solidFill>
                  <a:schemeClr val="accent2"/>
                </a:solidFill>
              </a:rPr>
              <a:t>Magic?</a:t>
            </a:r>
            <a:r>
              <a:rPr lang="en-US"/>
              <a:t> </a:t>
            </a:r>
          </a:p>
        </p:txBody>
      </p:sp>
      <p:sp>
        <p:nvSpPr>
          <p:cNvPr id="6148" name="Rectangle 4"/>
          <p:cNvSpPr>
            <a:spLocks noGrp="1" noChangeArrowheads="1"/>
          </p:cNvSpPr>
          <p:nvPr>
            <p:ph type="body" sz="half" idx="1"/>
          </p:nvPr>
        </p:nvSpPr>
        <p:spPr>
          <a:xfrm>
            <a:off x="457200" y="1600200"/>
            <a:ext cx="4495800" cy="4572000"/>
          </a:xfrm>
        </p:spPr>
        <p:txBody>
          <a:bodyPr/>
          <a:lstStyle/>
          <a:p>
            <a:pPr>
              <a:buFontTx/>
              <a:buNone/>
            </a:pPr>
            <a:r>
              <a:rPr lang="en-US" sz="2800" b="1"/>
              <a:t>No, more like gardening</a:t>
            </a:r>
          </a:p>
          <a:p>
            <a:pPr>
              <a:buFontTx/>
              <a:buNone/>
            </a:pPr>
            <a:endParaRPr lang="en-US" sz="2800" b="1"/>
          </a:p>
          <a:p>
            <a:r>
              <a:rPr lang="en-US" sz="2800" b="1">
                <a:solidFill>
                  <a:srgbClr val="FFCC00"/>
                </a:solidFill>
              </a:rPr>
              <a:t>Seeds</a:t>
            </a:r>
            <a:r>
              <a:rPr lang="en-US" sz="2800"/>
              <a:t> = Algorithms</a:t>
            </a:r>
          </a:p>
          <a:p>
            <a:r>
              <a:rPr lang="en-US" sz="2800" b="1">
                <a:solidFill>
                  <a:srgbClr val="996633"/>
                </a:solidFill>
              </a:rPr>
              <a:t>Nutrients</a:t>
            </a:r>
            <a:r>
              <a:rPr lang="en-US" sz="2800"/>
              <a:t> = Data</a:t>
            </a:r>
          </a:p>
          <a:p>
            <a:r>
              <a:rPr lang="en-US" sz="2800" b="1">
                <a:solidFill>
                  <a:srgbClr val="FF3300"/>
                </a:solidFill>
              </a:rPr>
              <a:t>Gardener</a:t>
            </a:r>
            <a:r>
              <a:rPr lang="en-US" sz="2800"/>
              <a:t> = You</a:t>
            </a:r>
          </a:p>
          <a:p>
            <a:r>
              <a:rPr lang="en-US" sz="2800" b="1">
                <a:solidFill>
                  <a:srgbClr val="33CC33"/>
                </a:solidFill>
              </a:rPr>
              <a:t>Plants</a:t>
            </a:r>
            <a:r>
              <a:rPr lang="en-US" sz="2800"/>
              <a:t> = Programs</a:t>
            </a:r>
          </a:p>
        </p:txBody>
      </p:sp>
      <p:pic>
        <p:nvPicPr>
          <p:cNvPr id="6150" name="Picture 6" descr="natural_organic_gardening"/>
          <p:cNvPicPr>
            <a:picLocks noGrp="1" noChangeAspect="1" noChangeArrowheads="1"/>
          </p:cNvPicPr>
          <p:nvPr>
            <p:ph sz="half" idx="2"/>
          </p:nvPr>
        </p:nvPicPr>
        <p:blipFill>
          <a:blip r:embed="rId2">
            <a:extLst>
              <a:ext uri="{28A0092B-C50C-407E-A947-70E740481C1C}">
                <a14:useLocalDpi xmlns:a14="http://schemas.microsoft.com/office/drawing/2010/main" xmlns="" val="0"/>
              </a:ext>
            </a:extLst>
          </a:blip>
          <a:srcRect/>
          <a:stretch>
            <a:fillRect/>
          </a:stretch>
        </p:blipFill>
        <p:spPr>
          <a:xfrm>
            <a:off x="4981575" y="1524000"/>
            <a:ext cx="3351213" cy="4648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xmlns="" val="3474233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title"/>
          </p:nvPr>
        </p:nvSpPr>
        <p:spPr>
          <a:xfrm>
            <a:off x="457200" y="165100"/>
            <a:ext cx="8153400" cy="977900"/>
          </a:xfrm>
        </p:spPr>
        <p:txBody>
          <a:bodyPr/>
          <a:lstStyle/>
          <a:p>
            <a:r>
              <a:rPr lang="en-US" sz="4000" b="1"/>
              <a:t>Related Disciplines</a:t>
            </a:r>
          </a:p>
        </p:txBody>
      </p:sp>
      <p:grpSp>
        <p:nvGrpSpPr>
          <p:cNvPr id="66594" name="Group 34"/>
          <p:cNvGrpSpPr>
            <a:grpSpLocks/>
          </p:cNvGrpSpPr>
          <p:nvPr/>
        </p:nvGrpSpPr>
        <p:grpSpPr bwMode="auto">
          <a:xfrm>
            <a:off x="685800" y="1676400"/>
            <a:ext cx="7696200" cy="4648200"/>
            <a:chOff x="432" y="1056"/>
            <a:chExt cx="4848" cy="2928"/>
          </a:xfrm>
        </p:grpSpPr>
        <p:sp>
          <p:nvSpPr>
            <p:cNvPr id="66564" name="Oval 4"/>
            <p:cNvSpPr>
              <a:spLocks noChangeArrowheads="1"/>
            </p:cNvSpPr>
            <p:nvPr/>
          </p:nvSpPr>
          <p:spPr bwMode="auto">
            <a:xfrm>
              <a:off x="2304" y="1920"/>
              <a:ext cx="960" cy="768"/>
            </a:xfrm>
            <a:prstGeom prst="ellipse">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sz="1600" b="1">
                  <a:solidFill>
                    <a:schemeClr val="bg1"/>
                  </a:solidFill>
                </a:rPr>
                <a:t>Machine</a:t>
              </a:r>
            </a:p>
            <a:p>
              <a:pPr algn="ctr" eaLnBrk="1" hangingPunct="1">
                <a:spcBef>
                  <a:spcPct val="0"/>
                </a:spcBef>
                <a:buFontTx/>
                <a:buNone/>
              </a:pPr>
              <a:r>
                <a:rPr lang="en-US" sz="1600" b="1">
                  <a:solidFill>
                    <a:schemeClr val="bg1"/>
                  </a:solidFill>
                </a:rPr>
                <a:t>Learning</a:t>
              </a:r>
            </a:p>
          </p:txBody>
        </p:sp>
        <p:sp>
          <p:nvSpPr>
            <p:cNvPr id="66565" name="Oval 5"/>
            <p:cNvSpPr>
              <a:spLocks noChangeArrowheads="1"/>
            </p:cNvSpPr>
            <p:nvPr/>
          </p:nvSpPr>
          <p:spPr bwMode="auto">
            <a:xfrm>
              <a:off x="1056" y="1248"/>
              <a:ext cx="528"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sz="1600" b="1"/>
                <a:t>AI</a:t>
              </a:r>
            </a:p>
          </p:txBody>
        </p:sp>
        <p:sp>
          <p:nvSpPr>
            <p:cNvPr id="66566" name="Oval 6"/>
            <p:cNvSpPr>
              <a:spLocks noChangeArrowheads="1"/>
            </p:cNvSpPr>
            <p:nvPr/>
          </p:nvSpPr>
          <p:spPr bwMode="auto">
            <a:xfrm>
              <a:off x="432" y="2112"/>
              <a:ext cx="1104" cy="72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sz="1600" b="1"/>
                <a:t>probability</a:t>
              </a:r>
            </a:p>
            <a:p>
              <a:pPr algn="ctr" eaLnBrk="1" hangingPunct="1">
                <a:spcBef>
                  <a:spcPct val="0"/>
                </a:spcBef>
                <a:buFontTx/>
                <a:buNone/>
              </a:pPr>
              <a:r>
                <a:rPr lang="en-US" sz="1600" b="1"/>
                <a:t>&amp;</a:t>
              </a:r>
            </a:p>
            <a:p>
              <a:pPr algn="ctr" eaLnBrk="1" hangingPunct="1">
                <a:spcBef>
                  <a:spcPct val="0"/>
                </a:spcBef>
                <a:buFontTx/>
                <a:buNone/>
              </a:pPr>
              <a:r>
                <a:rPr lang="en-US" sz="1600" b="1"/>
                <a:t>statistics</a:t>
              </a:r>
            </a:p>
          </p:txBody>
        </p:sp>
        <p:sp>
          <p:nvSpPr>
            <p:cNvPr id="66567" name="Oval 7"/>
            <p:cNvSpPr>
              <a:spLocks noChangeArrowheads="1"/>
            </p:cNvSpPr>
            <p:nvPr/>
          </p:nvSpPr>
          <p:spPr bwMode="auto">
            <a:xfrm>
              <a:off x="1152" y="3216"/>
              <a:ext cx="1488" cy="76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sz="1600" b="1"/>
                <a:t>computational</a:t>
              </a:r>
            </a:p>
            <a:p>
              <a:pPr algn="ctr" eaLnBrk="1" hangingPunct="1">
                <a:spcBef>
                  <a:spcPct val="0"/>
                </a:spcBef>
                <a:buFontTx/>
                <a:buNone/>
              </a:pPr>
              <a:r>
                <a:rPr lang="en-US" sz="1600" b="1"/>
                <a:t>complexity</a:t>
              </a:r>
            </a:p>
            <a:p>
              <a:pPr algn="ctr" eaLnBrk="1" hangingPunct="1">
                <a:spcBef>
                  <a:spcPct val="0"/>
                </a:spcBef>
                <a:buFontTx/>
                <a:buNone/>
              </a:pPr>
              <a:r>
                <a:rPr lang="en-US" sz="1600" b="1"/>
                <a:t>theory</a:t>
              </a:r>
            </a:p>
          </p:txBody>
        </p:sp>
        <p:sp>
          <p:nvSpPr>
            <p:cNvPr id="66568" name="Oval 8"/>
            <p:cNvSpPr>
              <a:spLocks noChangeArrowheads="1"/>
            </p:cNvSpPr>
            <p:nvPr/>
          </p:nvSpPr>
          <p:spPr bwMode="auto">
            <a:xfrm>
              <a:off x="2352" y="1248"/>
              <a:ext cx="1152" cy="48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sz="1600" b="1"/>
                <a:t>control</a:t>
              </a:r>
            </a:p>
            <a:p>
              <a:pPr algn="ctr" eaLnBrk="1" hangingPunct="1">
                <a:spcBef>
                  <a:spcPct val="0"/>
                </a:spcBef>
                <a:buFontTx/>
                <a:buNone/>
              </a:pPr>
              <a:r>
                <a:rPr lang="en-US" sz="1600" b="1"/>
                <a:t>theory</a:t>
              </a:r>
            </a:p>
          </p:txBody>
        </p:sp>
        <p:sp>
          <p:nvSpPr>
            <p:cNvPr id="66569" name="Oval 9"/>
            <p:cNvSpPr>
              <a:spLocks noChangeArrowheads="1"/>
            </p:cNvSpPr>
            <p:nvPr/>
          </p:nvSpPr>
          <p:spPr bwMode="auto">
            <a:xfrm>
              <a:off x="3840" y="1536"/>
              <a:ext cx="1104" cy="57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sz="1600" b="1"/>
                <a:t>information</a:t>
              </a:r>
            </a:p>
            <a:p>
              <a:pPr algn="ctr" eaLnBrk="1" hangingPunct="1">
                <a:spcBef>
                  <a:spcPct val="0"/>
                </a:spcBef>
                <a:buFontTx/>
                <a:buNone/>
              </a:pPr>
              <a:r>
                <a:rPr lang="en-US" sz="1600" b="1"/>
                <a:t>theory</a:t>
              </a:r>
            </a:p>
          </p:txBody>
        </p:sp>
        <p:sp>
          <p:nvSpPr>
            <p:cNvPr id="66570" name="Oval 10"/>
            <p:cNvSpPr>
              <a:spLocks noChangeArrowheads="1"/>
            </p:cNvSpPr>
            <p:nvPr/>
          </p:nvSpPr>
          <p:spPr bwMode="auto">
            <a:xfrm>
              <a:off x="3984" y="2304"/>
              <a:ext cx="1152" cy="38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sz="1600" b="1"/>
                <a:t>philosophy</a:t>
              </a:r>
            </a:p>
          </p:txBody>
        </p:sp>
        <p:sp>
          <p:nvSpPr>
            <p:cNvPr id="66571" name="Oval 11"/>
            <p:cNvSpPr>
              <a:spLocks noChangeArrowheads="1"/>
            </p:cNvSpPr>
            <p:nvPr/>
          </p:nvSpPr>
          <p:spPr bwMode="auto">
            <a:xfrm>
              <a:off x="4032" y="2832"/>
              <a:ext cx="1248" cy="38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sz="1600" b="1"/>
                <a:t>psychology</a:t>
              </a:r>
            </a:p>
          </p:txBody>
        </p:sp>
        <p:sp>
          <p:nvSpPr>
            <p:cNvPr id="66572" name="Oval 12"/>
            <p:cNvSpPr>
              <a:spLocks noChangeArrowheads="1"/>
            </p:cNvSpPr>
            <p:nvPr/>
          </p:nvSpPr>
          <p:spPr bwMode="auto">
            <a:xfrm>
              <a:off x="3120" y="3552"/>
              <a:ext cx="1344" cy="33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sz="1600" b="1"/>
                <a:t>neurophysiology</a:t>
              </a:r>
            </a:p>
          </p:txBody>
        </p:sp>
        <p:sp>
          <p:nvSpPr>
            <p:cNvPr id="66573" name="Oval 13"/>
            <p:cNvSpPr>
              <a:spLocks noChangeArrowheads="1"/>
            </p:cNvSpPr>
            <p:nvPr/>
          </p:nvSpPr>
          <p:spPr bwMode="auto">
            <a:xfrm>
              <a:off x="672" y="2928"/>
              <a:ext cx="1056"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sz="1600" b="1"/>
                <a:t>Data Mining</a:t>
              </a:r>
            </a:p>
          </p:txBody>
        </p:sp>
        <p:sp>
          <p:nvSpPr>
            <p:cNvPr id="66574" name="Oval 14"/>
            <p:cNvSpPr>
              <a:spLocks noChangeArrowheads="1"/>
            </p:cNvSpPr>
            <p:nvPr/>
          </p:nvSpPr>
          <p:spPr bwMode="auto">
            <a:xfrm>
              <a:off x="1584" y="1056"/>
              <a:ext cx="864" cy="38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sz="1600" b="1"/>
                <a:t>decision</a:t>
              </a:r>
            </a:p>
            <a:p>
              <a:pPr algn="ctr" eaLnBrk="1" hangingPunct="1">
                <a:spcBef>
                  <a:spcPct val="0"/>
                </a:spcBef>
                <a:buFontTx/>
                <a:buNone/>
              </a:pPr>
              <a:r>
                <a:rPr lang="en-US" sz="1600" b="1"/>
                <a:t>theory</a:t>
              </a:r>
            </a:p>
          </p:txBody>
        </p:sp>
        <p:sp>
          <p:nvSpPr>
            <p:cNvPr id="66575" name="Oval 15"/>
            <p:cNvSpPr>
              <a:spLocks noChangeArrowheads="1"/>
            </p:cNvSpPr>
            <p:nvPr/>
          </p:nvSpPr>
          <p:spPr bwMode="auto">
            <a:xfrm>
              <a:off x="3552" y="1104"/>
              <a:ext cx="960" cy="38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sz="1600" b="1"/>
                <a:t>game</a:t>
              </a:r>
            </a:p>
            <a:p>
              <a:pPr algn="ctr" eaLnBrk="1" hangingPunct="1">
                <a:spcBef>
                  <a:spcPct val="0"/>
                </a:spcBef>
                <a:buFontTx/>
                <a:buNone/>
              </a:pPr>
              <a:r>
                <a:rPr lang="en-US" sz="1600" b="1"/>
                <a:t>theory</a:t>
              </a:r>
            </a:p>
          </p:txBody>
        </p:sp>
        <p:sp>
          <p:nvSpPr>
            <p:cNvPr id="66576" name="Oval 16"/>
            <p:cNvSpPr>
              <a:spLocks noChangeArrowheads="1"/>
            </p:cNvSpPr>
            <p:nvPr/>
          </p:nvSpPr>
          <p:spPr bwMode="auto">
            <a:xfrm>
              <a:off x="3168" y="2688"/>
              <a:ext cx="864" cy="33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sz="1600" b="1"/>
                <a:t>optimization</a:t>
              </a:r>
            </a:p>
          </p:txBody>
        </p:sp>
        <p:sp>
          <p:nvSpPr>
            <p:cNvPr id="66577" name="Oval 17"/>
            <p:cNvSpPr>
              <a:spLocks noChangeArrowheads="1"/>
            </p:cNvSpPr>
            <p:nvPr/>
          </p:nvSpPr>
          <p:spPr bwMode="auto">
            <a:xfrm>
              <a:off x="1344" y="1824"/>
              <a:ext cx="864"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sz="1600" b="1"/>
                <a:t>biological</a:t>
              </a:r>
            </a:p>
            <a:p>
              <a:pPr algn="ctr" eaLnBrk="1" hangingPunct="1">
                <a:spcBef>
                  <a:spcPct val="0"/>
                </a:spcBef>
                <a:buFontTx/>
                <a:buNone/>
              </a:pPr>
              <a:r>
                <a:rPr lang="en-US" sz="1600" b="1"/>
                <a:t>evolution</a:t>
              </a:r>
            </a:p>
          </p:txBody>
        </p:sp>
        <p:sp>
          <p:nvSpPr>
            <p:cNvPr id="66578" name="Line 18"/>
            <p:cNvSpPr>
              <a:spLocks noChangeShapeType="1"/>
            </p:cNvSpPr>
            <p:nvPr/>
          </p:nvSpPr>
          <p:spPr bwMode="auto">
            <a:xfrm>
              <a:off x="1584" y="1584"/>
              <a:ext cx="864" cy="43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66579" name="Line 19"/>
            <p:cNvSpPr>
              <a:spLocks noChangeShapeType="1"/>
            </p:cNvSpPr>
            <p:nvPr/>
          </p:nvSpPr>
          <p:spPr bwMode="auto">
            <a:xfrm>
              <a:off x="2064" y="1440"/>
              <a:ext cx="480" cy="52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66580" name="Line 20"/>
            <p:cNvSpPr>
              <a:spLocks noChangeShapeType="1"/>
            </p:cNvSpPr>
            <p:nvPr/>
          </p:nvSpPr>
          <p:spPr bwMode="auto">
            <a:xfrm>
              <a:off x="2832" y="1728"/>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66581" name="Line 21"/>
            <p:cNvSpPr>
              <a:spLocks noChangeShapeType="1"/>
            </p:cNvSpPr>
            <p:nvPr/>
          </p:nvSpPr>
          <p:spPr bwMode="auto">
            <a:xfrm flipH="1">
              <a:off x="3120" y="1440"/>
              <a:ext cx="624" cy="62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66582" name="Line 22"/>
            <p:cNvSpPr>
              <a:spLocks noChangeShapeType="1"/>
            </p:cNvSpPr>
            <p:nvPr/>
          </p:nvSpPr>
          <p:spPr bwMode="auto">
            <a:xfrm flipH="1">
              <a:off x="3216" y="1920"/>
              <a:ext cx="672"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66583" name="Line 23"/>
            <p:cNvSpPr>
              <a:spLocks noChangeShapeType="1"/>
            </p:cNvSpPr>
            <p:nvPr/>
          </p:nvSpPr>
          <p:spPr bwMode="auto">
            <a:xfrm flipV="1">
              <a:off x="1536" y="2400"/>
              <a:ext cx="816" cy="4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66584" name="Line 24"/>
            <p:cNvSpPr>
              <a:spLocks noChangeShapeType="1"/>
            </p:cNvSpPr>
            <p:nvPr/>
          </p:nvSpPr>
          <p:spPr bwMode="auto">
            <a:xfrm>
              <a:off x="2160" y="2160"/>
              <a:ext cx="1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66585" name="Line 25"/>
            <p:cNvSpPr>
              <a:spLocks noChangeShapeType="1"/>
            </p:cNvSpPr>
            <p:nvPr/>
          </p:nvSpPr>
          <p:spPr bwMode="auto">
            <a:xfrm flipV="1">
              <a:off x="1584" y="2496"/>
              <a:ext cx="816" cy="48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66586" name="Oval 26"/>
            <p:cNvSpPr>
              <a:spLocks noChangeArrowheads="1"/>
            </p:cNvSpPr>
            <p:nvPr/>
          </p:nvSpPr>
          <p:spPr bwMode="auto">
            <a:xfrm>
              <a:off x="2208" y="2880"/>
              <a:ext cx="91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sz="1600" b="1"/>
                <a:t>statistical</a:t>
              </a:r>
            </a:p>
            <a:p>
              <a:pPr algn="ctr" eaLnBrk="1" hangingPunct="1">
                <a:spcBef>
                  <a:spcPct val="0"/>
                </a:spcBef>
                <a:buFontTx/>
                <a:buNone/>
              </a:pPr>
              <a:r>
                <a:rPr lang="en-US" sz="1600" b="1"/>
                <a:t>mechanics</a:t>
              </a:r>
            </a:p>
          </p:txBody>
        </p:sp>
        <p:sp>
          <p:nvSpPr>
            <p:cNvPr id="66587" name="Line 27"/>
            <p:cNvSpPr>
              <a:spLocks noChangeShapeType="1"/>
            </p:cNvSpPr>
            <p:nvPr/>
          </p:nvSpPr>
          <p:spPr bwMode="auto">
            <a:xfrm flipV="1">
              <a:off x="1920" y="2544"/>
              <a:ext cx="576" cy="67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66588" name="Line 28"/>
            <p:cNvSpPr>
              <a:spLocks noChangeShapeType="1"/>
            </p:cNvSpPr>
            <p:nvPr/>
          </p:nvSpPr>
          <p:spPr bwMode="auto">
            <a:xfrm flipV="1">
              <a:off x="2544" y="2640"/>
              <a:ext cx="96" cy="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66589" name="Line 29"/>
            <p:cNvSpPr>
              <a:spLocks noChangeShapeType="1"/>
            </p:cNvSpPr>
            <p:nvPr/>
          </p:nvSpPr>
          <p:spPr bwMode="auto">
            <a:xfrm flipH="1" flipV="1">
              <a:off x="3024" y="2640"/>
              <a:ext cx="384" cy="96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66590" name="Line 30"/>
            <p:cNvSpPr>
              <a:spLocks noChangeShapeType="1"/>
            </p:cNvSpPr>
            <p:nvPr/>
          </p:nvSpPr>
          <p:spPr bwMode="auto">
            <a:xfrm flipH="1" flipV="1">
              <a:off x="3120" y="2544"/>
              <a:ext cx="192"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66591" name="Line 31"/>
            <p:cNvSpPr>
              <a:spLocks noChangeShapeType="1"/>
            </p:cNvSpPr>
            <p:nvPr/>
          </p:nvSpPr>
          <p:spPr bwMode="auto">
            <a:xfrm flipH="1" flipV="1">
              <a:off x="3264" y="2400"/>
              <a:ext cx="1104" cy="48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66592" name="Line 32"/>
            <p:cNvSpPr>
              <a:spLocks noChangeShapeType="1"/>
            </p:cNvSpPr>
            <p:nvPr/>
          </p:nvSpPr>
          <p:spPr bwMode="auto">
            <a:xfrm flipH="1" flipV="1">
              <a:off x="3264" y="2256"/>
              <a:ext cx="768"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xmlns="" val="3688476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0" y="1219200"/>
            <a:ext cx="9144000" cy="5638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9635" name="Rectangle 3"/>
          <p:cNvSpPr>
            <a:spLocks noGrp="1" noChangeArrowheads="1"/>
          </p:cNvSpPr>
          <p:nvPr>
            <p:ph type="title"/>
          </p:nvPr>
        </p:nvSpPr>
        <p:spPr>
          <a:xfrm>
            <a:off x="304800" y="92075"/>
            <a:ext cx="8839200" cy="1431925"/>
          </a:xfrm>
        </p:spPr>
        <p:txBody>
          <a:bodyPr/>
          <a:lstStyle/>
          <a:p>
            <a:r>
              <a:rPr lang="en-US" sz="4000" b="1"/>
              <a:t>History of Machine Learning</a:t>
            </a:r>
          </a:p>
        </p:txBody>
      </p:sp>
      <p:sp>
        <p:nvSpPr>
          <p:cNvPr id="69636" name="Rectangle 4"/>
          <p:cNvSpPr>
            <a:spLocks noGrp="1" noChangeArrowheads="1"/>
          </p:cNvSpPr>
          <p:nvPr>
            <p:ph type="body" idx="1"/>
          </p:nvPr>
        </p:nvSpPr>
        <p:spPr>
          <a:xfrm>
            <a:off x="0" y="1371600"/>
            <a:ext cx="9144000" cy="5486400"/>
          </a:xfrm>
        </p:spPr>
        <p:txBody>
          <a:bodyPr/>
          <a:lstStyle/>
          <a:p>
            <a:pPr>
              <a:lnSpc>
                <a:spcPct val="110000"/>
              </a:lnSpc>
            </a:pPr>
            <a:r>
              <a:rPr lang="en-US" sz="2400"/>
              <a:t>1960’s and 70’s:  </a:t>
            </a:r>
            <a:r>
              <a:rPr lang="en-US" sz="2400" b="1"/>
              <a:t>Models of human learning</a:t>
            </a:r>
          </a:p>
          <a:p>
            <a:pPr lvl="1">
              <a:lnSpc>
                <a:spcPct val="110000"/>
              </a:lnSpc>
            </a:pPr>
            <a:r>
              <a:rPr lang="en-US" sz="2000"/>
              <a:t>High-level symbolic descriptions of knowledge, e.g., logical expressions or graphs/networks, e.g., (Karpinski &amp; Michalski, 1966) (Simon &amp; Lea, 1974).</a:t>
            </a:r>
          </a:p>
          <a:p>
            <a:pPr lvl="1">
              <a:lnSpc>
                <a:spcPct val="110000"/>
              </a:lnSpc>
            </a:pPr>
            <a:r>
              <a:rPr lang="en-US" sz="2000"/>
              <a:t>Winston’s (1975) structural learning system learned logic-based structural descriptions from examples.</a:t>
            </a:r>
          </a:p>
          <a:p>
            <a:pPr>
              <a:lnSpc>
                <a:spcPct val="110000"/>
              </a:lnSpc>
            </a:pPr>
            <a:r>
              <a:rPr lang="en-US" sz="2800" b="1"/>
              <a:t>Minsky</a:t>
            </a:r>
            <a:r>
              <a:rPr lang="en-US" sz="2800"/>
              <a:t> </a:t>
            </a:r>
            <a:r>
              <a:rPr lang="en-US" sz="2800" b="1"/>
              <a:t>Papert</a:t>
            </a:r>
            <a:r>
              <a:rPr lang="en-US" sz="2800"/>
              <a:t>, 1969</a:t>
            </a:r>
            <a:r>
              <a:rPr lang="en-US"/>
              <a:t> </a:t>
            </a:r>
            <a:endParaRPr lang="en-US" sz="2400"/>
          </a:p>
          <a:p>
            <a:pPr>
              <a:lnSpc>
                <a:spcPct val="110000"/>
              </a:lnSpc>
            </a:pPr>
            <a:r>
              <a:rPr lang="en-US" sz="2400"/>
              <a:t>1970’s: </a:t>
            </a:r>
            <a:r>
              <a:rPr lang="en-US" sz="2400" b="1"/>
              <a:t>Genetic algorithms</a:t>
            </a:r>
          </a:p>
          <a:p>
            <a:pPr lvl="1">
              <a:lnSpc>
                <a:spcPct val="110000"/>
              </a:lnSpc>
            </a:pPr>
            <a:r>
              <a:rPr lang="en-US" sz="2000"/>
              <a:t>Developed by Holland (1975)</a:t>
            </a:r>
          </a:p>
          <a:p>
            <a:pPr>
              <a:lnSpc>
                <a:spcPct val="110000"/>
              </a:lnSpc>
            </a:pPr>
            <a:r>
              <a:rPr lang="en-US" sz="2400"/>
              <a:t>1970’s  - present: </a:t>
            </a:r>
            <a:r>
              <a:rPr lang="en-US" sz="2400" b="1"/>
              <a:t>Knowledge-intensive learning</a:t>
            </a:r>
          </a:p>
          <a:p>
            <a:pPr lvl="1">
              <a:lnSpc>
                <a:spcPct val="110000"/>
              </a:lnSpc>
            </a:pPr>
            <a:r>
              <a:rPr lang="en-US" sz="2000"/>
              <a:t>A tabula rasa approach typically fares poorly.  “To acquire new knowledge a system must already possess a great deal of initial knowledge.”  Lenat’s CYC project is a good example.</a:t>
            </a:r>
          </a:p>
          <a:p>
            <a:pPr>
              <a:lnSpc>
                <a:spcPct val="110000"/>
              </a:lnSpc>
              <a:buFontTx/>
              <a:buNone/>
            </a:pPr>
            <a:endParaRPr lang="en-US" sz="2400"/>
          </a:p>
          <a:p>
            <a:pPr lvl="1">
              <a:lnSpc>
                <a:spcPct val="110000"/>
              </a:lnSpc>
            </a:pPr>
            <a:endParaRPr lang="en-US" sz="2000"/>
          </a:p>
        </p:txBody>
      </p:sp>
    </p:spTree>
    <p:extLst>
      <p:ext uri="{BB962C8B-B14F-4D97-AF65-F5344CB8AC3E}">
        <p14:creationId xmlns:p14="http://schemas.microsoft.com/office/powerpoint/2010/main" xmlns="" val="3086083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0" y="1219200"/>
            <a:ext cx="9144000" cy="5638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59" name="Rectangle 3"/>
          <p:cNvSpPr>
            <a:spLocks noGrp="1" noChangeArrowheads="1"/>
          </p:cNvSpPr>
          <p:nvPr>
            <p:ph type="title"/>
          </p:nvPr>
        </p:nvSpPr>
        <p:spPr>
          <a:xfrm>
            <a:off x="0" y="92075"/>
            <a:ext cx="9144000" cy="1431925"/>
          </a:xfrm>
        </p:spPr>
        <p:txBody>
          <a:bodyPr/>
          <a:lstStyle/>
          <a:p>
            <a:r>
              <a:rPr lang="en-US" sz="4000"/>
              <a:t>History of Machine Learning (cont’d)</a:t>
            </a:r>
          </a:p>
        </p:txBody>
      </p:sp>
      <p:sp>
        <p:nvSpPr>
          <p:cNvPr id="70660" name="Rectangle 4"/>
          <p:cNvSpPr>
            <a:spLocks noGrp="1" noChangeArrowheads="1"/>
          </p:cNvSpPr>
          <p:nvPr>
            <p:ph type="body" idx="1"/>
          </p:nvPr>
        </p:nvSpPr>
        <p:spPr>
          <a:xfrm>
            <a:off x="304800" y="1371600"/>
            <a:ext cx="8839200" cy="5257800"/>
          </a:xfrm>
        </p:spPr>
        <p:txBody>
          <a:bodyPr/>
          <a:lstStyle/>
          <a:p>
            <a:r>
              <a:rPr lang="en-US" sz="2400"/>
              <a:t>1970’s - present: </a:t>
            </a:r>
            <a:r>
              <a:rPr lang="en-US" sz="2400" b="1"/>
              <a:t>Alternative modes of learning</a:t>
            </a:r>
            <a:r>
              <a:rPr lang="en-US" sz="2400"/>
              <a:t> (besides examples)</a:t>
            </a:r>
          </a:p>
          <a:p>
            <a:pPr lvl="1"/>
            <a:r>
              <a:rPr lang="en-US" sz="2000"/>
              <a:t>Learning from instruction, e.g.,  (Mostow, 1983) (Gordon &amp; Subramanian, 1993)</a:t>
            </a:r>
          </a:p>
          <a:p>
            <a:pPr lvl="1"/>
            <a:r>
              <a:rPr lang="en-US" sz="2000"/>
              <a:t>Learning by analogy, e.g., (Veloso, 1990)</a:t>
            </a:r>
          </a:p>
          <a:p>
            <a:pPr lvl="1"/>
            <a:r>
              <a:rPr lang="en-US" sz="2000"/>
              <a:t>Learning from cases, e.g., (Aha, 1991)</a:t>
            </a:r>
          </a:p>
          <a:p>
            <a:pPr lvl="1"/>
            <a:r>
              <a:rPr lang="en-US" sz="2000"/>
              <a:t>Discovery (Lenat, 1977)</a:t>
            </a:r>
          </a:p>
          <a:p>
            <a:pPr lvl="1"/>
            <a:r>
              <a:rPr lang="en-US" sz="2000"/>
              <a:t>1991: The first of a series of workshops on </a:t>
            </a:r>
            <a:r>
              <a:rPr lang="en-US" sz="2000" i="1"/>
              <a:t>Multistrategy Learning </a:t>
            </a:r>
            <a:r>
              <a:rPr lang="en-US" sz="2000"/>
              <a:t>(Michalski)</a:t>
            </a:r>
          </a:p>
          <a:p>
            <a:r>
              <a:rPr lang="en-US" sz="2400"/>
              <a:t>1970’s – present: </a:t>
            </a:r>
            <a:r>
              <a:rPr lang="en-US" sz="2400" b="1"/>
              <a:t>Meta-learning</a:t>
            </a:r>
          </a:p>
          <a:p>
            <a:pPr lvl="1"/>
            <a:r>
              <a:rPr lang="en-US" sz="2000"/>
              <a:t>Heuristics for focusing attention, e.g., (Gordon &amp; Subramanian, 1996)</a:t>
            </a:r>
          </a:p>
          <a:p>
            <a:pPr lvl="1"/>
            <a:r>
              <a:rPr lang="en-US" sz="2000"/>
              <a:t>Active selection of examples for learning, e.g., (Angluin, 1987), (Gasarch &amp; Smith, 1988), (Gordon, 1991)</a:t>
            </a:r>
          </a:p>
          <a:p>
            <a:pPr lvl="1"/>
            <a:r>
              <a:rPr lang="en-US" sz="2000"/>
              <a:t>Learning how to learn, e.g., (Schmidhuber, 1996)</a:t>
            </a:r>
          </a:p>
          <a:p>
            <a:pPr lvl="1"/>
            <a:endParaRPr lang="en-US" sz="2000"/>
          </a:p>
        </p:txBody>
      </p:sp>
    </p:spTree>
    <p:extLst>
      <p:ext uri="{BB962C8B-B14F-4D97-AF65-F5344CB8AC3E}">
        <p14:creationId xmlns:p14="http://schemas.microsoft.com/office/powerpoint/2010/main" xmlns="" val="3477110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422275" y="696913"/>
            <a:ext cx="9566275" cy="720566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1683" name="Rectangle 3"/>
          <p:cNvSpPr>
            <a:spLocks noGrp="1" noChangeArrowheads="1"/>
          </p:cNvSpPr>
          <p:nvPr>
            <p:ph type="title"/>
          </p:nvPr>
        </p:nvSpPr>
        <p:spPr>
          <a:xfrm>
            <a:off x="-104775" y="-41275"/>
            <a:ext cx="9248775" cy="1260475"/>
          </a:xfrm>
        </p:spPr>
        <p:txBody>
          <a:bodyPr/>
          <a:lstStyle/>
          <a:p>
            <a:r>
              <a:rPr lang="en-US" sz="4000"/>
              <a:t>History of Machine Learning (cont’d)</a:t>
            </a:r>
          </a:p>
        </p:txBody>
      </p:sp>
      <p:sp>
        <p:nvSpPr>
          <p:cNvPr id="71684" name="Rectangle 4"/>
          <p:cNvSpPr>
            <a:spLocks noGrp="1" noChangeArrowheads="1"/>
          </p:cNvSpPr>
          <p:nvPr>
            <p:ph type="body" idx="1"/>
          </p:nvPr>
        </p:nvSpPr>
        <p:spPr>
          <a:xfrm>
            <a:off x="0" y="1600200"/>
            <a:ext cx="9144000" cy="5257800"/>
          </a:xfrm>
        </p:spPr>
        <p:txBody>
          <a:bodyPr/>
          <a:lstStyle/>
          <a:p>
            <a:pPr>
              <a:lnSpc>
                <a:spcPct val="110000"/>
              </a:lnSpc>
            </a:pPr>
            <a:r>
              <a:rPr lang="en-US" sz="2000"/>
              <a:t>1980 – The First Machine Learning Workshop was held at Carnegie-Mellon University in Pittsburgh.</a:t>
            </a:r>
          </a:p>
          <a:p>
            <a:pPr>
              <a:lnSpc>
                <a:spcPct val="110000"/>
              </a:lnSpc>
            </a:pPr>
            <a:r>
              <a:rPr lang="en-US" sz="2000"/>
              <a:t>1980 – Three consecutive issues of the </a:t>
            </a:r>
            <a:r>
              <a:rPr lang="en-US" sz="2000" i="1"/>
              <a:t>International Journal of Policy Analysis and Information Systems</a:t>
            </a:r>
            <a:r>
              <a:rPr lang="en-US" sz="2000"/>
              <a:t> were specially devoted to machine learning.</a:t>
            </a:r>
          </a:p>
          <a:p>
            <a:pPr>
              <a:lnSpc>
                <a:spcPct val="110000"/>
              </a:lnSpc>
            </a:pPr>
            <a:r>
              <a:rPr lang="en-US" sz="2000" b="1"/>
              <a:t>1981 - Hinton, Jordan, Sejnowski, Rumelhart, McLeland at UCSD </a:t>
            </a:r>
          </a:p>
          <a:p>
            <a:pPr lvl="1">
              <a:lnSpc>
                <a:spcPct val="110000"/>
              </a:lnSpc>
            </a:pPr>
            <a:r>
              <a:rPr lang="en-US" sz="1800" b="1"/>
              <a:t>Back Propagation alg.  PDP Book</a:t>
            </a:r>
          </a:p>
          <a:p>
            <a:pPr>
              <a:lnSpc>
                <a:spcPct val="110000"/>
              </a:lnSpc>
            </a:pPr>
            <a:r>
              <a:rPr lang="en-US" sz="2000"/>
              <a:t>1986 – The establishment of the </a:t>
            </a:r>
            <a:r>
              <a:rPr lang="en-US" sz="2000" i="1"/>
              <a:t>Machine Learning</a:t>
            </a:r>
            <a:r>
              <a:rPr lang="en-US" sz="2000"/>
              <a:t> journal.</a:t>
            </a:r>
          </a:p>
          <a:p>
            <a:pPr>
              <a:lnSpc>
                <a:spcPct val="110000"/>
              </a:lnSpc>
            </a:pPr>
            <a:r>
              <a:rPr lang="en-US" sz="2000"/>
              <a:t>1987 – The beginning of annual international conferences on machine learning (ICML). Snowbird ML conference</a:t>
            </a:r>
          </a:p>
          <a:p>
            <a:pPr>
              <a:lnSpc>
                <a:spcPct val="110000"/>
              </a:lnSpc>
            </a:pPr>
            <a:r>
              <a:rPr lang="en-US" sz="2000"/>
              <a:t>1988 – The beginning of regular workshops on computational learning theory (COLT).</a:t>
            </a:r>
          </a:p>
          <a:p>
            <a:pPr>
              <a:lnSpc>
                <a:spcPct val="110000"/>
              </a:lnSpc>
            </a:pPr>
            <a:r>
              <a:rPr lang="en-US" sz="2000"/>
              <a:t>1990’s – Explosive growth in the field of data mining, which involves the application of machine learning techniques.</a:t>
            </a:r>
          </a:p>
          <a:p>
            <a:pPr>
              <a:lnSpc>
                <a:spcPct val="110000"/>
              </a:lnSpc>
            </a:pPr>
            <a:endParaRPr lang="en-US" sz="2000"/>
          </a:p>
        </p:txBody>
      </p:sp>
    </p:spTree>
    <p:extLst>
      <p:ext uri="{BB962C8B-B14F-4D97-AF65-F5344CB8AC3E}">
        <p14:creationId xmlns:p14="http://schemas.microsoft.com/office/powerpoint/2010/main" xmlns="" val="2513726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734</Words>
  <Application>Microsoft Office PowerPoint</Application>
  <PresentationFormat>On-screen Show (4:3)</PresentationFormat>
  <Paragraphs>152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Module1: Introduction</vt:lpstr>
      <vt:lpstr>A Few Quotes</vt:lpstr>
      <vt:lpstr>So What Is Machine Learning?</vt:lpstr>
      <vt:lpstr>Slide 4</vt:lpstr>
      <vt:lpstr>Magic? </vt:lpstr>
      <vt:lpstr>Related Disciplines</vt:lpstr>
      <vt:lpstr>History of Machine Learning</vt:lpstr>
      <vt:lpstr>History of Machine Learning (cont’d)</vt:lpstr>
      <vt:lpstr>History of Machine Learning (cont’d)</vt:lpstr>
      <vt:lpstr>Bottom line from History</vt:lpstr>
      <vt:lpstr>What is machine learning?</vt:lpstr>
      <vt:lpstr>Machine Learning is…</vt:lpstr>
      <vt:lpstr>Machine Learning is…</vt:lpstr>
      <vt:lpstr>Machine Learning is…</vt:lpstr>
      <vt:lpstr>Machine Learning is…</vt:lpstr>
      <vt:lpstr>Machine Learning, aka</vt:lpstr>
      <vt:lpstr>Slide 17</vt:lpstr>
      <vt:lpstr>Slide 18</vt:lpstr>
      <vt:lpstr>Slide 19</vt:lpstr>
      <vt:lpstr>Slide 20</vt:lpstr>
      <vt:lpstr>Slide 21</vt:lpstr>
      <vt:lpstr>Slide 22</vt:lpstr>
      <vt:lpstr>Types of Learning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Introduction</dc:title>
  <dc:creator>Admin</dc:creator>
  <cp:lastModifiedBy>Shipra</cp:lastModifiedBy>
  <cp:revision>7</cp:revision>
  <dcterms:created xsi:type="dcterms:W3CDTF">2006-08-16T00:00:00Z</dcterms:created>
  <dcterms:modified xsi:type="dcterms:W3CDTF">2019-10-21T10:15:22Z</dcterms:modified>
</cp:coreProperties>
</file>