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3" r:id="rId4"/>
    <p:sldId id="284" r:id="rId5"/>
    <p:sldId id="285" r:id="rId6"/>
    <p:sldId id="288" r:id="rId7"/>
    <p:sldId id="289" r:id="rId8"/>
    <p:sldId id="290" r:id="rId9"/>
    <p:sldId id="291" r:id="rId10"/>
    <p:sldId id="294" r:id="rId11"/>
    <p:sldId id="295" r:id="rId12"/>
    <p:sldId id="293" r:id="rId13"/>
    <p:sldId id="292"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10" r:id="rId28"/>
    <p:sldId id="309" r:id="rId29"/>
    <p:sldId id="311"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 </a:t>
            </a:r>
            <a:r>
              <a:rPr lang="en-US" dirty="0" smtClean="0"/>
              <a:t>Introduction</a:t>
            </a:r>
            <a:br>
              <a:rPr lang="en-US" dirty="0" smtClean="0"/>
            </a:br>
            <a:r>
              <a:rPr lang="en-US" dirty="0" smtClean="0"/>
              <a:t>(Statistical Description and Data Visualization)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3435164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lstStyle/>
          <a:p>
            <a:r>
              <a:rPr lang="en-US" dirty="0" smtClean="0"/>
              <a:t>Statistical Description of Data</a:t>
            </a:r>
            <a:endParaRPr lang="en-US" dirty="0"/>
          </a:p>
        </p:txBody>
      </p:sp>
      <p:sp>
        <p:nvSpPr>
          <p:cNvPr id="3" name="Content Placeholder 2"/>
          <p:cNvSpPr>
            <a:spLocks noGrp="1"/>
          </p:cNvSpPr>
          <p:nvPr>
            <p:ph idx="1"/>
          </p:nvPr>
        </p:nvSpPr>
        <p:spPr>
          <a:xfrm>
            <a:off x="6926" y="1417637"/>
            <a:ext cx="9137073" cy="4525963"/>
          </a:xfrm>
        </p:spPr>
        <p:txBody>
          <a:bodyPr>
            <a:normAutofit fontScale="92500"/>
          </a:bodyPr>
          <a:lstStyle/>
          <a:p>
            <a:pPr algn="just"/>
            <a:r>
              <a:rPr lang="en-US" sz="2800" i="1" dirty="0"/>
              <a:t>Statistics is a branch of mathematics that deals with collecting, interpreting, organization and interpretation of data</a:t>
            </a:r>
            <a:r>
              <a:rPr lang="en-US" sz="2800" i="1" dirty="0" smtClean="0"/>
              <a:t>.</a:t>
            </a:r>
          </a:p>
          <a:p>
            <a:pPr algn="just"/>
            <a:r>
              <a:rPr lang="en-US" sz="2800" dirty="0"/>
              <a:t>Within statistics, there are two main categories</a:t>
            </a:r>
            <a:r>
              <a:rPr lang="en-US" sz="2800" dirty="0" smtClean="0"/>
              <a:t>:</a:t>
            </a:r>
          </a:p>
          <a:p>
            <a:pPr lvl="1" algn="just"/>
            <a:r>
              <a:rPr lang="en-US" sz="2400" b="1" dirty="0"/>
              <a:t>Descriptive Statistics: </a:t>
            </a:r>
            <a:r>
              <a:rPr lang="en-US" sz="2400" dirty="0"/>
              <a:t>In Descriptive Statistics your are describing, presenting, summarizing and organizing your data (population), either through numerical calculations or graphs or tables</a:t>
            </a:r>
            <a:r>
              <a:rPr lang="en-US" sz="2400" dirty="0" smtClean="0"/>
              <a:t>.</a:t>
            </a:r>
          </a:p>
          <a:p>
            <a:pPr lvl="1" algn="just"/>
            <a:endParaRPr lang="en-US" sz="2400" dirty="0" smtClean="0"/>
          </a:p>
          <a:p>
            <a:pPr lvl="1" algn="just"/>
            <a:r>
              <a:rPr lang="en-US" sz="2400" b="1" dirty="0"/>
              <a:t>Inferential statistics: </a:t>
            </a:r>
            <a:r>
              <a:rPr lang="en-US" sz="2400" dirty="0"/>
              <a:t>Inferential Statistics are produced by more complex mathematical calculations, and allow us to infer trends and make assumptions and predictions about a population based on a study of a sample taken from it.</a:t>
            </a:r>
          </a:p>
        </p:txBody>
      </p:sp>
    </p:spTree>
    <p:extLst>
      <p:ext uri="{BB962C8B-B14F-4D97-AF65-F5344CB8AC3E}">
        <p14:creationId xmlns:p14="http://schemas.microsoft.com/office/powerpoint/2010/main" xmlns="" val="23473432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 Distribution</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28600" y="2274240"/>
            <a:ext cx="8743152" cy="397416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457200" y="1447800"/>
            <a:ext cx="8382000" cy="646331"/>
          </a:xfrm>
          <a:prstGeom prst="rect">
            <a:avLst/>
          </a:prstGeom>
        </p:spPr>
        <p:txBody>
          <a:bodyPr wrap="square">
            <a:spAutoFit/>
          </a:bodyPr>
          <a:lstStyle/>
          <a:p>
            <a:r>
              <a:rPr lang="en-US" b="1" dirty="0"/>
              <a:t>A normal Distribution is given if your data is symmetrical, bell-shaped, centered and unimodal.</a:t>
            </a:r>
            <a:endParaRPr lang="en-US" dirty="0"/>
          </a:p>
        </p:txBody>
      </p:sp>
    </p:spTree>
    <p:extLst>
      <p:ext uri="{BB962C8B-B14F-4D97-AF65-F5344CB8AC3E}">
        <p14:creationId xmlns:p14="http://schemas.microsoft.com/office/powerpoint/2010/main" xmlns="" val="3168555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Central Tendency (mean, mode, median)</a:t>
            </a:r>
          </a:p>
        </p:txBody>
      </p:sp>
      <p:sp>
        <p:nvSpPr>
          <p:cNvPr id="3" name="Content Placeholder 2"/>
          <p:cNvSpPr>
            <a:spLocks noGrp="1"/>
          </p:cNvSpPr>
          <p:nvPr>
            <p:ph idx="1"/>
          </p:nvPr>
        </p:nvSpPr>
        <p:spPr/>
        <p:txBody>
          <a:bodyPr/>
          <a:lstStyle/>
          <a:p>
            <a:pPr algn="just"/>
            <a:r>
              <a:rPr lang="en-US" dirty="0"/>
              <a:t>In statistics we have to deal with the mean, mode and the median. These are also called the </a:t>
            </a:r>
            <a:r>
              <a:rPr lang="en-US" dirty="0" smtClean="0"/>
              <a:t>“Central Tendency”.</a:t>
            </a:r>
          </a:p>
          <a:p>
            <a:pPr algn="just"/>
            <a:r>
              <a:rPr lang="en-US" b="1" dirty="0"/>
              <a:t>The mean is simply the </a:t>
            </a:r>
            <a:r>
              <a:rPr lang="en-US" b="1" dirty="0" smtClean="0"/>
              <a:t>average.</a:t>
            </a:r>
          </a:p>
          <a:p>
            <a:pPr algn="just"/>
            <a:r>
              <a:rPr lang="en-US" b="1" dirty="0"/>
              <a:t>The mode is the value or category that occurs most often within the data</a:t>
            </a:r>
            <a:r>
              <a:rPr lang="en-US" b="1" dirty="0" smtClean="0"/>
              <a:t>.</a:t>
            </a:r>
          </a:p>
          <a:p>
            <a:pPr algn="just"/>
            <a:r>
              <a:rPr lang="en-US" b="1" dirty="0"/>
              <a:t>The median is the “middle” value or midpoint in your data</a:t>
            </a:r>
            <a:endParaRPr lang="en-US" dirty="0"/>
          </a:p>
        </p:txBody>
      </p:sp>
    </p:spTree>
    <p:extLst>
      <p:ext uri="{BB962C8B-B14F-4D97-AF65-F5344CB8AC3E}">
        <p14:creationId xmlns:p14="http://schemas.microsoft.com/office/powerpoint/2010/main" xmlns="" val="1457787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b="1" dirty="0"/>
              <a:t>Measures of Variability</a:t>
            </a:r>
            <a:endParaRPr lang="en-US" dirty="0"/>
          </a:p>
        </p:txBody>
      </p:sp>
      <p:sp>
        <p:nvSpPr>
          <p:cNvPr id="3" name="Content Placeholder 2"/>
          <p:cNvSpPr>
            <a:spLocks noGrp="1"/>
          </p:cNvSpPr>
          <p:nvPr>
            <p:ph idx="1"/>
          </p:nvPr>
        </p:nvSpPr>
        <p:spPr>
          <a:xfrm>
            <a:off x="152400" y="914400"/>
            <a:ext cx="8839200" cy="4525963"/>
          </a:xfrm>
        </p:spPr>
        <p:txBody>
          <a:bodyPr>
            <a:normAutofit/>
          </a:bodyPr>
          <a:lstStyle/>
          <a:p>
            <a:pPr algn="just"/>
            <a:r>
              <a:rPr lang="en-US" sz="2400" dirty="0"/>
              <a:t>The most popular variability measures are the range, interquartile range (IQR), variance, and standard deviation</a:t>
            </a:r>
            <a:r>
              <a:rPr lang="en-US" sz="2400" dirty="0" smtClean="0"/>
              <a:t>.</a:t>
            </a:r>
          </a:p>
          <a:p>
            <a:pPr algn="just"/>
            <a:r>
              <a:rPr lang="en-US" sz="2400" b="1" dirty="0"/>
              <a:t>The</a:t>
            </a:r>
            <a:r>
              <a:rPr lang="en-US" sz="2400" dirty="0"/>
              <a:t> </a:t>
            </a:r>
            <a:r>
              <a:rPr lang="en-US" sz="2400" b="1" dirty="0"/>
              <a:t>range describes the difference between the </a:t>
            </a:r>
            <a:r>
              <a:rPr lang="en-US" sz="2400" b="1" dirty="0" smtClean="0"/>
              <a:t>largest </a:t>
            </a:r>
            <a:r>
              <a:rPr lang="en-US" sz="2400" b="1" dirty="0"/>
              <a:t>and the smallest points in your data</a:t>
            </a:r>
            <a:r>
              <a:rPr lang="en-US" sz="2400" b="1" dirty="0" smtClean="0"/>
              <a:t>.</a:t>
            </a:r>
          </a:p>
          <a:p>
            <a:pPr algn="just"/>
            <a:r>
              <a:rPr lang="en-US" sz="2400" dirty="0"/>
              <a:t>The interquartile range (IQR) is a measure of statistical dispersion between upper (75th) and lower (25th) quartiles</a:t>
            </a:r>
            <a:r>
              <a:rPr lang="en-US" sz="2400" dirty="0" smtClean="0"/>
              <a:t>.</a:t>
            </a:r>
          </a:p>
          <a:p>
            <a:pPr algn="just"/>
            <a:r>
              <a:rPr lang="en-US" sz="2400" b="1" dirty="0"/>
              <a:t>While the range measures where the beginning and end of your </a:t>
            </a:r>
            <a:r>
              <a:rPr lang="en-US" sz="2400" b="1" dirty="0" smtClean="0"/>
              <a:t>data point </a:t>
            </a:r>
            <a:r>
              <a:rPr lang="en-US" sz="2400" b="1" dirty="0"/>
              <a:t>are, the interquartile range is a measure of where the majority of the values lie.</a:t>
            </a:r>
            <a:endParaRPr lang="en-US"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4419600"/>
            <a:ext cx="6477000" cy="23568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10487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and Standard Deviation</a:t>
            </a:r>
            <a:endParaRPr lang="en-US" dirty="0"/>
          </a:p>
        </p:txBody>
      </p:sp>
      <p:sp>
        <p:nvSpPr>
          <p:cNvPr id="3" name="Content Placeholder 2"/>
          <p:cNvSpPr>
            <a:spLocks noGrp="1"/>
          </p:cNvSpPr>
          <p:nvPr>
            <p:ph idx="1"/>
          </p:nvPr>
        </p:nvSpPr>
        <p:spPr>
          <a:xfrm>
            <a:off x="76200" y="1600200"/>
            <a:ext cx="8915400" cy="4525963"/>
          </a:xfrm>
        </p:spPr>
        <p:txBody>
          <a:bodyPr>
            <a:normAutofit/>
          </a:bodyPr>
          <a:lstStyle/>
          <a:p>
            <a:pPr algn="just"/>
            <a:r>
              <a:rPr lang="en-US" sz="2400" dirty="0"/>
              <a:t>The Standard Deviation and the Variance also measure, like the Range and IQR, how spread apart our data is (</a:t>
            </a:r>
            <a:r>
              <a:rPr lang="en-US" sz="2400" dirty="0" err="1"/>
              <a:t>e.g</a:t>
            </a:r>
            <a:r>
              <a:rPr lang="en-US" sz="2400" dirty="0"/>
              <a:t> the dispersion). Therefore they are both derived from the mean</a:t>
            </a:r>
            <a:r>
              <a:rPr lang="en-US" sz="2400" dirty="0" smtClean="0"/>
              <a:t>.</a:t>
            </a:r>
          </a:p>
          <a:p>
            <a:pPr algn="just"/>
            <a:r>
              <a:rPr lang="en-US" sz="2400" dirty="0"/>
              <a:t>The variance is computed by finding the difference between every data point and the mean, squaring them, summing them up and then taking the average of those numbers</a:t>
            </a:r>
            <a:r>
              <a:rPr lang="en-US" sz="2400" dirty="0" smtClean="0"/>
              <a:t>.</a:t>
            </a:r>
          </a:p>
          <a:p>
            <a:pPr algn="just"/>
            <a:r>
              <a:rPr lang="en-US" sz="2400" dirty="0"/>
              <a:t>Standard Deviation is used more often because it is in the original unit. It is simply the square root of the variance and because of that, it is returned to the original unit of measurement.</a:t>
            </a:r>
          </a:p>
        </p:txBody>
      </p:sp>
    </p:spTree>
    <p:extLst>
      <p:ext uri="{BB962C8B-B14F-4D97-AF65-F5344CB8AC3E}">
        <p14:creationId xmlns:p14="http://schemas.microsoft.com/office/powerpoint/2010/main" xmlns="" val="84136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and Standard Deviation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1717964"/>
            <a:ext cx="4041289" cy="1066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2971800"/>
            <a:ext cx="7201129" cy="3533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7149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b="1" dirty="0"/>
              <a:t>Modality</a:t>
            </a:r>
            <a:endParaRPr lang="en-US" dirty="0"/>
          </a:p>
        </p:txBody>
      </p:sp>
      <p:sp>
        <p:nvSpPr>
          <p:cNvPr id="3" name="Content Placeholder 2"/>
          <p:cNvSpPr>
            <a:spLocks noGrp="1"/>
          </p:cNvSpPr>
          <p:nvPr>
            <p:ph idx="1"/>
          </p:nvPr>
        </p:nvSpPr>
        <p:spPr>
          <a:xfrm>
            <a:off x="152400" y="990600"/>
            <a:ext cx="8839200" cy="4525963"/>
          </a:xfrm>
        </p:spPr>
        <p:txBody>
          <a:bodyPr>
            <a:normAutofit/>
          </a:bodyPr>
          <a:lstStyle/>
          <a:p>
            <a:pPr algn="just"/>
            <a:r>
              <a:rPr lang="en-US" sz="2400" b="1" dirty="0"/>
              <a:t>The modality of a distribution is determined by the number of peaks it contains.</a:t>
            </a:r>
            <a:r>
              <a:rPr lang="en-US" sz="2400" dirty="0"/>
              <a:t> Most distributions have only one peak but it is possible that you encounter distributions with two or more peaks.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2286000"/>
            <a:ext cx="8092946" cy="25003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6784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Skewness</a:t>
            </a:r>
            <a:endParaRPr lang="en-US" dirty="0"/>
          </a:p>
        </p:txBody>
      </p:sp>
      <p:sp>
        <p:nvSpPr>
          <p:cNvPr id="3" name="Content Placeholder 2"/>
          <p:cNvSpPr>
            <a:spLocks noGrp="1"/>
          </p:cNvSpPr>
          <p:nvPr>
            <p:ph idx="1"/>
          </p:nvPr>
        </p:nvSpPr>
        <p:spPr>
          <a:xfrm>
            <a:off x="152400" y="990600"/>
            <a:ext cx="8763000" cy="4525963"/>
          </a:xfrm>
        </p:spPr>
        <p:txBody>
          <a:bodyPr>
            <a:normAutofit/>
          </a:bodyPr>
          <a:lstStyle/>
          <a:p>
            <a:pPr algn="just"/>
            <a:r>
              <a:rPr lang="en-US" sz="2400" b="1" dirty="0"/>
              <a:t>Skewness is a measurement of the symmetry of a distribution</a:t>
            </a:r>
            <a:r>
              <a:rPr lang="en-US" sz="2400" b="1" dirty="0" smtClean="0"/>
              <a:t>.</a:t>
            </a:r>
          </a:p>
          <a:p>
            <a:pPr algn="just"/>
            <a:r>
              <a:rPr lang="en-US" sz="2400" dirty="0"/>
              <a:t>Therefore it describes how much a distribution differs from a normal distribution, either to the left or to the right. The skewness value can be either positive, negative or zero</a:t>
            </a:r>
            <a:r>
              <a:rPr lang="en-US" sz="2400" dirty="0" smtClean="0"/>
              <a:t>.</a:t>
            </a:r>
          </a:p>
          <a:p>
            <a:pPr algn="just"/>
            <a:r>
              <a:rPr lang="en-US" sz="2400" dirty="0"/>
              <a:t>Note that a perfect normal distribution would have a skewness of zero because the mean equals the median.</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3581400"/>
            <a:ext cx="6858000" cy="265641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5699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Statistical Features</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1557338"/>
            <a:ext cx="4333038" cy="46148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3733800" y="6172200"/>
            <a:ext cx="1135567" cy="369332"/>
          </a:xfrm>
          <a:prstGeom prst="rect">
            <a:avLst/>
          </a:prstGeom>
          <a:noFill/>
        </p:spPr>
        <p:txBody>
          <a:bodyPr wrap="none" rtlCol="0">
            <a:spAutoFit/>
          </a:bodyPr>
          <a:lstStyle/>
          <a:p>
            <a:r>
              <a:rPr lang="en-US" dirty="0" smtClean="0"/>
              <a:t>A Box Plot</a:t>
            </a:r>
            <a:endParaRPr lang="en-US" dirty="0"/>
          </a:p>
        </p:txBody>
      </p:sp>
    </p:spTree>
    <p:extLst>
      <p:ext uri="{BB962C8B-B14F-4D97-AF65-F5344CB8AC3E}">
        <p14:creationId xmlns:p14="http://schemas.microsoft.com/office/powerpoint/2010/main" xmlns="" val="257034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56"/>
            <a:ext cx="9144000" cy="1143000"/>
          </a:xfrm>
        </p:spPr>
        <p:txBody>
          <a:bodyPr/>
          <a:lstStyle/>
          <a:p>
            <a:r>
              <a:rPr lang="en-US" b="1" dirty="0"/>
              <a:t>Dimensionality Reduction</a:t>
            </a:r>
            <a:endParaRPr lang="en-US" dirty="0"/>
          </a:p>
        </p:txBody>
      </p:sp>
      <p:sp>
        <p:nvSpPr>
          <p:cNvPr id="3" name="Content Placeholder 2"/>
          <p:cNvSpPr>
            <a:spLocks noGrp="1"/>
          </p:cNvSpPr>
          <p:nvPr>
            <p:ph idx="1"/>
          </p:nvPr>
        </p:nvSpPr>
        <p:spPr>
          <a:xfrm>
            <a:off x="20782" y="1066800"/>
            <a:ext cx="5340927" cy="5410200"/>
          </a:xfrm>
        </p:spPr>
        <p:txBody>
          <a:bodyPr>
            <a:normAutofit fontScale="92500" lnSpcReduction="10000"/>
          </a:bodyPr>
          <a:lstStyle/>
          <a:p>
            <a:pPr algn="just"/>
            <a:r>
              <a:rPr lang="en-US" sz="2400" dirty="0"/>
              <a:t>The term </a:t>
            </a:r>
            <a:r>
              <a:rPr lang="en-US" sz="2400" i="1" dirty="0"/>
              <a:t>Dimensionality Reduction</a:t>
            </a:r>
            <a:r>
              <a:rPr lang="en-US" sz="2400" dirty="0"/>
              <a:t> is quite intuitive to understand. We have a dataset and we would like to reduce the number of dimensions it has. In data science this is the number of feature variables. </a:t>
            </a:r>
            <a:endParaRPr lang="en-US" sz="2400" dirty="0" smtClean="0"/>
          </a:p>
          <a:p>
            <a:pPr algn="just"/>
            <a:r>
              <a:rPr lang="en-US" sz="2400" dirty="0"/>
              <a:t>Another way we can do dimensionality reduction is through </a:t>
            </a:r>
            <a:r>
              <a:rPr lang="en-US" sz="2400" i="1" dirty="0"/>
              <a:t>feature pruning</a:t>
            </a:r>
            <a:r>
              <a:rPr lang="en-US" sz="2400" dirty="0"/>
              <a:t>. With feature pruning we basically want to remove any features we see will be unimportant to our </a:t>
            </a:r>
            <a:r>
              <a:rPr lang="en-US" sz="2400" dirty="0" smtClean="0"/>
              <a:t>analysis</a:t>
            </a:r>
          </a:p>
          <a:p>
            <a:pPr algn="just"/>
            <a:r>
              <a:rPr lang="en-US" sz="2400" dirty="0"/>
              <a:t>The most common stats technique used for dimensionality reduction is PCA which essentially creates vector representations of features showing how important they are to the output </a:t>
            </a:r>
            <a:r>
              <a:rPr lang="en-US" sz="2400" dirty="0" err="1"/>
              <a:t>i.e</a:t>
            </a:r>
            <a:r>
              <a:rPr lang="en-US" sz="2400" dirty="0"/>
              <a:t> their correlation. </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86400" y="1143001"/>
            <a:ext cx="3450859" cy="3124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707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725" y="581025"/>
            <a:ext cx="8972550" cy="5695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49744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b="1" dirty="0"/>
              <a:t>Over and Under Sampling</a:t>
            </a:r>
            <a:endParaRPr lang="en-US" dirty="0"/>
          </a:p>
        </p:txBody>
      </p:sp>
      <p:sp>
        <p:nvSpPr>
          <p:cNvPr id="3" name="Content Placeholder 2"/>
          <p:cNvSpPr>
            <a:spLocks noGrp="1"/>
          </p:cNvSpPr>
          <p:nvPr>
            <p:ph idx="1"/>
          </p:nvPr>
        </p:nvSpPr>
        <p:spPr>
          <a:xfrm>
            <a:off x="0" y="990600"/>
            <a:ext cx="9144000" cy="5135563"/>
          </a:xfrm>
        </p:spPr>
        <p:txBody>
          <a:bodyPr>
            <a:normAutofit/>
          </a:bodyPr>
          <a:lstStyle/>
          <a:p>
            <a:pPr algn="just"/>
            <a:r>
              <a:rPr lang="en-US" sz="2400" dirty="0"/>
              <a:t>Over and Under Sampling are techniques used for classification problems</a:t>
            </a:r>
            <a:r>
              <a:rPr lang="en-US" sz="2400" dirty="0" smtClean="0"/>
              <a:t>.</a:t>
            </a:r>
          </a:p>
          <a:p>
            <a:pPr algn="just"/>
            <a:r>
              <a:rPr lang="en-US" sz="2400" dirty="0"/>
              <a:t>Sometimes, our classification dataset might be too heavily tipped to one side</a:t>
            </a:r>
            <a:r>
              <a:rPr lang="en-US" sz="2400" dirty="0" smtClean="0"/>
              <a:t>.</a:t>
            </a:r>
          </a:p>
          <a:p>
            <a:pPr algn="just"/>
            <a:r>
              <a:rPr lang="en-US" sz="2400" dirty="0"/>
              <a:t>For example, we have 2000 examples for class 1, but only 200 for class 2.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3429000"/>
            <a:ext cx="7362825" cy="2695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8742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a:xfrm>
            <a:off x="152400" y="1600200"/>
            <a:ext cx="8839200" cy="4525963"/>
          </a:xfrm>
        </p:spPr>
        <p:txBody>
          <a:bodyPr/>
          <a:lstStyle/>
          <a:p>
            <a:pPr algn="just"/>
            <a:r>
              <a:rPr lang="en-US" dirty="0"/>
              <a:t>Data visualization is a very important part of data analysis. You can use it to explore your data</a:t>
            </a:r>
            <a:r>
              <a:rPr lang="en-US" dirty="0" smtClean="0"/>
              <a:t>.</a:t>
            </a:r>
          </a:p>
          <a:p>
            <a:pPr algn="just"/>
            <a:r>
              <a:rPr lang="en-US" dirty="0"/>
              <a:t>If you understand your data well, you’ll have a better chance to find some insights</a:t>
            </a:r>
            <a:r>
              <a:rPr lang="en-US" dirty="0" smtClean="0"/>
              <a:t>.</a:t>
            </a:r>
          </a:p>
          <a:p>
            <a:pPr algn="just"/>
            <a:r>
              <a:rPr lang="en-US" dirty="0"/>
              <a:t>Finally, when you find any insights, you can use visualizations again to be able to share your findings with other people.</a:t>
            </a:r>
          </a:p>
        </p:txBody>
      </p:sp>
    </p:spTree>
    <p:extLst>
      <p:ext uri="{BB962C8B-B14F-4D97-AF65-F5344CB8AC3E}">
        <p14:creationId xmlns:p14="http://schemas.microsoft.com/office/powerpoint/2010/main" xmlns="" val="339080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Visualization Rules</a:t>
            </a:r>
            <a:endParaRPr lang="en-US" dirty="0"/>
          </a:p>
        </p:txBody>
      </p:sp>
      <p:sp>
        <p:nvSpPr>
          <p:cNvPr id="3" name="Content Placeholder 2"/>
          <p:cNvSpPr>
            <a:spLocks noGrp="1"/>
          </p:cNvSpPr>
          <p:nvPr>
            <p:ph idx="1"/>
          </p:nvPr>
        </p:nvSpPr>
        <p:spPr>
          <a:xfrm>
            <a:off x="152400" y="1600200"/>
            <a:ext cx="8915400" cy="4525963"/>
          </a:xfrm>
        </p:spPr>
        <p:txBody>
          <a:bodyPr>
            <a:normAutofit lnSpcReduction="10000"/>
          </a:bodyPr>
          <a:lstStyle/>
          <a:p>
            <a:pPr algn="just"/>
            <a:r>
              <a:rPr lang="en-US" sz="2400" dirty="0"/>
              <a:t>Before we look at some kinds of plots, we’ll introduce some basic rules. Those rules help us make nice and informative plots instead of confusing ones</a:t>
            </a:r>
            <a:r>
              <a:rPr lang="en-US" sz="2400" dirty="0" smtClean="0"/>
              <a:t>.</a:t>
            </a:r>
          </a:p>
          <a:p>
            <a:pPr lvl="1" algn="just"/>
            <a:r>
              <a:rPr lang="en-US" sz="2000" dirty="0"/>
              <a:t>The first step is to choose the </a:t>
            </a:r>
            <a:r>
              <a:rPr lang="en-US" sz="2000" b="1" dirty="0"/>
              <a:t>appropriate</a:t>
            </a:r>
            <a:r>
              <a:rPr lang="en-US" sz="2000" dirty="0"/>
              <a:t> plot type. If there are various options, we can try to compare them, and choose the one that fits our model the best</a:t>
            </a:r>
            <a:r>
              <a:rPr lang="en-US" sz="2000" dirty="0" smtClean="0"/>
              <a:t>.</a:t>
            </a:r>
          </a:p>
          <a:p>
            <a:pPr lvl="1" algn="just"/>
            <a:r>
              <a:rPr lang="en-US" sz="2000" dirty="0"/>
              <a:t>Second, when we choose your type of plot, one of the most important things is to </a:t>
            </a:r>
            <a:r>
              <a:rPr lang="en-US" sz="2000" b="1" dirty="0"/>
              <a:t>label your axis</a:t>
            </a:r>
            <a:r>
              <a:rPr lang="en-US" sz="2000" dirty="0"/>
              <a:t>. If we don’t do this, the plot is not informative enough</a:t>
            </a:r>
            <a:r>
              <a:rPr lang="en-US" sz="2000" dirty="0" smtClean="0"/>
              <a:t>.</a:t>
            </a:r>
          </a:p>
          <a:p>
            <a:pPr lvl="1" algn="just"/>
            <a:r>
              <a:rPr lang="en-US" sz="2000" dirty="0"/>
              <a:t>Third, we can add a </a:t>
            </a:r>
            <a:r>
              <a:rPr lang="en-US" sz="2000" b="1" dirty="0"/>
              <a:t>title </a:t>
            </a:r>
            <a:r>
              <a:rPr lang="en-US" sz="2000" dirty="0"/>
              <a:t>to make our plot more </a:t>
            </a:r>
            <a:r>
              <a:rPr lang="en-US" sz="2000" b="1" dirty="0"/>
              <a:t>informative</a:t>
            </a:r>
            <a:r>
              <a:rPr lang="en-US" sz="2000" dirty="0" smtClean="0"/>
              <a:t>.</a:t>
            </a:r>
          </a:p>
          <a:p>
            <a:pPr lvl="1" algn="just"/>
            <a:r>
              <a:rPr lang="en-US" sz="2000" dirty="0"/>
              <a:t>Fourth, add </a:t>
            </a:r>
            <a:r>
              <a:rPr lang="en-US" sz="2000" b="1" dirty="0"/>
              <a:t>labels </a:t>
            </a:r>
            <a:r>
              <a:rPr lang="en-US" sz="2000" dirty="0"/>
              <a:t>for different categories when needed</a:t>
            </a:r>
            <a:r>
              <a:rPr lang="en-US" sz="2000" dirty="0" smtClean="0"/>
              <a:t>.</a:t>
            </a:r>
          </a:p>
          <a:p>
            <a:pPr lvl="1" algn="just"/>
            <a:r>
              <a:rPr lang="en-US" sz="2000" dirty="0"/>
              <a:t>Five, optionally we can add a text or an arrow at </a:t>
            </a:r>
            <a:r>
              <a:rPr lang="en-US" sz="2000" b="1" dirty="0"/>
              <a:t>interesting</a:t>
            </a:r>
            <a:r>
              <a:rPr lang="en-US" sz="2000" dirty="0"/>
              <a:t> </a:t>
            </a:r>
            <a:r>
              <a:rPr lang="en-US" sz="2000" b="1" dirty="0"/>
              <a:t>data points</a:t>
            </a:r>
            <a:r>
              <a:rPr lang="en-US" sz="2000" dirty="0" smtClean="0"/>
              <a:t>.</a:t>
            </a:r>
          </a:p>
          <a:p>
            <a:pPr lvl="1" algn="just"/>
            <a:r>
              <a:rPr lang="en-US" sz="2000" dirty="0"/>
              <a:t>Six, in some cases we can use some </a:t>
            </a:r>
            <a:r>
              <a:rPr lang="en-US" sz="2000" b="1" dirty="0"/>
              <a:t>sizes</a:t>
            </a:r>
            <a:r>
              <a:rPr lang="en-US" sz="2000" dirty="0"/>
              <a:t> and </a:t>
            </a:r>
            <a:r>
              <a:rPr lang="en-US" sz="2000" b="1" dirty="0"/>
              <a:t>colors</a:t>
            </a:r>
            <a:r>
              <a:rPr lang="en-US" sz="2000" dirty="0"/>
              <a:t> of the data to make the plot more informative.</a:t>
            </a:r>
          </a:p>
        </p:txBody>
      </p:sp>
    </p:spTree>
    <p:extLst>
      <p:ext uri="{BB962C8B-B14F-4D97-AF65-F5344CB8AC3E}">
        <p14:creationId xmlns:p14="http://schemas.microsoft.com/office/powerpoint/2010/main" xmlns="" val="407736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Visualizations</a:t>
            </a:r>
            <a:endParaRPr lang="en-US" dirty="0"/>
          </a:p>
        </p:txBody>
      </p:sp>
      <p:sp>
        <p:nvSpPr>
          <p:cNvPr id="3" name="Content Placeholder 2"/>
          <p:cNvSpPr>
            <a:spLocks noGrp="1"/>
          </p:cNvSpPr>
          <p:nvPr>
            <p:ph idx="1"/>
          </p:nvPr>
        </p:nvSpPr>
        <p:spPr/>
        <p:txBody>
          <a:bodyPr/>
          <a:lstStyle/>
          <a:p>
            <a:r>
              <a:rPr lang="en-US" dirty="0"/>
              <a:t>There are many types of visualizations. Some of the most famous are</a:t>
            </a:r>
            <a:r>
              <a:rPr lang="en-US" dirty="0" smtClean="0"/>
              <a:t>:</a:t>
            </a:r>
          </a:p>
          <a:p>
            <a:pPr lvl="1"/>
            <a:r>
              <a:rPr lang="en-US" b="1" dirty="0"/>
              <a:t>line plot</a:t>
            </a:r>
            <a:r>
              <a:rPr lang="en-US" dirty="0"/>
              <a:t>, </a:t>
            </a:r>
            <a:endParaRPr lang="en-US" dirty="0" smtClean="0"/>
          </a:p>
          <a:p>
            <a:pPr lvl="1"/>
            <a:r>
              <a:rPr lang="en-US" b="1" dirty="0" smtClean="0"/>
              <a:t>scatter </a:t>
            </a:r>
            <a:r>
              <a:rPr lang="en-US" b="1" dirty="0"/>
              <a:t>plot</a:t>
            </a:r>
            <a:r>
              <a:rPr lang="en-US" dirty="0"/>
              <a:t>, </a:t>
            </a:r>
            <a:endParaRPr lang="en-US" dirty="0" smtClean="0"/>
          </a:p>
          <a:p>
            <a:pPr lvl="1"/>
            <a:r>
              <a:rPr lang="en-US" b="1" dirty="0" smtClean="0"/>
              <a:t>histogram</a:t>
            </a:r>
            <a:r>
              <a:rPr lang="en-US" dirty="0"/>
              <a:t>, </a:t>
            </a:r>
            <a:endParaRPr lang="en-US" dirty="0" smtClean="0"/>
          </a:p>
          <a:p>
            <a:pPr lvl="1"/>
            <a:r>
              <a:rPr lang="en-US" b="1" dirty="0" smtClean="0"/>
              <a:t>box </a:t>
            </a:r>
            <a:r>
              <a:rPr lang="en-US" b="1" dirty="0"/>
              <a:t>plot</a:t>
            </a:r>
            <a:r>
              <a:rPr lang="en-US" dirty="0"/>
              <a:t>, </a:t>
            </a:r>
            <a:endParaRPr lang="en-US" dirty="0" smtClean="0"/>
          </a:p>
          <a:p>
            <a:pPr lvl="1"/>
            <a:r>
              <a:rPr lang="en-US" b="1" dirty="0" smtClean="0"/>
              <a:t>bar </a:t>
            </a:r>
            <a:r>
              <a:rPr lang="en-US" b="1" dirty="0"/>
              <a:t>chart</a:t>
            </a:r>
            <a:r>
              <a:rPr lang="en-US" dirty="0"/>
              <a:t>, and </a:t>
            </a:r>
            <a:endParaRPr lang="en-US" dirty="0" smtClean="0"/>
          </a:p>
          <a:p>
            <a:pPr lvl="1"/>
            <a:r>
              <a:rPr lang="en-US" b="1" dirty="0" smtClean="0"/>
              <a:t>pie </a:t>
            </a:r>
            <a:r>
              <a:rPr lang="en-US" b="1" dirty="0"/>
              <a:t>chart</a:t>
            </a:r>
            <a:endParaRPr lang="en-US" dirty="0"/>
          </a:p>
        </p:txBody>
      </p:sp>
    </p:spTree>
    <p:extLst>
      <p:ext uri="{BB962C8B-B14F-4D97-AF65-F5344CB8AC3E}">
        <p14:creationId xmlns:p14="http://schemas.microsoft.com/office/powerpoint/2010/main" xmlns="" val="300397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smtClean="0"/>
              <a:t>Line Plot</a:t>
            </a:r>
            <a:endParaRPr lang="en-US" dirty="0"/>
          </a:p>
        </p:txBody>
      </p:sp>
      <p:sp>
        <p:nvSpPr>
          <p:cNvPr id="3" name="Content Placeholder 2"/>
          <p:cNvSpPr>
            <a:spLocks noGrp="1"/>
          </p:cNvSpPr>
          <p:nvPr>
            <p:ph idx="1"/>
          </p:nvPr>
        </p:nvSpPr>
        <p:spPr>
          <a:xfrm>
            <a:off x="457200" y="1035266"/>
            <a:ext cx="8229600" cy="4525963"/>
          </a:xfrm>
        </p:spPr>
        <p:txBody>
          <a:bodyPr>
            <a:normAutofit/>
          </a:bodyPr>
          <a:lstStyle/>
          <a:p>
            <a:pPr algn="just"/>
            <a:r>
              <a:rPr lang="en-US" sz="2000" dirty="0"/>
              <a:t>a type of plot which displays information as a series of</a:t>
            </a:r>
            <a:r>
              <a:rPr lang="en-US" sz="2000" b="1" dirty="0"/>
              <a:t> data points</a:t>
            </a:r>
            <a:r>
              <a:rPr lang="en-US" sz="2000" dirty="0"/>
              <a:t> called “markers” </a:t>
            </a:r>
            <a:r>
              <a:rPr lang="en-US" sz="2000" b="1" dirty="0"/>
              <a:t>connected by straight lines</a:t>
            </a:r>
            <a:r>
              <a:rPr lang="en-US" sz="2000" dirty="0" smtClean="0"/>
              <a:t>.</a:t>
            </a:r>
          </a:p>
          <a:p>
            <a:pPr algn="just"/>
            <a:r>
              <a:rPr lang="en-US" sz="2000" dirty="0"/>
              <a:t>In this type of plot, we need the measurement points to be </a:t>
            </a:r>
            <a:r>
              <a:rPr lang="en-US" sz="2000" b="1" dirty="0"/>
              <a:t>ordered</a:t>
            </a:r>
            <a:r>
              <a:rPr lang="en-US" sz="2000" dirty="0"/>
              <a:t> (typically by their x-axis values). </a:t>
            </a:r>
            <a:endParaRPr lang="en-US" sz="2000" dirty="0" smtClean="0"/>
          </a:p>
          <a:p>
            <a:pPr algn="just"/>
            <a:r>
              <a:rPr lang="en-US" sz="2000" dirty="0"/>
              <a:t>This type of plot is often used to visualize a trend in data over intervals of time - a </a:t>
            </a:r>
            <a:r>
              <a:rPr lang="en-US" sz="2000" b="1" dirty="0"/>
              <a:t>time series</a:t>
            </a:r>
            <a:r>
              <a:rPr lang="en-US" sz="2000" dirty="0"/>
              <a:t>.</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20982" y="3048000"/>
            <a:ext cx="5819775" cy="3552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335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a:t>Scatter plot</a:t>
            </a:r>
            <a:endParaRPr lang="en-US" dirty="0"/>
          </a:p>
        </p:txBody>
      </p:sp>
      <p:sp>
        <p:nvSpPr>
          <p:cNvPr id="3" name="Content Placeholder 2"/>
          <p:cNvSpPr>
            <a:spLocks noGrp="1"/>
          </p:cNvSpPr>
          <p:nvPr>
            <p:ph idx="1"/>
          </p:nvPr>
        </p:nvSpPr>
        <p:spPr>
          <a:xfrm>
            <a:off x="228600" y="1219200"/>
            <a:ext cx="8763000" cy="4525963"/>
          </a:xfrm>
        </p:spPr>
        <p:txBody>
          <a:bodyPr>
            <a:normAutofit/>
          </a:bodyPr>
          <a:lstStyle/>
          <a:p>
            <a:pPr algn="just"/>
            <a:r>
              <a:rPr lang="en-US" sz="2400" dirty="0"/>
              <a:t>T</a:t>
            </a:r>
            <a:r>
              <a:rPr lang="en-US" sz="2400" dirty="0" smtClean="0"/>
              <a:t>his </a:t>
            </a:r>
            <a:r>
              <a:rPr lang="en-US" sz="2400" dirty="0"/>
              <a:t>type of plot shows all individual data </a:t>
            </a:r>
            <a:r>
              <a:rPr lang="en-US" sz="2400" dirty="0" smtClean="0"/>
              <a:t>points.</a:t>
            </a:r>
          </a:p>
          <a:p>
            <a:pPr algn="just"/>
            <a:r>
              <a:rPr lang="en-US" sz="2400" dirty="0"/>
              <a:t>Here, they aren’t connected with lines. Each data point has the value of the x-axis value and the value from the y-axis values</a:t>
            </a:r>
            <a:r>
              <a:rPr lang="en-US" sz="2400" dirty="0" smtClean="0"/>
              <a:t>.</a:t>
            </a:r>
          </a:p>
          <a:p>
            <a:pPr algn="just"/>
            <a:r>
              <a:rPr lang="en-US" sz="2400" dirty="0"/>
              <a:t>This type of plot can be used to display trends or correlations.</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49582" y="2971800"/>
            <a:ext cx="5191125"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41167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b="1" dirty="0"/>
              <a:t>Histogram</a:t>
            </a:r>
            <a:endParaRPr lang="en-US" dirty="0"/>
          </a:p>
        </p:txBody>
      </p:sp>
      <p:sp>
        <p:nvSpPr>
          <p:cNvPr id="3" name="Content Placeholder 2"/>
          <p:cNvSpPr>
            <a:spLocks noGrp="1"/>
          </p:cNvSpPr>
          <p:nvPr>
            <p:ph idx="1"/>
          </p:nvPr>
        </p:nvSpPr>
        <p:spPr>
          <a:xfrm>
            <a:off x="152400" y="838200"/>
            <a:ext cx="8763000" cy="4525963"/>
          </a:xfrm>
        </p:spPr>
        <p:txBody>
          <a:bodyPr>
            <a:normAutofit/>
          </a:bodyPr>
          <a:lstStyle/>
          <a:p>
            <a:pPr algn="just"/>
            <a:r>
              <a:rPr lang="en-US" sz="2400" dirty="0" smtClean="0"/>
              <a:t>An </a:t>
            </a:r>
            <a:r>
              <a:rPr lang="en-US" sz="2400" dirty="0"/>
              <a:t>accurate representation of the distribution of numeric data</a:t>
            </a:r>
            <a:r>
              <a:rPr lang="en-US" sz="2400" dirty="0" smtClean="0"/>
              <a:t>.</a:t>
            </a:r>
          </a:p>
          <a:p>
            <a:pPr algn="just"/>
            <a:r>
              <a:rPr lang="en-US" sz="2400" dirty="0"/>
              <a:t>To create a histogram, first, we divide the entire range of values into a series of intervals, and second, we count </a:t>
            </a:r>
            <a:r>
              <a:rPr lang="en-US" sz="2400" b="1" dirty="0"/>
              <a:t>how many values fall into each interval</a:t>
            </a:r>
            <a:r>
              <a:rPr lang="en-US" sz="2400" dirty="0"/>
              <a:t>. </a:t>
            </a:r>
            <a:r>
              <a:rPr lang="en-US" sz="2400" dirty="0" smtClean="0"/>
              <a:t>The </a:t>
            </a:r>
            <a:r>
              <a:rPr lang="en-US" sz="2400" dirty="0"/>
              <a:t>intervals are also called </a:t>
            </a:r>
            <a:r>
              <a:rPr lang="en-US" sz="2400" b="1" dirty="0"/>
              <a:t>bins</a:t>
            </a:r>
            <a:r>
              <a:rPr lang="en-US" sz="2400" dirty="0" smtClean="0"/>
              <a:t>.</a:t>
            </a:r>
          </a:p>
          <a:p>
            <a:pPr algn="just"/>
            <a:r>
              <a:rPr lang="en-US" sz="2400" dirty="0"/>
              <a:t>The bins are consecutive and non-overlapping intervals of a variable. They must be adjacent and are often of equal size.</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3286125"/>
            <a:ext cx="5076825" cy="3419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21844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9144000" cy="1143000"/>
          </a:xfrm>
        </p:spPr>
        <p:txBody>
          <a:bodyPr/>
          <a:lstStyle/>
          <a:p>
            <a:r>
              <a:rPr lang="en-US" b="1" dirty="0"/>
              <a:t>Box plot</a:t>
            </a:r>
            <a:endParaRPr lang="en-US" dirty="0"/>
          </a:p>
        </p:txBody>
      </p:sp>
      <p:sp>
        <p:nvSpPr>
          <p:cNvPr id="3" name="Content Placeholder 2"/>
          <p:cNvSpPr>
            <a:spLocks noGrp="1"/>
          </p:cNvSpPr>
          <p:nvPr>
            <p:ph idx="1"/>
          </p:nvPr>
        </p:nvSpPr>
        <p:spPr>
          <a:xfrm>
            <a:off x="13854" y="1066800"/>
            <a:ext cx="9130145" cy="4525963"/>
          </a:xfrm>
        </p:spPr>
        <p:txBody>
          <a:bodyPr>
            <a:noAutofit/>
          </a:bodyPr>
          <a:lstStyle/>
          <a:p>
            <a:pPr algn="just"/>
            <a:r>
              <a:rPr lang="en-US" sz="2000" dirty="0" smtClean="0"/>
              <a:t>It is also </a:t>
            </a:r>
            <a:r>
              <a:rPr lang="en-US" sz="2000" dirty="0"/>
              <a:t>called</a:t>
            </a:r>
            <a:r>
              <a:rPr lang="en-US" sz="2000" b="1" dirty="0"/>
              <a:t> </a:t>
            </a:r>
            <a:r>
              <a:rPr lang="en-US" sz="2000" dirty="0"/>
              <a:t>the </a:t>
            </a:r>
            <a:r>
              <a:rPr lang="en-US" sz="2000" b="1" dirty="0"/>
              <a:t>box-and-whisker plot</a:t>
            </a:r>
            <a:r>
              <a:rPr lang="en-US" sz="2000" dirty="0"/>
              <a:t>: a way to show the distribution of values based on the five-number summary: </a:t>
            </a:r>
            <a:r>
              <a:rPr lang="en-US" sz="2000" b="1" dirty="0"/>
              <a:t>minimum</a:t>
            </a:r>
            <a:r>
              <a:rPr lang="en-US" sz="2000" dirty="0"/>
              <a:t>, </a:t>
            </a:r>
            <a:r>
              <a:rPr lang="en-US" sz="2000" b="1" dirty="0"/>
              <a:t>first quartile</a:t>
            </a:r>
            <a:r>
              <a:rPr lang="en-US" sz="2000" dirty="0"/>
              <a:t>, </a:t>
            </a:r>
            <a:r>
              <a:rPr lang="en-US" sz="2000" b="1" dirty="0"/>
              <a:t>median</a:t>
            </a:r>
            <a:r>
              <a:rPr lang="en-US" sz="2000" dirty="0"/>
              <a:t>, </a:t>
            </a:r>
            <a:r>
              <a:rPr lang="en-US" sz="2000" b="1" dirty="0"/>
              <a:t>third quartile</a:t>
            </a:r>
            <a:r>
              <a:rPr lang="en-US" sz="2000" dirty="0"/>
              <a:t>, and </a:t>
            </a:r>
            <a:r>
              <a:rPr lang="en-US" sz="2000" b="1" dirty="0"/>
              <a:t>maximum</a:t>
            </a:r>
            <a:r>
              <a:rPr lang="en-US" sz="2000" dirty="0" smtClean="0"/>
              <a:t>.</a:t>
            </a:r>
          </a:p>
          <a:p>
            <a:pPr algn="just"/>
            <a:r>
              <a:rPr lang="en-US" sz="2000" b="1" dirty="0"/>
              <a:t>The minimum</a:t>
            </a:r>
            <a:r>
              <a:rPr lang="en-US" sz="2000" dirty="0"/>
              <a:t> and </a:t>
            </a:r>
            <a:r>
              <a:rPr lang="en-US" sz="2000" b="1" dirty="0"/>
              <a:t>the maximum</a:t>
            </a:r>
            <a:r>
              <a:rPr lang="en-US" sz="2000" dirty="0"/>
              <a:t> are just the min and max values from our data</a:t>
            </a:r>
            <a:r>
              <a:rPr lang="en-US" sz="2000" dirty="0" smtClean="0"/>
              <a:t>.</a:t>
            </a:r>
          </a:p>
          <a:p>
            <a:pPr algn="just"/>
            <a:r>
              <a:rPr lang="en-US" sz="2000" b="1" dirty="0"/>
              <a:t>The median</a:t>
            </a:r>
            <a:r>
              <a:rPr lang="en-US" sz="2000" dirty="0"/>
              <a:t> is the value that separates the higher half of a data from the lower half. It’s calculated by the following steps: </a:t>
            </a:r>
            <a:r>
              <a:rPr lang="en-US" sz="2000" b="1" dirty="0"/>
              <a:t>order your values</a:t>
            </a:r>
            <a:r>
              <a:rPr lang="en-US" sz="2000" dirty="0"/>
              <a:t>, and find the </a:t>
            </a:r>
            <a:r>
              <a:rPr lang="en-US" sz="2000" b="1" dirty="0"/>
              <a:t>middle one</a:t>
            </a:r>
            <a:r>
              <a:rPr lang="en-US" sz="2000" dirty="0"/>
              <a:t>. In a case when our count of values is even, we actually have 2 middle numbers, so the median here is calculated by summing these 2 numbers and divide the sum by 2. For example, if we have the numbers 1, 2, 5, 6, 8, 9, your </a:t>
            </a:r>
            <a:r>
              <a:rPr lang="en-US" sz="2000" b="1" dirty="0"/>
              <a:t>median</a:t>
            </a:r>
            <a:r>
              <a:rPr lang="en-US" sz="2000" dirty="0"/>
              <a:t> will be (5 + 6) / 2 = </a:t>
            </a:r>
            <a:r>
              <a:rPr lang="en-US" sz="2000" dirty="0" smtClean="0"/>
              <a:t>5.5.</a:t>
            </a:r>
          </a:p>
          <a:p>
            <a:pPr algn="just"/>
            <a:r>
              <a:rPr lang="en-US" sz="2000" b="1" dirty="0"/>
              <a:t>The first quartile</a:t>
            </a:r>
            <a:r>
              <a:rPr lang="en-US" sz="2000" dirty="0"/>
              <a:t> is the </a:t>
            </a:r>
            <a:r>
              <a:rPr lang="en-US" sz="2000" b="1" dirty="0"/>
              <a:t>median</a:t>
            </a:r>
            <a:r>
              <a:rPr lang="en-US" sz="2000" dirty="0"/>
              <a:t> of the </a:t>
            </a:r>
            <a:r>
              <a:rPr lang="en-US" sz="2000" b="1" dirty="0"/>
              <a:t>data values to the left</a:t>
            </a:r>
            <a:r>
              <a:rPr lang="en-US" sz="2000" dirty="0"/>
              <a:t> of the median in our ordered values. For example, if we have the numbers 1, 3, 4, 7, 8, 8, 9, the first quartile is the median from the 1, 3, 4 values, so it’s 3</a:t>
            </a:r>
            <a:r>
              <a:rPr lang="en-US" sz="2000" dirty="0" smtClean="0"/>
              <a:t>.</a:t>
            </a:r>
          </a:p>
          <a:p>
            <a:pPr algn="just"/>
            <a:r>
              <a:rPr lang="en-US" sz="2000" b="1" dirty="0"/>
              <a:t>The third quartile</a:t>
            </a:r>
            <a:r>
              <a:rPr lang="en-US" sz="2000" dirty="0"/>
              <a:t> is the </a:t>
            </a:r>
            <a:r>
              <a:rPr lang="en-US" sz="2000" b="1" dirty="0"/>
              <a:t>median</a:t>
            </a:r>
            <a:r>
              <a:rPr lang="en-US" sz="2000" dirty="0"/>
              <a:t> of the </a:t>
            </a:r>
            <a:r>
              <a:rPr lang="en-US" sz="2000" b="1" dirty="0"/>
              <a:t>data values to the right</a:t>
            </a:r>
            <a:r>
              <a:rPr lang="en-US" sz="2000" dirty="0"/>
              <a:t> of the median in our ordered values. For example, if we use these numbers 1, 3, 4, 7, 8, 8, 9 again, the third quartile is the median from the 8, 8, 9 values, so it’s 8.</a:t>
            </a:r>
          </a:p>
        </p:txBody>
      </p:sp>
    </p:spTree>
    <p:extLst>
      <p:ext uri="{BB962C8B-B14F-4D97-AF65-F5344CB8AC3E}">
        <p14:creationId xmlns:p14="http://schemas.microsoft.com/office/powerpoint/2010/main" xmlns="" val="561412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
            <a:ext cx="9144000" cy="1143000"/>
          </a:xfrm>
        </p:spPr>
        <p:txBody>
          <a:bodyPr/>
          <a:lstStyle/>
          <a:p>
            <a:r>
              <a:rPr lang="en-US" b="1" dirty="0"/>
              <a:t>Box plot</a:t>
            </a:r>
            <a:endParaRPr lang="en-US" dirty="0"/>
          </a:p>
        </p:txBody>
      </p:sp>
      <p:sp>
        <p:nvSpPr>
          <p:cNvPr id="3" name="Content Placeholder 2"/>
          <p:cNvSpPr>
            <a:spLocks noGrp="1"/>
          </p:cNvSpPr>
          <p:nvPr>
            <p:ph idx="1"/>
          </p:nvPr>
        </p:nvSpPr>
        <p:spPr>
          <a:xfrm>
            <a:off x="13855" y="914400"/>
            <a:ext cx="9130145" cy="4525963"/>
          </a:xfrm>
        </p:spPr>
        <p:txBody>
          <a:bodyPr>
            <a:normAutofit/>
          </a:bodyPr>
          <a:lstStyle/>
          <a:p>
            <a:pPr algn="just"/>
            <a:r>
              <a:rPr lang="en-US" sz="2000" b="1" dirty="0"/>
              <a:t>IQR (Interquartile Range)</a:t>
            </a:r>
            <a:r>
              <a:rPr lang="en-US" sz="2000" dirty="0"/>
              <a:t>.</a:t>
            </a:r>
            <a:r>
              <a:rPr lang="en-US" sz="2000" b="1" dirty="0"/>
              <a:t> </a:t>
            </a:r>
            <a:r>
              <a:rPr lang="en-US" sz="2000" dirty="0"/>
              <a:t>The IQR approximates the amount of spread in the middle 50% of the data. The </a:t>
            </a:r>
            <a:r>
              <a:rPr lang="en-US" sz="2000" b="1" dirty="0"/>
              <a:t>formula</a:t>
            </a:r>
            <a:r>
              <a:rPr lang="en-US" sz="2000" dirty="0"/>
              <a:t> is </a:t>
            </a:r>
            <a:r>
              <a:rPr lang="en-US" sz="2000" b="1" dirty="0"/>
              <a:t>the third quartile - the first quartile</a:t>
            </a:r>
            <a:r>
              <a:rPr lang="en-US" sz="2000" dirty="0" smtClean="0"/>
              <a:t>.</a:t>
            </a:r>
          </a:p>
          <a:p>
            <a:pPr algn="just"/>
            <a:r>
              <a:rPr lang="en-US" sz="2000" dirty="0"/>
              <a:t>This type of plot can also show </a:t>
            </a:r>
            <a:r>
              <a:rPr lang="en-US" sz="2000" b="1" dirty="0"/>
              <a:t>outliers</a:t>
            </a:r>
            <a:r>
              <a:rPr lang="en-US" sz="2000" dirty="0"/>
              <a:t>. An outlier is a data value that lies </a:t>
            </a:r>
            <a:r>
              <a:rPr lang="en-US" sz="2000" b="1" dirty="0"/>
              <a:t>outside the overall pattern</a:t>
            </a:r>
            <a:r>
              <a:rPr lang="en-US" sz="2000" dirty="0"/>
              <a:t>. They are visualized as </a:t>
            </a:r>
            <a:r>
              <a:rPr lang="en-US" sz="2000" b="1" dirty="0"/>
              <a:t>circles</a:t>
            </a:r>
            <a:r>
              <a:rPr lang="en-US" sz="2000" dirty="0"/>
              <a:t>. When we have outliers, the </a:t>
            </a:r>
            <a:r>
              <a:rPr lang="en-US" sz="2000" b="1" dirty="0"/>
              <a:t>minimum</a:t>
            </a:r>
            <a:r>
              <a:rPr lang="en-US" sz="2000" dirty="0"/>
              <a:t> and the </a:t>
            </a:r>
            <a:r>
              <a:rPr lang="en-US" sz="2000" b="1" dirty="0"/>
              <a:t>maximum</a:t>
            </a:r>
            <a:r>
              <a:rPr lang="en-US" sz="2000" dirty="0"/>
              <a:t> are visualized as the min and the max values from the values which aren’t outliers. There are many ways to identify what is an outlier. A commonly used rule says that a value is an outlier if it’s </a:t>
            </a:r>
            <a:r>
              <a:rPr lang="en-US" sz="2000" b="1" dirty="0"/>
              <a:t>less </a:t>
            </a:r>
            <a:r>
              <a:rPr lang="en-US" sz="2000" dirty="0"/>
              <a:t>than</a:t>
            </a:r>
            <a:r>
              <a:rPr lang="en-US" sz="2000" b="1" dirty="0"/>
              <a:t> the first quartile</a:t>
            </a:r>
            <a:r>
              <a:rPr lang="en-US" sz="2000" dirty="0"/>
              <a:t> </a:t>
            </a:r>
            <a:r>
              <a:rPr lang="en-US" sz="2000" b="1" dirty="0"/>
              <a:t>- 1.5 * IQR</a:t>
            </a:r>
            <a:r>
              <a:rPr lang="en-US" sz="2000" dirty="0"/>
              <a:t> or </a:t>
            </a:r>
            <a:r>
              <a:rPr lang="en-US" sz="2000" b="1" dirty="0"/>
              <a:t>high </a:t>
            </a:r>
            <a:r>
              <a:rPr lang="en-US" sz="2000" dirty="0"/>
              <a:t>than </a:t>
            </a:r>
            <a:r>
              <a:rPr lang="en-US" sz="2000" b="1" dirty="0"/>
              <a:t>the third quartile + 1.5 * IQR</a:t>
            </a:r>
            <a:r>
              <a:rPr lang="en-US" sz="2000" dirty="0"/>
              <a:t>.</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3629891"/>
            <a:ext cx="4886325" cy="3200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7115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709"/>
            <a:ext cx="8229600" cy="1143000"/>
          </a:xfrm>
        </p:spPr>
        <p:txBody>
          <a:bodyPr/>
          <a:lstStyle/>
          <a:p>
            <a:r>
              <a:rPr lang="en-US" b="1" dirty="0"/>
              <a:t>Bar chart</a:t>
            </a:r>
            <a:endParaRPr lang="en-US" dirty="0"/>
          </a:p>
        </p:txBody>
      </p:sp>
      <p:sp>
        <p:nvSpPr>
          <p:cNvPr id="3" name="Content Placeholder 2"/>
          <p:cNvSpPr>
            <a:spLocks noGrp="1"/>
          </p:cNvSpPr>
          <p:nvPr>
            <p:ph idx="1"/>
          </p:nvPr>
        </p:nvSpPr>
        <p:spPr>
          <a:xfrm>
            <a:off x="0" y="1066800"/>
            <a:ext cx="9144000" cy="4525963"/>
          </a:xfrm>
        </p:spPr>
        <p:txBody>
          <a:bodyPr>
            <a:normAutofit/>
          </a:bodyPr>
          <a:lstStyle/>
          <a:p>
            <a:pPr algn="just"/>
            <a:r>
              <a:rPr lang="en-US" sz="2400" dirty="0" smtClean="0"/>
              <a:t>Represents </a:t>
            </a:r>
            <a:r>
              <a:rPr lang="en-US" sz="2400" dirty="0"/>
              <a:t>categorical data with rectangular bars. Each bar has a height corresponds to the value it represents</a:t>
            </a:r>
            <a:r>
              <a:rPr lang="en-US" sz="2400" dirty="0" smtClean="0"/>
              <a:t>.</a:t>
            </a:r>
          </a:p>
          <a:p>
            <a:pPr algn="just"/>
            <a:r>
              <a:rPr lang="en-US" sz="2400" dirty="0"/>
              <a:t>It’s useful when we want to compare a given numeric value on different categories.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98085" y="2971800"/>
            <a:ext cx="5133975" cy="3267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5809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0050" y="461963"/>
            <a:ext cx="8343900" cy="5934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82243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25256"/>
            <a:ext cx="8229600" cy="1143000"/>
          </a:xfrm>
        </p:spPr>
        <p:txBody>
          <a:bodyPr/>
          <a:lstStyle/>
          <a:p>
            <a:r>
              <a:rPr lang="en-US" b="1" dirty="0"/>
              <a:t>Pie chart</a:t>
            </a:r>
            <a:endParaRPr lang="en-US" dirty="0"/>
          </a:p>
        </p:txBody>
      </p:sp>
      <p:sp>
        <p:nvSpPr>
          <p:cNvPr id="3" name="Content Placeholder 2"/>
          <p:cNvSpPr>
            <a:spLocks noGrp="1"/>
          </p:cNvSpPr>
          <p:nvPr>
            <p:ph idx="1"/>
          </p:nvPr>
        </p:nvSpPr>
        <p:spPr>
          <a:xfrm>
            <a:off x="0" y="914400"/>
            <a:ext cx="9144000" cy="4525963"/>
          </a:xfrm>
        </p:spPr>
        <p:txBody>
          <a:bodyPr>
            <a:normAutofit/>
          </a:bodyPr>
          <a:lstStyle/>
          <a:p>
            <a:pPr algn="just"/>
            <a:r>
              <a:rPr lang="en-US" sz="2200" dirty="0" smtClean="0"/>
              <a:t>A </a:t>
            </a:r>
            <a:r>
              <a:rPr lang="en-US" sz="2200" dirty="0"/>
              <a:t>circular plot, divided into slices to show numerical proportion</a:t>
            </a:r>
            <a:r>
              <a:rPr lang="en-US" sz="2200" dirty="0" smtClean="0"/>
              <a:t>.</a:t>
            </a:r>
          </a:p>
          <a:p>
            <a:pPr algn="just"/>
            <a:r>
              <a:rPr lang="en-US" sz="2200" dirty="0"/>
              <a:t>They are widely used in the </a:t>
            </a:r>
            <a:r>
              <a:rPr lang="en-US" sz="2200" b="1" dirty="0"/>
              <a:t>business world</a:t>
            </a:r>
            <a:r>
              <a:rPr lang="en-US" sz="2200" dirty="0" smtClean="0"/>
              <a:t>.</a:t>
            </a:r>
          </a:p>
          <a:p>
            <a:pPr algn="just"/>
            <a:r>
              <a:rPr lang="en-US" sz="2200" dirty="0"/>
              <a:t>However, many experts recommend to </a:t>
            </a:r>
            <a:r>
              <a:rPr lang="en-US" sz="2200" b="1" dirty="0"/>
              <a:t>avoid them</a:t>
            </a:r>
            <a:r>
              <a:rPr lang="en-US" sz="2200" dirty="0" smtClean="0"/>
              <a:t>.</a:t>
            </a:r>
          </a:p>
          <a:p>
            <a:pPr algn="just"/>
            <a:r>
              <a:rPr lang="en-US" sz="2200" dirty="0"/>
              <a:t>The main reason is that it’s difficult to compare the sections of a given pie chart. </a:t>
            </a:r>
            <a:endParaRPr lang="en-US" sz="2200" dirty="0" smtClean="0"/>
          </a:p>
          <a:p>
            <a:pPr algn="just"/>
            <a:r>
              <a:rPr lang="en-US" sz="2200" dirty="0"/>
              <a:t>Also, it’s difficult to compare data across multiple pie charts. In many cases, they can be </a:t>
            </a:r>
            <a:r>
              <a:rPr lang="en-US" sz="2200" b="1" dirty="0"/>
              <a:t>replaced</a:t>
            </a:r>
            <a:r>
              <a:rPr lang="en-US" sz="2200" dirty="0"/>
              <a:t> by a </a:t>
            </a:r>
            <a:r>
              <a:rPr lang="en-US" sz="2200" b="1" dirty="0"/>
              <a:t>bar chart</a:t>
            </a:r>
            <a:r>
              <a:rPr lang="en-US" sz="2200" dirty="0"/>
              <a: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10000"/>
            <a:ext cx="3810000" cy="26112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14800" y="3796145"/>
            <a:ext cx="4742089" cy="259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9415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2" y="0"/>
            <a:ext cx="9123218" cy="1143000"/>
          </a:xfrm>
        </p:spPr>
        <p:txBody>
          <a:bodyPr>
            <a:noAutofit/>
          </a:bodyPr>
          <a:lstStyle/>
          <a:p>
            <a:r>
              <a:rPr lang="en-US" sz="3200" b="1" dirty="0" smtClean="0"/>
              <a:t>Introduction to Machine Learning Algorithms</a:t>
            </a:r>
            <a:endParaRPr lang="en-US" sz="3200" b="1"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600200"/>
            <a:ext cx="8589972" cy="4471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6075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63" y="400050"/>
            <a:ext cx="8143875" cy="6057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94553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EXTRACTING INFORMATION FROM DATA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219200"/>
            <a:ext cx="7248525" cy="5122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3917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819150"/>
            <a:ext cx="8153399" cy="5219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89002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609600"/>
            <a:ext cx="8458200" cy="5343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76214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457201"/>
            <a:ext cx="8077200" cy="53863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9657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Description of Data</a:t>
            </a:r>
            <a:endParaRPr lang="en-US" dirty="0"/>
          </a:p>
        </p:txBody>
      </p:sp>
      <p:sp>
        <p:nvSpPr>
          <p:cNvPr id="3" name="Content Placeholder 2"/>
          <p:cNvSpPr>
            <a:spLocks noGrp="1"/>
          </p:cNvSpPr>
          <p:nvPr>
            <p:ph idx="1"/>
          </p:nvPr>
        </p:nvSpPr>
        <p:spPr/>
        <p:txBody>
          <a:bodyPr/>
          <a:lstStyle/>
          <a:p>
            <a:pPr algn="just"/>
            <a:r>
              <a:rPr lang="en-US" dirty="0"/>
              <a:t>Descriptive Statistical Analysis helps you to understand your data and is a very important part of Machine </a:t>
            </a:r>
            <a:r>
              <a:rPr lang="en-US" dirty="0" smtClean="0"/>
              <a:t>Learning.</a:t>
            </a:r>
          </a:p>
          <a:p>
            <a:pPr algn="just"/>
            <a:r>
              <a:rPr lang="en-US" dirty="0"/>
              <a:t>This is due to Machine Learning being all about making predictions</a:t>
            </a:r>
            <a:r>
              <a:rPr lang="en-US" dirty="0" smtClean="0"/>
              <a:t>.</a:t>
            </a:r>
          </a:p>
          <a:p>
            <a:pPr algn="just"/>
            <a:r>
              <a:rPr lang="en-US" dirty="0"/>
              <a:t>On the other hand, statistics is all about drawing conclusions from data, which is a necessary initial step.</a:t>
            </a:r>
          </a:p>
        </p:txBody>
      </p:sp>
    </p:spTree>
    <p:extLst>
      <p:ext uri="{BB962C8B-B14F-4D97-AF65-F5344CB8AC3E}">
        <p14:creationId xmlns:p14="http://schemas.microsoft.com/office/powerpoint/2010/main" xmlns="" val="4143592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1687</Words>
  <Application>Microsoft Office PowerPoint</Application>
  <PresentationFormat>On-screen Show (4:3)</PresentationFormat>
  <Paragraphs>96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Introduction (Statistical Description and Data Visualization)</vt:lpstr>
      <vt:lpstr>Slide 2</vt:lpstr>
      <vt:lpstr>Slide 3</vt:lpstr>
      <vt:lpstr>Slide 4</vt:lpstr>
      <vt:lpstr>EXTRACTING INFORMATION FROM DATA </vt:lpstr>
      <vt:lpstr>Slide 6</vt:lpstr>
      <vt:lpstr>Slide 7</vt:lpstr>
      <vt:lpstr>Slide 8</vt:lpstr>
      <vt:lpstr>Statistical Description of Data</vt:lpstr>
      <vt:lpstr>Statistical Description of Data</vt:lpstr>
      <vt:lpstr>Normal Distribution</vt:lpstr>
      <vt:lpstr>Central Tendency (mean, mode, median)</vt:lpstr>
      <vt:lpstr>Measures of Variability</vt:lpstr>
      <vt:lpstr>Variance and Standard Deviation</vt:lpstr>
      <vt:lpstr>Variance and Standard Deviation</vt:lpstr>
      <vt:lpstr>Modality</vt:lpstr>
      <vt:lpstr>Skewness</vt:lpstr>
      <vt:lpstr>Statistical Features</vt:lpstr>
      <vt:lpstr>Dimensionality Reduction</vt:lpstr>
      <vt:lpstr>Over and Under Sampling</vt:lpstr>
      <vt:lpstr>Data Visualization</vt:lpstr>
      <vt:lpstr>Basic Visualization Rules</vt:lpstr>
      <vt:lpstr>Types of Visualizations</vt:lpstr>
      <vt:lpstr>Line Plot</vt:lpstr>
      <vt:lpstr>Scatter plot</vt:lpstr>
      <vt:lpstr>Histogram</vt:lpstr>
      <vt:lpstr>Box plot</vt:lpstr>
      <vt:lpstr>Box plot</vt:lpstr>
      <vt:lpstr>Bar chart</vt:lpstr>
      <vt:lpstr>Pie chart</vt:lpstr>
      <vt:lpstr>Introduction to Machine Learning Algorithms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 Introduction</dc:title>
  <dc:creator>Admin</dc:creator>
  <cp:lastModifiedBy>Shipra</cp:lastModifiedBy>
  <cp:revision>20</cp:revision>
  <dcterms:created xsi:type="dcterms:W3CDTF">2006-08-16T00:00:00Z</dcterms:created>
  <dcterms:modified xsi:type="dcterms:W3CDTF">2019-10-22T06:31:57Z</dcterms:modified>
</cp:coreProperties>
</file>