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64" r:id="rId9"/>
    <p:sldId id="25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143000"/>
            <a:ext cx="6172200" cy="189436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Classification using Logistic Regression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7200" dirty="0" smtClean="0"/>
              <a:t>Thanks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7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467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Logistic Regression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610600" cy="54864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/>
              <a:t>S</a:t>
            </a:r>
            <a:r>
              <a:rPr lang="en-US" dirty="0" smtClean="0"/>
              <a:t>upervised </a:t>
            </a:r>
            <a:r>
              <a:rPr lang="en-US" dirty="0"/>
              <a:t>classification algorithm</a:t>
            </a:r>
            <a:r>
              <a:rPr lang="en-US" dirty="0" smtClean="0"/>
              <a:t>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In a classification problem, the target variable(or output), y, can take only discrete values for given set of features(or inputs), X</a:t>
            </a:r>
            <a:r>
              <a:rPr lang="en-US" dirty="0" smtClean="0"/>
              <a:t>.</a:t>
            </a:r>
          </a:p>
          <a:p>
            <a:pPr fontAlgn="base">
              <a:lnSpc>
                <a:spcPct val="110000"/>
              </a:lnSpc>
              <a:spcAft>
                <a:spcPts val="600"/>
              </a:spcAft>
            </a:pPr>
            <a:r>
              <a:rPr lang="en-US" dirty="0" smtClean="0"/>
              <a:t>We </a:t>
            </a:r>
            <a:r>
              <a:rPr lang="en-US" dirty="0"/>
              <a:t>can also say that the target variable is </a:t>
            </a:r>
            <a:r>
              <a:rPr lang="en-US" b="1" dirty="0"/>
              <a:t>categorical</a:t>
            </a:r>
            <a:r>
              <a:rPr lang="en-US" dirty="0"/>
              <a:t>. </a:t>
            </a:r>
            <a:endParaRPr lang="en-US" dirty="0" smtClean="0"/>
          </a:p>
          <a:p>
            <a:pPr fontAlgn="base">
              <a:lnSpc>
                <a:spcPct val="110000"/>
              </a:lnSpc>
              <a:spcAft>
                <a:spcPts val="600"/>
              </a:spcAft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15897"/>
              </p:ext>
            </p:extLst>
          </p:nvPr>
        </p:nvGraphicFramePr>
        <p:xfrm>
          <a:off x="533400" y="3276600"/>
          <a:ext cx="7467600" cy="336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Logistic Regression</a:t>
                      </a:r>
                      <a:endParaRPr lang="en-US" sz="24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v"/>
                      </a:pPr>
                      <a:r>
                        <a:rPr lang="en-US" sz="2400" dirty="0" smtClean="0"/>
                        <a:t>Dependent variable is binary:</a:t>
                      </a:r>
                    </a:p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n-US" sz="2400" b="1" dirty="0" smtClean="0"/>
                        <a:t>1</a:t>
                      </a:r>
                      <a:r>
                        <a:rPr lang="en-US" sz="2400" dirty="0" smtClean="0"/>
                        <a:t>(True,</a:t>
                      </a:r>
                      <a:r>
                        <a:rPr lang="en-US" sz="2400" baseline="0" dirty="0" smtClean="0"/>
                        <a:t> Success) and </a:t>
                      </a:r>
                      <a:r>
                        <a:rPr lang="en-US" sz="2400" b="1" baseline="0" dirty="0" smtClean="0"/>
                        <a:t>0</a:t>
                      </a:r>
                      <a:r>
                        <a:rPr lang="en-US" sz="2400" baseline="0" dirty="0" smtClean="0"/>
                        <a:t>(False, Failure)</a:t>
                      </a:r>
                      <a:endParaRPr lang="en-US" sz="2400" dirty="0" smtClean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v"/>
                      </a:pPr>
                      <a:r>
                        <a:rPr lang="en-US" sz="2400" dirty="0" smtClean="0"/>
                        <a:t>Goal is to find best fitting model for independent and dependent variable relationship.</a:t>
                      </a:r>
                      <a:endParaRPr lang="en-US" sz="24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marL="342900" indent="-342900">
                        <a:buFont typeface="Wingdings" pitchFamily="2" charset="2"/>
                        <a:buChar char="v"/>
                      </a:pPr>
                      <a:r>
                        <a:rPr lang="en-US" sz="2400" dirty="0" smtClean="0"/>
                        <a:t>Independent variables can be continuous or binary.</a:t>
                      </a:r>
                      <a:endParaRPr lang="en-US" sz="2400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8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Graphical Representation: </a:t>
            </a:r>
            <a:br>
              <a:rPr lang="en-US" sz="3600" dirty="0" smtClean="0"/>
            </a:br>
            <a:r>
              <a:rPr lang="en-US" sz="3600" dirty="0" smtClean="0"/>
              <a:t>Logistic Regression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cdn-images-1.medium.com/max/800/1*UgYbimgPXf6XXxMy2yqRL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8679872" cy="538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1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Data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23" y="1600200"/>
            <a:ext cx="3270553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10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69" y="274638"/>
            <a:ext cx="7467600" cy="8729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 </a:t>
            </a:r>
            <a:r>
              <a:rPr lang="en-US" dirty="0" err="1" smtClean="0"/>
              <a:t>vs</a:t>
            </a:r>
            <a:r>
              <a:rPr lang="en-US" dirty="0" smtClean="0"/>
              <a:t> Linear Regression</a:t>
            </a:r>
            <a:endParaRPr lang="en-US" dirty="0"/>
          </a:p>
        </p:txBody>
      </p:sp>
      <p:pic>
        <p:nvPicPr>
          <p:cNvPr id="4" name="Picture 4" descr="logistic_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6338" y="1147549"/>
            <a:ext cx="4030662" cy="5715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6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9075"/>
            <a:ext cx="9143999" cy="663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60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/>
          <a:lstStyle/>
          <a:p>
            <a:pPr algn="ctr"/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762000"/>
            <a:ext cx="8686800" cy="5635752"/>
          </a:xfrm>
        </p:spPr>
        <p:txBody>
          <a:bodyPr/>
          <a:lstStyle/>
          <a:p>
            <a:r>
              <a:rPr lang="en-US" dirty="0" smtClean="0"/>
              <a:t> Sigmoid function convers input range 0 to 1</a:t>
            </a:r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spcBef>
                <a:spcPts val="1800"/>
              </a:spcBef>
              <a:buNone/>
            </a:pPr>
            <a:r>
              <a:rPr lang="en-US" dirty="0" smtClean="0"/>
              <a:t>                                                        e= Euler’s number~2.71828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82833053"/>
              </p:ext>
            </p:extLst>
          </p:nvPr>
        </p:nvGraphicFramePr>
        <p:xfrm>
          <a:off x="381000" y="1219200"/>
          <a:ext cx="5367338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4330440" imgH="838080" progId="Equation.DSMT4">
                  <p:embed/>
                </p:oleObj>
              </mc:Choice>
              <mc:Fallback>
                <p:oleObj name="Equation" r:id="rId3" imgW="4330440" imgH="838080" progId="Equation.DSMT4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19200"/>
                        <a:ext cx="5367338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19400"/>
            <a:ext cx="8686800" cy="392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467600" cy="10969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Types of Logistic Regression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534400" cy="5562600"/>
          </a:xfrm>
        </p:spPr>
        <p:txBody>
          <a:bodyPr>
            <a:normAutofit/>
          </a:bodyPr>
          <a:lstStyle/>
          <a:p>
            <a:pPr fontAlgn="base">
              <a:buFont typeface="Wingdings" pitchFamily="2" charset="2"/>
              <a:buChar char="q"/>
            </a:pPr>
            <a:r>
              <a:rPr lang="en-US" b="1" dirty="0" smtClean="0"/>
              <a:t>Binomial:</a:t>
            </a:r>
            <a:r>
              <a:rPr lang="en-US" dirty="0" smtClean="0"/>
              <a:t> </a:t>
            </a:r>
          </a:p>
          <a:p>
            <a:pPr marL="466725" indent="-234950" fontAlgn="base">
              <a:buFont typeface="Wingdings" pitchFamily="2" charset="2"/>
              <a:buChar char="Ø"/>
            </a:pPr>
            <a:r>
              <a:rPr lang="en-US" dirty="0" smtClean="0"/>
              <a:t>Target variable can have only 2 possible types: “0” or “1” which may represent “win” </a:t>
            </a:r>
            <a:r>
              <a:rPr lang="en-US" dirty="0" err="1" smtClean="0"/>
              <a:t>vs</a:t>
            </a:r>
            <a:r>
              <a:rPr lang="en-US" dirty="0" smtClean="0"/>
              <a:t> “loss”, “pass” </a:t>
            </a:r>
            <a:r>
              <a:rPr lang="en-US" dirty="0" err="1" smtClean="0"/>
              <a:t>vs</a:t>
            </a:r>
            <a:r>
              <a:rPr lang="en-US" dirty="0" smtClean="0"/>
              <a:t> “fail”, “dead” </a:t>
            </a:r>
            <a:r>
              <a:rPr lang="en-US" dirty="0" err="1" smtClean="0"/>
              <a:t>vs</a:t>
            </a:r>
            <a:r>
              <a:rPr lang="en-US" dirty="0" smtClean="0"/>
              <a:t> “alive”, etc.</a:t>
            </a:r>
          </a:p>
          <a:p>
            <a:pPr fontAlgn="base">
              <a:buFont typeface="Wingdings" pitchFamily="2" charset="2"/>
              <a:buChar char="q"/>
            </a:pPr>
            <a:r>
              <a:rPr lang="en-US" b="1" dirty="0" smtClean="0"/>
              <a:t>Multinomial:</a:t>
            </a:r>
            <a:r>
              <a:rPr lang="en-US" dirty="0" smtClean="0"/>
              <a:t> </a:t>
            </a:r>
          </a:p>
          <a:p>
            <a:pPr marL="466725" indent="-234950" fontAlgn="base">
              <a:buFont typeface="Wingdings" pitchFamily="2" charset="2"/>
              <a:buChar char="Ø"/>
            </a:pPr>
            <a:r>
              <a:rPr lang="en-US" dirty="0" smtClean="0"/>
              <a:t>Target variable can have 3 or more possible types which are not ordered(</a:t>
            </a:r>
            <a:r>
              <a:rPr lang="en-US" dirty="0" err="1" smtClean="0"/>
              <a:t>i.E.</a:t>
            </a:r>
            <a:r>
              <a:rPr lang="en-US" dirty="0" smtClean="0"/>
              <a:t> Types have no quantitative significance) like “disease A” </a:t>
            </a:r>
            <a:r>
              <a:rPr lang="en-US" dirty="0" err="1" smtClean="0"/>
              <a:t>vs</a:t>
            </a:r>
            <a:r>
              <a:rPr lang="en-US" dirty="0" smtClean="0"/>
              <a:t> “disease B” </a:t>
            </a:r>
            <a:r>
              <a:rPr lang="en-US" dirty="0" err="1" smtClean="0"/>
              <a:t>vs</a:t>
            </a:r>
            <a:r>
              <a:rPr lang="en-US" dirty="0" smtClean="0"/>
              <a:t> “disease C”.</a:t>
            </a:r>
          </a:p>
          <a:p>
            <a:pPr fontAlgn="base">
              <a:buFont typeface="Wingdings" pitchFamily="2" charset="2"/>
              <a:buChar char="q"/>
            </a:pPr>
            <a:r>
              <a:rPr lang="en-US" b="1" dirty="0" smtClean="0"/>
              <a:t>Ordinal:</a:t>
            </a:r>
            <a:r>
              <a:rPr lang="en-US" dirty="0" smtClean="0"/>
              <a:t> </a:t>
            </a:r>
          </a:p>
          <a:p>
            <a:pPr marL="466725" indent="-234950" fontAlgn="base">
              <a:buFont typeface="Wingdings" pitchFamily="2" charset="2"/>
              <a:buChar char="Ø"/>
            </a:pPr>
            <a:r>
              <a:rPr lang="en-US" dirty="0" smtClean="0"/>
              <a:t>It deals with target variables with ordered categories. For example, a test score can be categorized </a:t>
            </a:r>
            <a:r>
              <a:rPr lang="en-US" dirty="0" err="1" smtClean="0"/>
              <a:t>as:“very</a:t>
            </a:r>
            <a:r>
              <a:rPr lang="en-US" dirty="0" smtClean="0"/>
              <a:t> poor”, “poor”, “good”, “very good”. Here, each category can be given a score like 0, 1, 2,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1036</TotalTime>
  <Words>117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Oriel</vt:lpstr>
      <vt:lpstr>Equation</vt:lpstr>
      <vt:lpstr>Classification using Logistic Regression</vt:lpstr>
      <vt:lpstr>Logistic Regression</vt:lpstr>
      <vt:lpstr>Graphical Representation:  Logistic Regression</vt:lpstr>
      <vt:lpstr>Insurance Data</vt:lpstr>
      <vt:lpstr>PowerPoint Presentation</vt:lpstr>
      <vt:lpstr>Logistic Regression vs Linear Regression</vt:lpstr>
      <vt:lpstr>PowerPoint Presentation</vt:lpstr>
      <vt:lpstr>Logistic Regression</vt:lpstr>
      <vt:lpstr>Types of Logistic Regression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 and Feature Selection</dc:title>
  <dc:creator>vandana</dc:creator>
  <cp:lastModifiedBy>Windows User</cp:lastModifiedBy>
  <cp:revision>43</cp:revision>
  <dcterms:created xsi:type="dcterms:W3CDTF">2006-08-16T00:00:00Z</dcterms:created>
  <dcterms:modified xsi:type="dcterms:W3CDTF">2019-03-02T08:35:08Z</dcterms:modified>
</cp:coreProperties>
</file>