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21"/>
  </p:notesMasterIdLst>
  <p:sldIdLst>
    <p:sldId id="256" r:id="rId2"/>
    <p:sldId id="284" r:id="rId3"/>
    <p:sldId id="272" r:id="rId4"/>
    <p:sldId id="286" r:id="rId5"/>
    <p:sldId id="280" r:id="rId6"/>
    <p:sldId id="300" r:id="rId7"/>
    <p:sldId id="302" r:id="rId8"/>
    <p:sldId id="303" r:id="rId9"/>
    <p:sldId id="305" r:id="rId10"/>
    <p:sldId id="304" r:id="rId11"/>
    <p:sldId id="282" r:id="rId12"/>
    <p:sldId id="270" r:id="rId13"/>
    <p:sldId id="290" r:id="rId14"/>
    <p:sldId id="292" r:id="rId15"/>
    <p:sldId id="276" r:id="rId16"/>
    <p:sldId id="294" r:id="rId17"/>
    <p:sldId id="296" r:id="rId18"/>
    <p:sldId id="308" r:id="rId19"/>
    <p:sldId id="30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24" autoAdjust="0"/>
  </p:normalViewPr>
  <p:slideViewPr>
    <p:cSldViewPr>
      <p:cViewPr>
        <p:scale>
          <a:sx n="77" d="100"/>
          <a:sy n="77" d="100"/>
        </p:scale>
        <p:origin x="-1206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095A8-752E-4436-9100-6DFE47AF95F2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99A82-9899-4D58-A8D7-0F712CC4BD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73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99A82-9899-4D58-A8D7-0F712CC4BD1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99A82-9899-4D58-A8D7-0F712CC4BD11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99A82-9899-4D58-A8D7-0F712CC4BD11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D0DFF87-06B7-449F-A6AE-ABE26D421D67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821BB05-EA44-4729-B750-3205CF19EF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FF87-06B7-449F-A6AE-ABE26D421D67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BB05-EA44-4729-B750-3205CF19EF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FF87-06B7-449F-A6AE-ABE26D421D67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BB05-EA44-4729-B750-3205CF19EF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D0DFF87-06B7-449F-A6AE-ABE26D421D67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BB05-EA44-4729-B750-3205CF19EF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D0DFF87-06B7-449F-A6AE-ABE26D421D67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821BB05-EA44-4729-B750-3205CF19EF2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D0DFF87-06B7-449F-A6AE-ABE26D421D67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821BB05-EA44-4729-B750-3205CF19EF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D0DFF87-06B7-449F-A6AE-ABE26D421D67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821BB05-EA44-4729-B750-3205CF19EF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FF87-06B7-449F-A6AE-ABE26D421D67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BB05-EA44-4729-B750-3205CF19EF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D0DFF87-06B7-449F-A6AE-ABE26D421D67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821BB05-EA44-4729-B750-3205CF19EF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D0DFF87-06B7-449F-A6AE-ABE26D421D67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821BB05-EA44-4729-B750-3205CF19EF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D0DFF87-06B7-449F-A6AE-ABE26D421D67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821BB05-EA44-4729-B750-3205CF19EF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6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D0DFF87-06B7-449F-A6AE-ABE26D421D67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821BB05-EA44-4729-B750-3205CF19EF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ransition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       BIOWARFARE</a:t>
            </a:r>
            <a:br>
              <a:rPr lang="en-US" sz="5400" dirty="0" smtClean="0"/>
            </a:br>
            <a:r>
              <a:rPr lang="en-US" sz="5400" dirty="0" smtClean="0"/>
              <a:t>- THE THREAT TO FUTURE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800600" y="4724400"/>
            <a:ext cx="3886200" cy="173040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2" descr="C:\Users\DEEPTHI\Documents\biowarfare\Bioweapo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133600"/>
            <a:ext cx="3894893" cy="313979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Types of Biological Weapons: Toxins</a:t>
            </a:r>
            <a:br>
              <a:rPr lang="en-US" i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1.Botulinum : found in soil, and enters body through digestive system and by inhalation.</a:t>
            </a:r>
          </a:p>
          <a:p>
            <a:pPr>
              <a:buNone/>
            </a:pPr>
            <a:r>
              <a:rPr lang="en-US" sz="2400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2. Neurotoxins which attack the central nervous system.</a:t>
            </a:r>
          </a:p>
          <a:p>
            <a:pPr>
              <a:buNone/>
            </a:pPr>
            <a:r>
              <a:rPr lang="en-US" sz="2400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 Cytotoxins which are cell poisons.</a:t>
            </a:r>
          </a:p>
          <a:p>
            <a:pPr>
              <a:buNone/>
            </a:pPr>
            <a:r>
              <a:rPr lang="en-US" sz="2400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4.Ricin :Ricin causes red blood cells to agglutinate (clump together) and burst by hemolysis (liberation of hemoglobin). normally enters the body by ingestion, enter by inhalation if in aerosolized form.</a:t>
            </a:r>
          </a:p>
          <a:p>
            <a:pPr>
              <a:buNone/>
            </a:pPr>
            <a:endParaRPr lang="en-US" sz="24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Delivery methods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 lIns="102769" tIns="51385" rIns="102769" bIns="51385"/>
          <a:lstStyle/>
          <a:p>
            <a:r>
              <a:rPr lang="en-US" dirty="0"/>
              <a:t>January 12, 2005	</a:t>
            </a:r>
          </a:p>
        </p:txBody>
      </p:sp>
      <p:sp>
        <p:nvSpPr>
          <p:cNvPr id="181254" name="Rectangle 6"/>
          <p:cNvSpPr>
            <a:spLocks noGrp="1" noChangeArrowheads="1"/>
          </p:cNvSpPr>
          <p:nvPr>
            <p:ph idx="4294967295"/>
          </p:nvPr>
        </p:nvSpPr>
        <p:spPr>
          <a:xfrm>
            <a:off x="457200" y="1447800"/>
            <a:ext cx="8686800" cy="4533900"/>
          </a:xfrm>
          <a:noFill/>
          <a:ln/>
        </p:spPr>
        <p:txBody>
          <a:bodyPr lIns="102769" tIns="51385" rIns="102769" bIns="51385">
            <a:norm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Gas </a:t>
            </a:r>
            <a:r>
              <a:rPr lang="en-US" sz="2400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release </a:t>
            </a:r>
            <a:r>
              <a:rPr lang="en-US" sz="2400" i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and aerosol releases via airplanes, submarines, bombs, artillery and missiles</a:t>
            </a:r>
          </a:p>
          <a:p>
            <a:r>
              <a:rPr lang="en-US" sz="2400" i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HCN missiles and central burster </a:t>
            </a:r>
            <a:r>
              <a:rPr lang="en-US" sz="2400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missiles.</a:t>
            </a:r>
            <a:endParaRPr lang="en-US" sz="2400" i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400" i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Poisoned </a:t>
            </a:r>
            <a:r>
              <a:rPr lang="en-US" sz="2400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arrows, bullets, grenades, letters.</a:t>
            </a:r>
            <a:endParaRPr lang="en-US" sz="2400" i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400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Food </a:t>
            </a:r>
            <a:r>
              <a:rPr lang="en-US" sz="2400" i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delivery:  food, coffee, water, creams, </a:t>
            </a:r>
            <a:r>
              <a:rPr lang="en-US" sz="2400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juice</a:t>
            </a:r>
          </a:p>
          <a:p>
            <a:r>
              <a:rPr lang="en-US" sz="2400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Blankets given in war to soldiers by rival soldiers.</a:t>
            </a:r>
          </a:p>
          <a:p>
            <a:r>
              <a:rPr lang="en-US" sz="2400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Poisoning by adding M.O’s to water in specific area.</a:t>
            </a:r>
            <a:endParaRPr lang="en-US" sz="2400" i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Tx/>
              <a:buNone/>
            </a:pPr>
            <a:endParaRPr lang="en-US" dirty="0">
              <a:solidFill>
                <a:srgbClr val="CC33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sz="2400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Highly infectious</a:t>
            </a:r>
          </a:p>
          <a:p>
            <a:pPr marL="609600" indent="-609600" eaLnBrk="1" hangingPunct="1"/>
            <a:r>
              <a:rPr lang="en-US" sz="2400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Efficiently dispersible</a:t>
            </a:r>
          </a:p>
          <a:p>
            <a:pPr marL="609600" indent="-609600" eaLnBrk="1" hangingPunct="1"/>
            <a:r>
              <a:rPr lang="en-US" sz="2400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Readily grown and produced in large quantities.</a:t>
            </a:r>
          </a:p>
          <a:p>
            <a:pPr marL="609600" indent="-609600" eaLnBrk="1" hangingPunct="1"/>
            <a:r>
              <a:rPr lang="en-US" sz="2400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Stable in storage and Resistant environmental conditions. </a:t>
            </a:r>
          </a:p>
          <a:p>
            <a:pPr marL="609600" indent="-609600" eaLnBrk="1" hangingPunct="1"/>
            <a:r>
              <a:rPr lang="en-US" sz="2400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Resistant to treatment </a:t>
            </a:r>
          </a:p>
          <a:p>
            <a:pPr marL="609600" indent="-609600" eaLnBrk="1" hangingPunct="1"/>
            <a:endParaRPr lang="en-US" dirty="0" smtClean="0">
              <a:cs typeface="Majalla UI"/>
            </a:endParaRPr>
          </a:p>
        </p:txBody>
      </p:sp>
      <p:pic>
        <p:nvPicPr>
          <p:cNvPr id="4" name="Picture 4" descr="Anthrax_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4957763"/>
            <a:ext cx="2843213" cy="1900237"/>
          </a:xfrm>
          <a:prstGeom prst="rect">
            <a:avLst/>
          </a:prstGeom>
          <a:noFill/>
        </p:spPr>
      </p:pic>
      <p:pic>
        <p:nvPicPr>
          <p:cNvPr id="5" name="Picture 5" descr="_40880199_cdc_cdc_2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1" y="4191001"/>
            <a:ext cx="2971800" cy="2667000"/>
          </a:xfrm>
          <a:prstGeom prst="rect">
            <a:avLst/>
          </a:prstGeom>
          <a:noFill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B.W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33375"/>
            <a:ext cx="8229600" cy="868363"/>
          </a:xfrm>
        </p:spPr>
        <p:txBody>
          <a:bodyPr/>
          <a:lstStyle/>
          <a:p>
            <a:r>
              <a:rPr lang="en-US" altLang="ko-KR" sz="3800" dirty="0" smtClean="0">
                <a:latin typeface="Verdana" pitchFamily="34" charset="0"/>
              </a:rPr>
              <a:t>Chaos of B.W</a:t>
            </a:r>
            <a:endParaRPr lang="en-US" altLang="ko-KR" sz="3800" dirty="0">
              <a:latin typeface="Verdana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28775"/>
            <a:ext cx="8229600" cy="4768850"/>
          </a:xfrm>
        </p:spPr>
        <p:txBody>
          <a:bodyPr/>
          <a:lstStyle/>
          <a:p>
            <a:pPr marL="609600" indent="-609600">
              <a:buFont typeface="Wingdings" pitchFamily="2" charset="2"/>
              <a:buChar char="v"/>
            </a:pPr>
            <a:r>
              <a:rPr lang="en-US" altLang="ko-KR" sz="2400" i="1" dirty="0">
                <a:solidFill>
                  <a:schemeClr val="bg1"/>
                </a:solidFill>
                <a:latin typeface="Verdana" pitchFamily="34" charset="0"/>
              </a:rPr>
              <a:t>Difficulty </a:t>
            </a:r>
            <a:r>
              <a:rPr lang="en-US" altLang="ko-KR" sz="2400" i="1" dirty="0" smtClean="0">
                <a:solidFill>
                  <a:schemeClr val="bg1"/>
                </a:solidFill>
                <a:latin typeface="Verdana" pitchFamily="34" charset="0"/>
              </a:rPr>
              <a:t>control </a:t>
            </a:r>
            <a:r>
              <a:rPr lang="en-US" altLang="ko-KR" sz="2400" i="1" dirty="0">
                <a:solidFill>
                  <a:schemeClr val="bg1"/>
                </a:solidFill>
                <a:latin typeface="Verdana" pitchFamily="34" charset="0"/>
              </a:rPr>
              <a:t>and sufficient containment during growth and harvesting of agents. </a:t>
            </a:r>
          </a:p>
          <a:p>
            <a:pPr marL="609600" indent="-609600">
              <a:buFont typeface="Wingdings" pitchFamily="2" charset="2"/>
              <a:buChar char="v"/>
            </a:pPr>
            <a:r>
              <a:rPr lang="en-US" altLang="ko-KR" sz="2400" i="1" dirty="0">
                <a:solidFill>
                  <a:schemeClr val="bg1"/>
                </a:solidFill>
                <a:latin typeface="Verdana" pitchFamily="34" charset="0"/>
              </a:rPr>
              <a:t>Effective delivery problems. </a:t>
            </a:r>
          </a:p>
          <a:p>
            <a:pPr marL="609600" indent="-609600">
              <a:buFont typeface="Wingdings" pitchFamily="2" charset="2"/>
              <a:buChar char="v"/>
            </a:pPr>
            <a:r>
              <a:rPr lang="en-US" altLang="ko-KR" sz="2400" i="1" dirty="0">
                <a:solidFill>
                  <a:schemeClr val="bg1"/>
                </a:solidFill>
                <a:latin typeface="Verdana" pitchFamily="34" charset="0"/>
              </a:rPr>
              <a:t>Poor storage survival. </a:t>
            </a:r>
          </a:p>
          <a:p>
            <a:pPr marL="609600" indent="-609600">
              <a:buFont typeface="Wingdings" pitchFamily="2" charset="2"/>
              <a:buChar char="v"/>
            </a:pPr>
            <a:r>
              <a:rPr lang="en-US" altLang="ko-KR" sz="2400" i="1" dirty="0">
                <a:solidFill>
                  <a:schemeClr val="bg1"/>
                </a:solidFill>
                <a:latin typeface="Verdana" pitchFamily="34" charset="0"/>
              </a:rPr>
              <a:t>Difficult to control once released.</a:t>
            </a:r>
          </a:p>
          <a:p>
            <a:pPr marL="609600" indent="-609600">
              <a:buFont typeface="Wingdings" pitchFamily="2" charset="2"/>
              <a:buChar char="v"/>
            </a:pPr>
            <a:r>
              <a:rPr lang="en-US" altLang="ko-KR" sz="2400" i="1" dirty="0">
                <a:solidFill>
                  <a:schemeClr val="bg1"/>
                </a:solidFill>
                <a:latin typeface="Verdana" pitchFamily="34" charset="0"/>
              </a:rPr>
              <a:t>Difficulty of protecting the workers.</a:t>
            </a:r>
          </a:p>
        </p:txBody>
      </p:sp>
      <p:pic>
        <p:nvPicPr>
          <p:cNvPr id="8196" name="Picture 4" descr="thth_p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343400"/>
            <a:ext cx="4267200" cy="2286831"/>
          </a:xfrm>
          <a:prstGeom prst="rect">
            <a:avLst/>
          </a:prstGeom>
          <a:noFill/>
        </p:spPr>
      </p:pic>
      <p:pic>
        <p:nvPicPr>
          <p:cNvPr id="8197" name="Picture 5" descr="bw06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4419600"/>
            <a:ext cx="3307530" cy="21336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3276600" cy="1399032"/>
          </a:xfrm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r>
              <a:rPr lang="en-US" altLang="ko-KR" dirty="0" smtClean="0"/>
              <a:t>History </a:t>
            </a:r>
            <a:endParaRPr lang="en-US" altLang="ko-KR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Scythian archers used poisoned arrows dipped in decayed bodies to kill and spread diseases.</a:t>
            </a:r>
          </a:p>
          <a:p>
            <a:r>
              <a:rPr lang="en-US" altLang="ko-KR" sz="2400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French-Indian war : Sir Jeffery commanded to use blankets used by small pox patients to cause disease to the rivals.</a:t>
            </a:r>
            <a:endParaRPr lang="en-US" altLang="ko-KR" sz="2400" i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20" name="Picture 4" descr="Unit_73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038600"/>
            <a:ext cx="2339975" cy="1965325"/>
          </a:xfrm>
          <a:prstGeom prst="rect">
            <a:avLst/>
          </a:prstGeom>
          <a:noFill/>
        </p:spPr>
      </p:pic>
      <p:pic>
        <p:nvPicPr>
          <p:cNvPr id="9221" name="Picture 5" descr="Dachau_cold_water_immersi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1500" y="3962400"/>
            <a:ext cx="3492500" cy="2339975"/>
          </a:xfrm>
          <a:prstGeom prst="rect">
            <a:avLst/>
          </a:prstGeom>
          <a:noFill/>
        </p:spPr>
      </p:pic>
      <p:pic>
        <p:nvPicPr>
          <p:cNvPr id="9222" name="Picture 6" descr="2001-12-20-whitecoa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71800" y="4038600"/>
            <a:ext cx="2411413" cy="2411412"/>
          </a:xfrm>
          <a:prstGeom prst="rect">
            <a:avLst/>
          </a:prstGeom>
          <a:noFill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53225" y="0"/>
            <a:ext cx="2390775" cy="1879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609600"/>
            <a:ext cx="7854950" cy="2590800"/>
          </a:xfrm>
          <a:ln>
            <a:solidFill>
              <a:srgbClr val="0070C0"/>
            </a:solidFill>
          </a:ln>
        </p:spPr>
        <p:txBody>
          <a:bodyPr>
            <a:normAutofit lnSpcReduction="10000"/>
          </a:bodyPr>
          <a:lstStyle/>
          <a:p>
            <a:r>
              <a:rPr lang="en-US" sz="2600" i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German army developed </a:t>
            </a:r>
            <a:r>
              <a:rPr lang="en-US" sz="2600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anthrax wheat </a:t>
            </a:r>
            <a:r>
              <a:rPr lang="en-US" sz="2600" i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fungus for use as bio weapons.</a:t>
            </a:r>
          </a:p>
          <a:p>
            <a:r>
              <a:rPr lang="en-US" sz="2600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Japanese exposed more than 3000 victims to plague.</a:t>
            </a:r>
          </a:p>
          <a:p>
            <a:r>
              <a:rPr lang="en-US" sz="2600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 1943 British army also tested anthrax bombs on Gruinard island.</a:t>
            </a:r>
          </a:p>
          <a:p>
            <a:endParaRPr lang="en-US" sz="2800" b="1" dirty="0"/>
          </a:p>
        </p:txBody>
      </p:sp>
      <p:pic>
        <p:nvPicPr>
          <p:cNvPr id="9220" name="Picture 4" descr="C:\Documents and Settings\sohail khan\Desktop\biological-warfare-32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3200400"/>
            <a:ext cx="2582862" cy="3657600"/>
          </a:xfrm>
          <a:prstGeom prst="rect">
            <a:avLst/>
          </a:prstGeom>
          <a:noFill/>
        </p:spPr>
      </p:pic>
      <p:pic>
        <p:nvPicPr>
          <p:cNvPr id="9221" name="Picture 5" descr="C:\Documents and Settings\sohail khan\Desktop\New Folder\use_of_biological_warfare_technology_image_title_du8vq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52800"/>
            <a:ext cx="5105400" cy="35052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1143000"/>
          </a:xfrm>
        </p:spPr>
        <p:txBody>
          <a:bodyPr/>
          <a:lstStyle/>
          <a:p>
            <a:r>
              <a:rPr lang="en-US" altLang="ko-KR" sz="3800" dirty="0" smtClean="0">
                <a:latin typeface="Verdana" pitchFamily="34" charset="0"/>
              </a:rPr>
              <a:t>Protocols for banning b.w</a:t>
            </a:r>
            <a:endParaRPr lang="en-US" altLang="ko-KR" sz="3800" dirty="0">
              <a:latin typeface="Verdana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268413"/>
            <a:ext cx="8229600" cy="4525962"/>
          </a:xfrm>
        </p:spPr>
        <p:txBody>
          <a:bodyPr/>
          <a:lstStyle/>
          <a:p>
            <a:r>
              <a:rPr lang="en-US" altLang="ko-KR" sz="2400" i="1" dirty="0" smtClean="0">
                <a:solidFill>
                  <a:schemeClr val="bg1"/>
                </a:solidFill>
                <a:latin typeface="Verdana" pitchFamily="34" charset="0"/>
              </a:rPr>
              <a:t>Use </a:t>
            </a:r>
            <a:r>
              <a:rPr lang="en-US" altLang="ko-KR" sz="2400" i="1" dirty="0">
                <a:solidFill>
                  <a:schemeClr val="bg1"/>
                </a:solidFill>
                <a:latin typeface="Verdana" pitchFamily="34" charset="0"/>
              </a:rPr>
              <a:t>of biological weapons was banned in international law by the Geneva Protocol of 1925.</a:t>
            </a:r>
          </a:p>
          <a:p>
            <a:r>
              <a:rPr lang="en-US" altLang="ko-KR" sz="2400" i="1" dirty="0" smtClean="0">
                <a:solidFill>
                  <a:schemeClr val="bg1"/>
                </a:solidFill>
                <a:latin typeface="Verdana" pitchFamily="34" charset="0"/>
              </a:rPr>
              <a:t>The </a:t>
            </a:r>
            <a:r>
              <a:rPr lang="en-US" altLang="ko-KR" sz="2400" i="1" dirty="0">
                <a:solidFill>
                  <a:schemeClr val="bg1"/>
                </a:solidFill>
                <a:latin typeface="Verdana" pitchFamily="34" charset="0"/>
              </a:rPr>
              <a:t>1972 Biological and Toxin Weapons Convention extended the ban to almost all production, storage and transport of any types of biological weapons</a:t>
            </a:r>
            <a:r>
              <a:rPr lang="en-US" altLang="ko-KR" sz="2400" dirty="0">
                <a:latin typeface="Verdana" pitchFamily="34" charset="0"/>
              </a:rPr>
              <a:t>.</a:t>
            </a:r>
          </a:p>
          <a:p>
            <a:pPr>
              <a:buFontTx/>
              <a:buNone/>
            </a:pPr>
            <a:endParaRPr lang="en-US" altLang="ko-KR" sz="2400" dirty="0">
              <a:latin typeface="Verdana" pitchFamily="34" charset="0"/>
            </a:endParaRPr>
          </a:p>
          <a:p>
            <a:pPr>
              <a:buFontTx/>
              <a:buNone/>
            </a:pPr>
            <a:endParaRPr lang="en-US" altLang="ko-KR" dirty="0"/>
          </a:p>
        </p:txBody>
      </p:sp>
      <p:pic>
        <p:nvPicPr>
          <p:cNvPr id="10244" name="Picture 4" descr="BWC-map-worl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30800" y="4038600"/>
            <a:ext cx="3086100" cy="2314575"/>
          </a:xfrm>
          <a:prstGeom prst="rect">
            <a:avLst/>
          </a:prstGeom>
          <a:noFill/>
        </p:spPr>
      </p:pic>
      <p:pic>
        <p:nvPicPr>
          <p:cNvPr id="10245" name="Picture 5" descr="38467959_chemicalweapons3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038599"/>
            <a:ext cx="3810000" cy="228599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229600" cy="868363"/>
          </a:xfrm>
        </p:spPr>
        <p:txBody>
          <a:bodyPr/>
          <a:lstStyle/>
          <a:p>
            <a:r>
              <a:rPr lang="en-US" altLang="ko-KR" dirty="0">
                <a:latin typeface="Verdana" pitchFamily="34" charset="0"/>
              </a:rPr>
              <a:t>Bio-terrorism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229600" cy="4768850"/>
          </a:xfrm>
        </p:spPr>
        <p:txBody>
          <a:bodyPr/>
          <a:lstStyle/>
          <a:p>
            <a:r>
              <a:rPr lang="en-US" altLang="ko-KR" sz="2400" i="1" dirty="0">
                <a:solidFill>
                  <a:schemeClr val="bg1"/>
                </a:solidFill>
                <a:latin typeface="Verdana" pitchFamily="34" charset="0"/>
              </a:rPr>
              <a:t>There are number of bio-terrorism recently. </a:t>
            </a:r>
          </a:p>
          <a:p>
            <a:r>
              <a:rPr lang="en-US" altLang="ko-KR" sz="2400" i="1" dirty="0">
                <a:solidFill>
                  <a:schemeClr val="bg1"/>
                </a:solidFill>
                <a:latin typeface="Verdana" pitchFamily="34" charset="0"/>
              </a:rPr>
              <a:t>1984 Rajneeshee salmonella attack</a:t>
            </a:r>
          </a:p>
          <a:p>
            <a:pPr>
              <a:buFontTx/>
              <a:buNone/>
            </a:pPr>
            <a:r>
              <a:rPr lang="en-US" altLang="ko-KR" sz="2400" i="1" dirty="0">
                <a:solidFill>
                  <a:schemeClr val="bg1"/>
                </a:solidFill>
                <a:latin typeface="Verdana" pitchFamily="34" charset="0"/>
              </a:rPr>
              <a:t>    -attempted to control a local election by infecting salad bars in 10 restaurants with Salmonella typhimurium in the small town of Oregon. </a:t>
            </a:r>
          </a:p>
          <a:p>
            <a:r>
              <a:rPr lang="en-US" altLang="ko-KR" sz="2400" i="1" dirty="0">
                <a:solidFill>
                  <a:schemeClr val="bg1"/>
                </a:solidFill>
                <a:latin typeface="Verdana" pitchFamily="34" charset="0"/>
              </a:rPr>
              <a:t>2001 anthrax attack</a:t>
            </a:r>
          </a:p>
          <a:p>
            <a:pPr>
              <a:buFontTx/>
              <a:buNone/>
            </a:pPr>
            <a:r>
              <a:rPr lang="en-US" altLang="ko-KR" sz="2400" i="1" dirty="0">
                <a:solidFill>
                  <a:schemeClr val="bg1"/>
                </a:solidFill>
                <a:latin typeface="Verdana" pitchFamily="34" charset="0"/>
              </a:rPr>
              <a:t>    -Envelopes containing Anthrax spores was send deliberately to newspaper companies and US senators. and cause 5 Fatalities in 17 infections</a:t>
            </a:r>
            <a:r>
              <a:rPr lang="en-US" altLang="ko-KR" sz="2400" dirty="0">
                <a:latin typeface="Verdana" pitchFamily="34" charset="0"/>
              </a:rPr>
              <a:t>. </a:t>
            </a:r>
          </a:p>
        </p:txBody>
      </p:sp>
      <p:pic>
        <p:nvPicPr>
          <p:cNvPr id="11268" name="Picture 4" descr="anthrax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5056346"/>
            <a:ext cx="2976562" cy="154130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</a:t>
            </a:r>
            <a:r>
              <a:rPr lang="en-US" sz="4800" dirty="0" smtClean="0"/>
              <a:t>Prevention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lIns="102769" tIns="51385" rIns="102769" bIns="51385"/>
          <a:lstStyle/>
          <a:p>
            <a:r>
              <a:rPr lang="en-US" dirty="0"/>
              <a:t>January 12, 2005	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05000"/>
            <a:ext cx="8229600" cy="4525963"/>
          </a:xfrm>
          <a:noFill/>
          <a:ln/>
        </p:spPr>
        <p:txBody>
          <a:bodyPr lIns="102769" tIns="51385" rIns="102769" bIns="51385">
            <a:norm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Development of rapid </a:t>
            </a:r>
            <a:r>
              <a:rPr lang="en-US" sz="2400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detection and</a:t>
            </a:r>
            <a:r>
              <a:rPr lang="en-US" sz="2400" i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Public </a:t>
            </a:r>
            <a:r>
              <a:rPr lang="en-US" sz="2400" i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education and </a:t>
            </a:r>
            <a:r>
              <a:rPr lang="en-US" sz="2400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awareness campaign.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2400" i="1" dirty="0" smtClean="0">
                <a:solidFill>
                  <a:schemeClr val="bg1"/>
                </a:solidFill>
              </a:rPr>
              <a:t>Initiation of immediate therapy, supportive care provides the best chance for survival from these  devastating infections. </a:t>
            </a:r>
          </a:p>
          <a:p>
            <a:r>
              <a:rPr lang="en-US" sz="2400" i="1" dirty="0" smtClean="0">
                <a:solidFill>
                  <a:schemeClr val="bg1"/>
                </a:solidFill>
              </a:rPr>
              <a:t>A high </a:t>
            </a:r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index</a:t>
            </a:r>
            <a:r>
              <a:rPr lang="en-US" sz="2400" i="1" dirty="0" smtClean="0">
                <a:solidFill>
                  <a:schemeClr val="bg1"/>
                </a:solidFill>
              </a:rPr>
              <a:t> of suspicion must be maintained, in cases with what are often relatively nonspecific symptoms.</a:t>
            </a:r>
          </a:p>
          <a:p>
            <a:pPr>
              <a:buNone/>
            </a:pPr>
            <a:endParaRPr lang="en-US" sz="2400" i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en-US" sz="2400" i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>
              <a:buNone/>
            </a:pPr>
            <a:endParaRPr lang="en-US" sz="2800" b="1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Initiation of immediate therapy and supportive care provides the best chance for survival from these potentially lethal and devastating infections. A high index of suspicion must be maintained, especially in the setting of a sudden influx of cases with what are often relatively nonspecific symptoms.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57400"/>
            <a:ext cx="8229600" cy="1408906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    </a:t>
            </a:r>
            <a:br>
              <a:rPr lang="en-US" sz="6000" dirty="0" smtClean="0"/>
            </a:br>
            <a:r>
              <a:rPr lang="en-US" sz="6000" dirty="0" smtClean="0"/>
              <a:t>        THANK YOU</a:t>
            </a:r>
            <a:endParaRPr lang="en-US" sz="6000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343275" y="765175"/>
            <a:ext cx="5800725" cy="1143000"/>
          </a:xfrm>
        </p:spPr>
        <p:txBody>
          <a:bodyPr>
            <a:normAutofit fontScale="90000"/>
          </a:bodyPr>
          <a:lstStyle/>
          <a:p>
            <a:r>
              <a:rPr lang="en-US" altLang="ko-KR" sz="3800" dirty="0">
                <a:latin typeface="Verdana" pitchFamily="34" charset="0"/>
              </a:rPr>
              <a:t>Biological Warfare</a:t>
            </a:r>
            <a:br>
              <a:rPr lang="en-US" altLang="ko-KR" sz="3800" dirty="0">
                <a:latin typeface="Verdana" pitchFamily="34" charset="0"/>
              </a:rPr>
            </a:br>
            <a:endParaRPr lang="en-US" altLang="ko-KR" sz="3800" dirty="0">
              <a:latin typeface="Verdana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2438400"/>
            <a:ext cx="8964612" cy="5137150"/>
          </a:xfrm>
        </p:spPr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</a:pPr>
            <a:r>
              <a:rPr lang="en-US" altLang="ko-KR" sz="2400" i="1" dirty="0">
                <a:solidFill>
                  <a:schemeClr val="bg1"/>
                </a:solidFill>
                <a:latin typeface="Verdana" pitchFamily="34" charset="0"/>
              </a:rPr>
              <a:t>Biological warfare is the intentional use of microorganisms, and toxins to produce disease and death in humans, livestock and crops.</a:t>
            </a:r>
          </a:p>
          <a:p>
            <a:pPr marL="609600" indent="-609600">
              <a:lnSpc>
                <a:spcPct val="90000"/>
              </a:lnSpc>
            </a:pPr>
            <a:endParaRPr lang="en-US" altLang="ko-KR" sz="2400" i="1" dirty="0">
              <a:solidFill>
                <a:schemeClr val="bg1"/>
              </a:solidFill>
              <a:latin typeface="Verdana" pitchFamily="34" charset="0"/>
            </a:endParaRPr>
          </a:p>
          <a:p>
            <a:pPr marL="609600" indent="-609600">
              <a:lnSpc>
                <a:spcPct val="90000"/>
              </a:lnSpc>
            </a:pPr>
            <a:r>
              <a:rPr lang="en-US" altLang="ko-KR" sz="2400" i="1" dirty="0">
                <a:solidFill>
                  <a:schemeClr val="bg1"/>
                </a:solidFill>
                <a:latin typeface="Verdana" pitchFamily="34" charset="0"/>
              </a:rPr>
              <a:t>Biological weapons are defined as: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ko-KR" sz="2400" i="1" dirty="0">
                <a:solidFill>
                  <a:schemeClr val="bg1"/>
                </a:solidFill>
                <a:latin typeface="Verdana" pitchFamily="34" charset="0"/>
              </a:rPr>
              <a:t>Microorganisms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ko-KR" sz="2400" i="1" dirty="0">
                <a:solidFill>
                  <a:schemeClr val="bg1"/>
                </a:solidFill>
                <a:latin typeface="Verdana" pitchFamily="34" charset="0"/>
              </a:rPr>
              <a:t>Biologically Derived Bioactive Substances (BDBS)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ko-KR" sz="2400" i="1" dirty="0">
                <a:solidFill>
                  <a:schemeClr val="bg1"/>
                </a:solidFill>
                <a:latin typeface="Verdana" pitchFamily="34" charset="0"/>
              </a:rPr>
              <a:t>Artificially Designed Biological-Mimicking Substances </a:t>
            </a:r>
          </a:p>
          <a:p>
            <a:pPr marL="609600" indent="-609600">
              <a:lnSpc>
                <a:spcPct val="90000"/>
              </a:lnSpc>
            </a:pPr>
            <a:endParaRPr lang="en-US" altLang="ko-KR" sz="2400" dirty="0">
              <a:latin typeface="Verdana" pitchFamily="34" charset="0"/>
            </a:endParaRPr>
          </a:p>
          <a:p>
            <a:pPr marL="609600" indent="-609600">
              <a:lnSpc>
                <a:spcPct val="90000"/>
              </a:lnSpc>
            </a:pPr>
            <a:endParaRPr lang="en-US" altLang="ko-KR" sz="2400" dirty="0">
              <a:latin typeface="Verdana" pitchFamily="34" charset="0"/>
            </a:endParaRPr>
          </a:p>
        </p:txBody>
      </p:sp>
      <p:pic>
        <p:nvPicPr>
          <p:cNvPr id="4100" name="Picture 4" descr="anthrax in monkey splee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2"/>
            <a:ext cx="3017489" cy="236219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-762000" y="-6547536"/>
            <a:ext cx="7924800" cy="4789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lvl="0" indent="-609600">
              <a:lnSpc>
                <a:spcPct val="90000"/>
              </a:lnSpc>
              <a:spcBef>
                <a:spcPct val="20000"/>
              </a:spcBef>
              <a:buClr>
                <a:srgbClr val="F0AD00"/>
              </a:buClr>
              <a:buSzPct val="80000"/>
              <a:buFont typeface="Wingdings 2"/>
              <a:buChar char=""/>
            </a:pPr>
            <a:r>
              <a:rPr lang="en-US" altLang="ko-KR" sz="2800" i="1" dirty="0" smtClean="0">
                <a:solidFill>
                  <a:prstClr val="black"/>
                </a:solidFill>
                <a:latin typeface="Verdana" pitchFamily="34" charset="0"/>
              </a:rPr>
              <a:t>Biological warfare is the intentional use of microorganisms, and toxins to produce disease and death in humans, livestock and crops.</a:t>
            </a:r>
          </a:p>
          <a:p>
            <a:pPr marL="609600" lvl="0" indent="-609600">
              <a:lnSpc>
                <a:spcPct val="90000"/>
              </a:lnSpc>
              <a:spcBef>
                <a:spcPct val="20000"/>
              </a:spcBef>
              <a:buClr>
                <a:srgbClr val="F0AD00"/>
              </a:buClr>
              <a:buSzPct val="80000"/>
              <a:buFont typeface="Wingdings 2"/>
              <a:buChar char=""/>
            </a:pPr>
            <a:endParaRPr lang="en-US" altLang="ko-KR" sz="2800" i="1" dirty="0" smtClean="0">
              <a:solidFill>
                <a:prstClr val="black"/>
              </a:solidFill>
              <a:latin typeface="Verdana" pitchFamily="34" charset="0"/>
            </a:endParaRPr>
          </a:p>
          <a:p>
            <a:pPr marL="609600" lvl="0" indent="-609600">
              <a:lnSpc>
                <a:spcPct val="90000"/>
              </a:lnSpc>
              <a:spcBef>
                <a:spcPct val="20000"/>
              </a:spcBef>
              <a:buClr>
                <a:srgbClr val="F0AD00"/>
              </a:buClr>
              <a:buSzPct val="80000"/>
              <a:buFont typeface="Wingdings 2"/>
              <a:buChar char=""/>
            </a:pPr>
            <a:r>
              <a:rPr lang="en-US" altLang="ko-KR" sz="2800" i="1" dirty="0" smtClean="0">
                <a:solidFill>
                  <a:prstClr val="black"/>
                </a:solidFill>
                <a:latin typeface="Verdana" pitchFamily="34" charset="0"/>
              </a:rPr>
              <a:t>Biological weapons are defined as: </a:t>
            </a:r>
          </a:p>
          <a:p>
            <a:pPr marL="609600" lvl="0" indent="-609600">
              <a:lnSpc>
                <a:spcPct val="90000"/>
              </a:lnSpc>
              <a:spcBef>
                <a:spcPct val="20000"/>
              </a:spcBef>
              <a:buClr>
                <a:srgbClr val="F0AD00"/>
              </a:buClr>
              <a:buSzPct val="80000"/>
              <a:buFont typeface="Wingdings" pitchFamily="2" charset="2"/>
              <a:buAutoNum type="arabicPeriod"/>
            </a:pPr>
            <a:r>
              <a:rPr lang="en-US" altLang="ko-KR" sz="2800" i="1" dirty="0" smtClean="0">
                <a:solidFill>
                  <a:prstClr val="black"/>
                </a:solidFill>
                <a:latin typeface="Verdana" pitchFamily="34" charset="0"/>
              </a:rPr>
              <a:t>Microorganisms </a:t>
            </a:r>
          </a:p>
          <a:p>
            <a:pPr marL="609600" lvl="0" indent="-609600">
              <a:lnSpc>
                <a:spcPct val="90000"/>
              </a:lnSpc>
              <a:spcBef>
                <a:spcPct val="20000"/>
              </a:spcBef>
              <a:buClr>
                <a:srgbClr val="F0AD00"/>
              </a:buClr>
              <a:buSzPct val="80000"/>
              <a:buFont typeface="Wingdings" pitchFamily="2" charset="2"/>
              <a:buAutoNum type="arabicPeriod"/>
            </a:pPr>
            <a:r>
              <a:rPr lang="en-US" altLang="ko-KR" sz="2800" i="1" dirty="0" smtClean="0">
                <a:solidFill>
                  <a:prstClr val="black"/>
                </a:solidFill>
                <a:latin typeface="Verdana" pitchFamily="34" charset="0"/>
              </a:rPr>
              <a:t>Biologically Derived Bioactive Substances (BDBS) </a:t>
            </a:r>
          </a:p>
          <a:p>
            <a:pPr marL="609600" lvl="0" indent="-609600">
              <a:lnSpc>
                <a:spcPct val="90000"/>
              </a:lnSpc>
              <a:spcBef>
                <a:spcPct val="20000"/>
              </a:spcBef>
              <a:buClr>
                <a:srgbClr val="F0AD00"/>
              </a:buClr>
              <a:buSzPct val="80000"/>
              <a:buFont typeface="Wingdings" pitchFamily="2" charset="2"/>
              <a:buAutoNum type="arabicPeriod"/>
            </a:pPr>
            <a:r>
              <a:rPr lang="en-US" altLang="ko-KR" sz="2800" i="1" dirty="0" smtClean="0">
                <a:solidFill>
                  <a:prstClr val="black"/>
                </a:solidFill>
                <a:latin typeface="Verdana" pitchFamily="34" charset="0"/>
              </a:rPr>
              <a:t>Artificially Designed Biological-Mimicking Substances </a:t>
            </a:r>
            <a:endParaRPr lang="en-US" altLang="ko-KR" sz="2800" i="1" dirty="0">
              <a:solidFill>
                <a:prstClr val="black"/>
              </a:solidFill>
              <a:latin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143000" y="503238"/>
            <a:ext cx="8229600" cy="45259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pathogen can be obtained from two major sources:</a:t>
            </a:r>
          </a:p>
          <a:p>
            <a:pPr lvl="1" eaLnBrk="1" hangingPunct="1"/>
            <a:endParaRPr lang="en-US" sz="2400" i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eaLnBrk="1" hangingPunct="1"/>
            <a:r>
              <a:rPr lang="en-US" sz="2400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Its natural environment </a:t>
            </a:r>
          </a:p>
          <a:p>
            <a:pPr lvl="1" eaLnBrk="1" hangingPunct="1"/>
            <a:r>
              <a:rPr lang="en-US" sz="2400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microbiology laboratory or bank (ATCC)</a:t>
            </a:r>
          </a:p>
          <a:p>
            <a:pPr lvl="1" eaLnBrk="1" hangingPunct="1"/>
            <a:r>
              <a:rPr lang="en-US" sz="2400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Creating them</a:t>
            </a:r>
          </a:p>
        </p:txBody>
      </p:sp>
      <p:pic>
        <p:nvPicPr>
          <p:cNvPr id="28675" name="Picture 3" descr="Anthrax fermen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3124200"/>
            <a:ext cx="3276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1143000"/>
          </a:xfrm>
        </p:spPr>
        <p:txBody>
          <a:bodyPr/>
          <a:lstStyle/>
          <a:p>
            <a:r>
              <a:rPr lang="en-US" altLang="ko-KR" sz="3800" dirty="0">
                <a:latin typeface="Verdana" pitchFamily="34" charset="0"/>
              </a:rPr>
              <a:t>Types of biological agents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196975"/>
            <a:ext cx="8229600" cy="4768850"/>
          </a:xfrm>
        </p:spPr>
        <p:txBody>
          <a:bodyPr/>
          <a:lstStyle/>
          <a:p>
            <a:r>
              <a:rPr lang="en-US" altLang="ko-KR" sz="2400" i="1" dirty="0" smtClean="0">
                <a:solidFill>
                  <a:schemeClr val="bg1"/>
                </a:solidFill>
                <a:latin typeface="Verdana" pitchFamily="34" charset="0"/>
              </a:rPr>
              <a:t>Categorized </a:t>
            </a:r>
            <a:r>
              <a:rPr lang="en-US" altLang="ko-KR" sz="2400" i="1" dirty="0">
                <a:solidFill>
                  <a:schemeClr val="bg1"/>
                </a:solidFill>
                <a:latin typeface="Verdana" pitchFamily="34" charset="0"/>
              </a:rPr>
              <a:t>according to mortality rate. </a:t>
            </a:r>
          </a:p>
          <a:p>
            <a:r>
              <a:rPr lang="en-US" altLang="ko-KR" sz="2400" i="1" dirty="0">
                <a:solidFill>
                  <a:schemeClr val="bg1"/>
                </a:solidFill>
                <a:latin typeface="Verdana" pitchFamily="34" charset="0"/>
              </a:rPr>
              <a:t>Category A agents</a:t>
            </a:r>
          </a:p>
          <a:p>
            <a:pPr>
              <a:buFontTx/>
              <a:buNone/>
            </a:pPr>
            <a:r>
              <a:rPr lang="en-US" altLang="ko-KR" sz="2400" i="1" dirty="0">
                <a:solidFill>
                  <a:schemeClr val="bg1"/>
                </a:solidFill>
                <a:latin typeface="Verdana" pitchFamily="34" charset="0"/>
              </a:rPr>
              <a:t>    - Anthrax, </a:t>
            </a:r>
            <a:r>
              <a:rPr lang="en-US" altLang="ko-KR" sz="2400" i="1" dirty="0" smtClean="0">
                <a:solidFill>
                  <a:schemeClr val="bg1"/>
                </a:solidFill>
                <a:latin typeface="Verdana" pitchFamily="34" charset="0"/>
              </a:rPr>
              <a:t>Botulinum, </a:t>
            </a:r>
            <a:r>
              <a:rPr lang="en-US" altLang="ko-KR" sz="2400" i="1" dirty="0">
                <a:solidFill>
                  <a:schemeClr val="bg1"/>
                </a:solidFill>
                <a:latin typeface="Verdana" pitchFamily="34" charset="0"/>
              </a:rPr>
              <a:t>Smallpox, Ebola, Plague, Tularemia, Marburg etc.</a:t>
            </a:r>
          </a:p>
          <a:p>
            <a:r>
              <a:rPr lang="en-US" altLang="ko-KR" sz="2400" i="1" dirty="0">
                <a:solidFill>
                  <a:schemeClr val="bg1"/>
                </a:solidFill>
                <a:latin typeface="Verdana" pitchFamily="34" charset="0"/>
              </a:rPr>
              <a:t>Category B agents</a:t>
            </a:r>
          </a:p>
          <a:p>
            <a:pPr>
              <a:buFontTx/>
              <a:buNone/>
            </a:pPr>
            <a:r>
              <a:rPr lang="en-US" altLang="ko-KR" sz="2400" i="1" dirty="0">
                <a:solidFill>
                  <a:schemeClr val="bg1"/>
                </a:solidFill>
                <a:latin typeface="Verdana" pitchFamily="34" charset="0"/>
              </a:rPr>
              <a:t>    - Q fever, Brucellosis, Typhus, Ricin etc.  </a:t>
            </a:r>
          </a:p>
          <a:p>
            <a:r>
              <a:rPr lang="en-US" altLang="ko-KR" sz="2400" i="1" dirty="0">
                <a:solidFill>
                  <a:schemeClr val="bg1"/>
                </a:solidFill>
                <a:latin typeface="Verdana" pitchFamily="34" charset="0"/>
              </a:rPr>
              <a:t>Category C agents</a:t>
            </a:r>
          </a:p>
          <a:p>
            <a:pPr>
              <a:buFontTx/>
              <a:buNone/>
            </a:pPr>
            <a:r>
              <a:rPr lang="en-US" altLang="ko-KR" sz="2400" i="1" dirty="0">
                <a:solidFill>
                  <a:schemeClr val="bg1"/>
                </a:solidFill>
                <a:latin typeface="Verdana" pitchFamily="34" charset="0"/>
              </a:rPr>
              <a:t>    - Nipah virus, Hantavirus, Multi-drug resistant Tuberculosis etc</a:t>
            </a:r>
            <a:r>
              <a:rPr lang="en-US" altLang="ko-KR" sz="2400" dirty="0">
                <a:solidFill>
                  <a:schemeClr val="bg1"/>
                </a:solidFill>
                <a:latin typeface="Verdana" pitchFamily="34" charset="0"/>
              </a:rPr>
              <a:t>.</a:t>
            </a:r>
          </a:p>
          <a:p>
            <a:endParaRPr lang="en-US" altLang="ko-KR" sz="2400" dirty="0">
              <a:latin typeface="Verdana" pitchFamily="34" charset="0"/>
            </a:endParaRPr>
          </a:p>
        </p:txBody>
      </p:sp>
      <p:pic>
        <p:nvPicPr>
          <p:cNvPr id="5124" name="Picture 4" descr="Ebola_vir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9925" y="4733925"/>
            <a:ext cx="2124075" cy="2124075"/>
          </a:xfrm>
          <a:prstGeom prst="rect">
            <a:avLst/>
          </a:prstGeom>
          <a:noFill/>
        </p:spPr>
      </p:pic>
      <p:pic>
        <p:nvPicPr>
          <p:cNvPr id="5" name="Picture 5" descr="C:\Documents and Settings\sohail khan\Desktop\New Folder\APP-1308408161-biological-weapons-la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4645025"/>
            <a:ext cx="3124200" cy="22129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382000" cy="10668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Bacterial source</a:t>
            </a:r>
            <a:endParaRPr lang="en-US" sz="40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1752600"/>
            <a:ext cx="457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Microorganisms that lack a nucleus and have a cell wall composed of peptidoglycan, a protein-sugar molecule.</a:t>
            </a:r>
          </a:p>
          <a:p>
            <a:endParaRPr lang="en-US" sz="2400" i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400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Bacteria causes diseases like anthrax , plague etc..,</a:t>
            </a:r>
            <a:endParaRPr lang="en-US" sz="2400" i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9200" y="1828800"/>
            <a:ext cx="3979932" cy="3733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Types of Biological Weapons: Bacteria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382000" cy="4778408"/>
          </a:xfrm>
        </p:spPr>
        <p:txBody>
          <a:bodyPr>
            <a:no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Anthrax occurs naturally in cattle. It is normally transmitted to man through cuts on the arms and hands. </a:t>
            </a:r>
          </a:p>
          <a:p>
            <a:r>
              <a:rPr lang="en-US" sz="2400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Plague or “black death” is transmitted to man from rats through the bite of infected fleas. </a:t>
            </a:r>
          </a:p>
          <a:p>
            <a:r>
              <a:rPr lang="en-US" sz="2400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bacteria can be air borne and be transmitted to man through the respiratory tract causing pneumonic plague (bleeding in lungs).</a:t>
            </a:r>
          </a:p>
          <a:p>
            <a:r>
              <a:rPr lang="en-US" sz="2400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Untreated plague has a mortality rate of 90 -100%. It is a highly communicable biological warfare agent</a:t>
            </a:r>
            <a:endParaRPr lang="en-US" sz="2400" i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Viral sources.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763000" cy="2590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400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minute particle that lives as a parasite in plants, animals, bacteria and consists of a nucleic acid core within a protein sheath. Viruses can only replicate within living cells</a:t>
            </a:r>
            <a:r>
              <a:rPr lang="en-US" sz="2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43400" y="3429000"/>
            <a:ext cx="4638960" cy="327414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304800" y="4267200"/>
            <a:ext cx="3505200" cy="1371600"/>
          </a:xfrm>
          <a:prstGeom prst="rect">
            <a:avLst/>
          </a:prstGeom>
        </p:spPr>
        <p:txBody>
          <a:bodyPr vert="horz" anchor="t">
            <a:normAutofit fontScale="92500" lnSpcReduction="20000"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Venezuelan Equine Encephalitis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Small pox virus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IN" sz="24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3" descr="C:\My Documents\Temp\biological warfare\smallpox-disease progression dark winter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152400"/>
            <a:ext cx="3157858" cy="208092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Types of Biological Weapons: Viruses</a:t>
            </a:r>
            <a:br>
              <a:rPr lang="en-US" i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sz="3100" i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800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Small pox is the only virus that has been eradicated from the earth. It exists only in laboratories. </a:t>
            </a:r>
          </a:p>
          <a:p>
            <a:r>
              <a:rPr lang="en-US" sz="2800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vaccine for smallpox is effective if given 2-4 days after exposure, but before illness. </a:t>
            </a:r>
          </a:p>
          <a:p>
            <a:r>
              <a:rPr lang="en-US" sz="2800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VEE or Venezuelan Equine Encephalitis is an alpha virus that primarily affects horses. It is spread to humans via mosquito bites. Mortality from this virus is 5% and nearly all deaths occur in children or those with compromised immune systems.</a:t>
            </a:r>
          </a:p>
          <a:p>
            <a:pPr>
              <a:buNone/>
            </a:pPr>
            <a:endParaRPr lang="fr-FR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Toxin as source.</a:t>
            </a:r>
            <a:br>
              <a:rPr lang="en-US" i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162800" cy="2209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sz="2400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poisonous substance produced by the metabolic activities of certain living organisms.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3274162"/>
            <a:ext cx="4184650" cy="2812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877</Words>
  <Application>Microsoft Office PowerPoint</Application>
  <PresentationFormat>On-screen Show (4:3)</PresentationFormat>
  <Paragraphs>101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Verve</vt:lpstr>
      <vt:lpstr>       BIOWARFARE - THE THREAT TO FUTURE</vt:lpstr>
      <vt:lpstr>Biological Warfare </vt:lpstr>
      <vt:lpstr>PowerPoint Presentation</vt:lpstr>
      <vt:lpstr>Types of biological agents</vt:lpstr>
      <vt:lpstr>Bacterial source</vt:lpstr>
      <vt:lpstr>Types of Biological Weapons: Bacteria</vt:lpstr>
      <vt:lpstr>Viral sources.</vt:lpstr>
      <vt:lpstr>Types of Biological Weapons: Viruses </vt:lpstr>
      <vt:lpstr>Toxin as source. </vt:lpstr>
      <vt:lpstr>Types of Biological Weapons: Toxins </vt:lpstr>
      <vt:lpstr>Delivery methods</vt:lpstr>
      <vt:lpstr>Characteristics of B.W</vt:lpstr>
      <vt:lpstr>Chaos of B.W</vt:lpstr>
      <vt:lpstr>History </vt:lpstr>
      <vt:lpstr>PowerPoint Presentation</vt:lpstr>
      <vt:lpstr>Protocols for banning b.w</vt:lpstr>
      <vt:lpstr>Bio-terrorism</vt:lpstr>
      <vt:lpstr>           Prevention  </vt:lpstr>
      <vt:lpstr>        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BIOWARFARE</dc:title>
  <dc:creator>DEEPTHI</dc:creator>
  <cp:lastModifiedBy>user</cp:lastModifiedBy>
  <cp:revision>36</cp:revision>
  <dcterms:created xsi:type="dcterms:W3CDTF">2013-03-09T19:59:26Z</dcterms:created>
  <dcterms:modified xsi:type="dcterms:W3CDTF">2017-02-08T07:47:31Z</dcterms:modified>
</cp:coreProperties>
</file>