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80" autoAdjust="0"/>
  </p:normalViewPr>
  <p:slideViewPr>
    <p:cSldViewPr snapToGrid="0">
      <p:cViewPr>
        <p:scale>
          <a:sx n="76" d="100"/>
          <a:sy n="76" d="100"/>
        </p:scale>
        <p:origin x="-50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83905-EACA-4EC2-B48A-AC5B08C84B27}" type="datetimeFigureOut">
              <a:rPr lang="en-US" smtClean="0"/>
              <a:t>1/24/2017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287DE-7486-4A18-B0F7-E5EC71FF0AE7}" type="slidenum">
              <a:rPr lang="en-US" smtClean="0"/>
              <a:t>‹#›</a:t>
            </a:fld>
            <a:endParaRPr lang="en-US"/>
          </a:p>
        </p:txBody>
      </p:sp>
    </p:spTree>
    <p:extLst>
      <p:ext uri="{BB962C8B-B14F-4D97-AF65-F5344CB8AC3E}">
        <p14:creationId xmlns:p14="http://schemas.microsoft.com/office/powerpoint/2010/main" val="427592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Growth phase</a:t>
            </a:r>
          </a:p>
          <a:p>
            <a:r>
              <a:rPr lang="en-IN" sz="1200" b="0" i="0" kern="1200" dirty="0">
                <a:solidFill>
                  <a:schemeClr val="tx1"/>
                </a:solidFill>
                <a:effectLst/>
                <a:latin typeface="+mn-lt"/>
                <a:ea typeface="+mn-ea"/>
                <a:cs typeface="+mn-cs"/>
              </a:rPr>
              <a:t>After S phase or replication cell then enters the G2 phase, which lasts until the cell enters mitosis. Again, significant biosynthesis occurs during this phase, mainly involving the production of microtubules, which are required during the process of mitosis. Inhibition of protein synthesis during G2 phase prevents the cell from undergoing mitosis.</a:t>
            </a:r>
            <a:endParaRPr lang="en-US" dirty="0"/>
          </a:p>
        </p:txBody>
      </p:sp>
      <p:sp>
        <p:nvSpPr>
          <p:cNvPr id="4" name="Slide Number Placeholder 3"/>
          <p:cNvSpPr>
            <a:spLocks noGrp="1"/>
          </p:cNvSpPr>
          <p:nvPr>
            <p:ph type="sldNum" sz="quarter" idx="10"/>
          </p:nvPr>
        </p:nvSpPr>
        <p:spPr/>
        <p:txBody>
          <a:bodyPr/>
          <a:lstStyle/>
          <a:p>
            <a:fld id="{048287DE-7486-4A18-B0F7-E5EC71FF0AE7}" type="slidenum">
              <a:rPr lang="en-US" smtClean="0"/>
              <a:t>8</a:t>
            </a:fld>
            <a:endParaRPr lang="en-US"/>
          </a:p>
        </p:txBody>
      </p:sp>
    </p:spTree>
    <p:extLst>
      <p:ext uri="{BB962C8B-B14F-4D97-AF65-F5344CB8AC3E}">
        <p14:creationId xmlns:p14="http://schemas.microsoft.com/office/powerpoint/2010/main" val="194371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9C087E-835C-451D-AE37-0DBB6ABE5EE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7AA31-A7B8-41CF-A91D-2BFC56657E5C}" type="slidenum">
              <a:rPr lang="en-US" smtClean="0"/>
              <a:t>‹#›</a:t>
            </a:fld>
            <a:endParaRPr lang="en-US"/>
          </a:p>
        </p:txBody>
      </p:sp>
    </p:spTree>
    <p:extLst>
      <p:ext uri="{BB962C8B-B14F-4D97-AF65-F5344CB8AC3E}">
        <p14:creationId xmlns:p14="http://schemas.microsoft.com/office/powerpoint/2010/main" val="207810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C087E-835C-451D-AE37-0DBB6ABE5EE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7AA31-A7B8-41CF-A91D-2BFC56657E5C}" type="slidenum">
              <a:rPr lang="en-US" smtClean="0"/>
              <a:t>‹#›</a:t>
            </a:fld>
            <a:endParaRPr lang="en-US"/>
          </a:p>
        </p:txBody>
      </p:sp>
    </p:spTree>
    <p:extLst>
      <p:ext uri="{BB962C8B-B14F-4D97-AF65-F5344CB8AC3E}">
        <p14:creationId xmlns:p14="http://schemas.microsoft.com/office/powerpoint/2010/main" val="3454482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C087E-835C-451D-AE37-0DBB6ABE5EE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7AA31-A7B8-41CF-A91D-2BFC56657E5C}" type="slidenum">
              <a:rPr lang="en-US" smtClean="0"/>
              <a:t>‹#›</a:t>
            </a:fld>
            <a:endParaRPr lang="en-US"/>
          </a:p>
        </p:txBody>
      </p:sp>
    </p:spTree>
    <p:extLst>
      <p:ext uri="{BB962C8B-B14F-4D97-AF65-F5344CB8AC3E}">
        <p14:creationId xmlns:p14="http://schemas.microsoft.com/office/powerpoint/2010/main" val="266443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C087E-835C-451D-AE37-0DBB6ABE5EE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7AA31-A7B8-41CF-A91D-2BFC56657E5C}" type="slidenum">
              <a:rPr lang="en-US" smtClean="0"/>
              <a:t>‹#›</a:t>
            </a:fld>
            <a:endParaRPr lang="en-US"/>
          </a:p>
        </p:txBody>
      </p:sp>
    </p:spTree>
    <p:extLst>
      <p:ext uri="{BB962C8B-B14F-4D97-AF65-F5344CB8AC3E}">
        <p14:creationId xmlns:p14="http://schemas.microsoft.com/office/powerpoint/2010/main" val="1657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9C087E-835C-451D-AE37-0DBB6ABE5EE5}"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7AA31-A7B8-41CF-A91D-2BFC56657E5C}" type="slidenum">
              <a:rPr lang="en-US" smtClean="0"/>
              <a:t>‹#›</a:t>
            </a:fld>
            <a:endParaRPr lang="en-US"/>
          </a:p>
        </p:txBody>
      </p:sp>
    </p:spTree>
    <p:extLst>
      <p:ext uri="{BB962C8B-B14F-4D97-AF65-F5344CB8AC3E}">
        <p14:creationId xmlns:p14="http://schemas.microsoft.com/office/powerpoint/2010/main" val="922796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C087E-835C-451D-AE37-0DBB6ABE5EE5}"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7AA31-A7B8-41CF-A91D-2BFC56657E5C}" type="slidenum">
              <a:rPr lang="en-US" smtClean="0"/>
              <a:t>‹#›</a:t>
            </a:fld>
            <a:endParaRPr lang="en-US"/>
          </a:p>
        </p:txBody>
      </p:sp>
    </p:spTree>
    <p:extLst>
      <p:ext uri="{BB962C8B-B14F-4D97-AF65-F5344CB8AC3E}">
        <p14:creationId xmlns:p14="http://schemas.microsoft.com/office/powerpoint/2010/main" val="249593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C087E-835C-451D-AE37-0DBB6ABE5EE5}"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67AA31-A7B8-41CF-A91D-2BFC56657E5C}" type="slidenum">
              <a:rPr lang="en-US" smtClean="0"/>
              <a:t>‹#›</a:t>
            </a:fld>
            <a:endParaRPr lang="en-US"/>
          </a:p>
        </p:txBody>
      </p:sp>
    </p:spTree>
    <p:extLst>
      <p:ext uri="{BB962C8B-B14F-4D97-AF65-F5344CB8AC3E}">
        <p14:creationId xmlns:p14="http://schemas.microsoft.com/office/powerpoint/2010/main" val="11898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C087E-835C-451D-AE37-0DBB6ABE5EE5}"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67AA31-A7B8-41CF-A91D-2BFC56657E5C}" type="slidenum">
              <a:rPr lang="en-US" smtClean="0"/>
              <a:t>‹#›</a:t>
            </a:fld>
            <a:endParaRPr lang="en-US"/>
          </a:p>
        </p:txBody>
      </p:sp>
    </p:spTree>
    <p:extLst>
      <p:ext uri="{BB962C8B-B14F-4D97-AF65-F5344CB8AC3E}">
        <p14:creationId xmlns:p14="http://schemas.microsoft.com/office/powerpoint/2010/main" val="412847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C087E-835C-451D-AE37-0DBB6ABE5EE5}"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67AA31-A7B8-41CF-A91D-2BFC56657E5C}" type="slidenum">
              <a:rPr lang="en-US" smtClean="0"/>
              <a:t>‹#›</a:t>
            </a:fld>
            <a:endParaRPr lang="en-US"/>
          </a:p>
        </p:txBody>
      </p:sp>
    </p:spTree>
    <p:extLst>
      <p:ext uri="{BB962C8B-B14F-4D97-AF65-F5344CB8AC3E}">
        <p14:creationId xmlns:p14="http://schemas.microsoft.com/office/powerpoint/2010/main" val="416003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9C087E-835C-451D-AE37-0DBB6ABE5EE5}"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7AA31-A7B8-41CF-A91D-2BFC56657E5C}" type="slidenum">
              <a:rPr lang="en-US" smtClean="0"/>
              <a:t>‹#›</a:t>
            </a:fld>
            <a:endParaRPr lang="en-US"/>
          </a:p>
        </p:txBody>
      </p:sp>
    </p:spTree>
    <p:extLst>
      <p:ext uri="{BB962C8B-B14F-4D97-AF65-F5344CB8AC3E}">
        <p14:creationId xmlns:p14="http://schemas.microsoft.com/office/powerpoint/2010/main" val="578083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9C087E-835C-451D-AE37-0DBB6ABE5EE5}"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7AA31-A7B8-41CF-A91D-2BFC56657E5C}" type="slidenum">
              <a:rPr lang="en-US" smtClean="0"/>
              <a:t>‹#›</a:t>
            </a:fld>
            <a:endParaRPr lang="en-US"/>
          </a:p>
        </p:txBody>
      </p:sp>
    </p:spTree>
    <p:extLst>
      <p:ext uri="{BB962C8B-B14F-4D97-AF65-F5344CB8AC3E}">
        <p14:creationId xmlns:p14="http://schemas.microsoft.com/office/powerpoint/2010/main" val="310430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C087E-835C-451D-AE37-0DBB6ABE5EE5}" type="datetimeFigureOut">
              <a:rPr lang="en-US" smtClean="0"/>
              <a:t>1/24/2017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7AA31-A7B8-41CF-A91D-2BFC56657E5C}" type="slidenum">
              <a:rPr lang="en-US" smtClean="0"/>
              <a:t>‹#›</a:t>
            </a:fld>
            <a:endParaRPr lang="en-US"/>
          </a:p>
        </p:txBody>
      </p:sp>
    </p:spTree>
    <p:extLst>
      <p:ext uri="{BB962C8B-B14F-4D97-AF65-F5344CB8AC3E}">
        <p14:creationId xmlns:p14="http://schemas.microsoft.com/office/powerpoint/2010/main" val="341109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234" y="2275302"/>
            <a:ext cx="9144000" cy="2387600"/>
          </a:xfrm>
        </p:spPr>
        <p:txBody>
          <a:bodyPr anchor="ctr">
            <a:normAutofit fontScale="90000"/>
          </a:bodyPr>
          <a:lstStyle/>
          <a:p>
            <a:r>
              <a:rPr lang="en-US" dirty="0"/>
              <a:t>Module-III</a:t>
            </a:r>
            <a:br>
              <a:rPr lang="en-US" dirty="0"/>
            </a:br>
            <a:r>
              <a:rPr lang="en-US" dirty="0"/>
              <a:t>Cell division: Mitosis and Meiosis</a:t>
            </a:r>
          </a:p>
        </p:txBody>
      </p:sp>
    </p:spTree>
    <p:extLst>
      <p:ext uri="{BB962C8B-B14F-4D97-AF65-F5344CB8AC3E}">
        <p14:creationId xmlns:p14="http://schemas.microsoft.com/office/powerpoint/2010/main" val="17299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solidFill>
                  <a:srgbClr val="FF0000"/>
                </a:solidFill>
              </a:rPr>
              <a:t>Phases of Mitosis</a:t>
            </a:r>
          </a:p>
        </p:txBody>
      </p:sp>
      <p:pic>
        <p:nvPicPr>
          <p:cNvPr id="7170" name="Picture 2" descr="Phases of Mitosis and Cytokines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033" y="2248057"/>
            <a:ext cx="12019933" cy="281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63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Prophase of mitosis</a:t>
            </a:r>
          </a:p>
        </p:txBody>
      </p:sp>
      <p:sp>
        <p:nvSpPr>
          <p:cNvPr id="3" name="Content Placeholder 2"/>
          <p:cNvSpPr>
            <a:spLocks noGrp="1"/>
          </p:cNvSpPr>
          <p:nvPr>
            <p:ph idx="1"/>
          </p:nvPr>
        </p:nvSpPr>
        <p:spPr/>
        <p:txBody>
          <a:bodyPr/>
          <a:lstStyle/>
          <a:p>
            <a:r>
              <a:rPr lang="en-IN" dirty="0"/>
              <a:t>Mitosis begins with prophase and is identifiable by the </a:t>
            </a:r>
            <a:r>
              <a:rPr lang="en-IN" b="1" dirty="0"/>
              <a:t>complete condensation of the chromosomes. </a:t>
            </a:r>
          </a:p>
          <a:p>
            <a:r>
              <a:rPr lang="en-IN" dirty="0"/>
              <a:t>When this occurs, </a:t>
            </a:r>
            <a:r>
              <a:rPr lang="en-IN" b="1" dirty="0"/>
              <a:t>chromosomes are visible under the microscope</a:t>
            </a:r>
            <a:r>
              <a:rPr lang="en-IN" dirty="0"/>
              <a:t>. </a:t>
            </a:r>
          </a:p>
          <a:p>
            <a:r>
              <a:rPr lang="en-IN" dirty="0"/>
              <a:t>During prophase </a:t>
            </a:r>
            <a:r>
              <a:rPr lang="en-IN" b="1" dirty="0"/>
              <a:t>there are two exact copies of sister chromatids </a:t>
            </a:r>
            <a:r>
              <a:rPr lang="en-IN" dirty="0"/>
              <a:t>in each homologous chromosome. </a:t>
            </a:r>
          </a:p>
          <a:p>
            <a:r>
              <a:rPr lang="en-IN" dirty="0"/>
              <a:t>Also during prophase the </a:t>
            </a:r>
            <a:r>
              <a:rPr lang="en-IN" b="1" dirty="0"/>
              <a:t>centriole pairs begin to migrate to the poles </a:t>
            </a:r>
            <a:r>
              <a:rPr lang="en-IN" dirty="0"/>
              <a:t>and </a:t>
            </a:r>
            <a:r>
              <a:rPr lang="en-IN" b="1" dirty="0"/>
              <a:t>spindle fibres emerge</a:t>
            </a:r>
            <a:r>
              <a:rPr lang="en-IN" dirty="0"/>
              <a:t> from the centriole pairs. </a:t>
            </a:r>
          </a:p>
          <a:p>
            <a:r>
              <a:rPr lang="en-IN" dirty="0"/>
              <a:t>Furthermore, the </a:t>
            </a:r>
            <a:r>
              <a:rPr lang="en-IN" b="1" dirty="0"/>
              <a:t>nuclear envelope begins to disintegrate</a:t>
            </a:r>
            <a:r>
              <a:rPr lang="en-IN" dirty="0"/>
              <a:t>.  </a:t>
            </a:r>
          </a:p>
          <a:p>
            <a:endParaRPr lang="en-US" dirty="0"/>
          </a:p>
        </p:txBody>
      </p:sp>
    </p:spTree>
    <p:extLst>
      <p:ext uri="{BB962C8B-B14F-4D97-AF65-F5344CB8AC3E}">
        <p14:creationId xmlns:p14="http://schemas.microsoft.com/office/powerpoint/2010/main" val="395202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37" y="955968"/>
            <a:ext cx="2657911" cy="1325563"/>
          </a:xfrm>
        </p:spPr>
        <p:txBody>
          <a:bodyPr/>
          <a:lstStyle/>
          <a:p>
            <a:r>
              <a:rPr lang="en-US" dirty="0"/>
              <a:t>Prophase </a:t>
            </a:r>
          </a:p>
        </p:txBody>
      </p:sp>
      <p:pic>
        <p:nvPicPr>
          <p:cNvPr id="8194" name="Picture 2" descr="Proph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6111" y="520505"/>
            <a:ext cx="7857689" cy="5529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119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Prometaphase of Mitosis</a:t>
            </a:r>
          </a:p>
        </p:txBody>
      </p:sp>
      <p:sp>
        <p:nvSpPr>
          <p:cNvPr id="3" name="Content Placeholder 2"/>
          <p:cNvSpPr>
            <a:spLocks noGrp="1"/>
          </p:cNvSpPr>
          <p:nvPr>
            <p:ph idx="1"/>
          </p:nvPr>
        </p:nvSpPr>
        <p:spPr/>
        <p:txBody>
          <a:bodyPr/>
          <a:lstStyle/>
          <a:p>
            <a:r>
              <a:rPr lang="en-IN" dirty="0"/>
              <a:t>Prometaphase is a continuation of prophase. </a:t>
            </a:r>
          </a:p>
          <a:p>
            <a:r>
              <a:rPr lang="en-IN" dirty="0"/>
              <a:t>The nuclear envelop continues to disintegrate until it is completely non-existent. </a:t>
            </a:r>
          </a:p>
          <a:p>
            <a:r>
              <a:rPr lang="en-IN" dirty="0"/>
              <a:t>The spindle fibres continue to grow from the centriole pairs and connect to the kinetochore of the centromere region of the chromosome. </a:t>
            </a:r>
          </a:p>
          <a:p>
            <a:r>
              <a:rPr lang="en-IN" dirty="0"/>
              <a:t>The centriole pairs continue to move toward opposite poles. </a:t>
            </a:r>
            <a:endParaRPr lang="en-US" dirty="0"/>
          </a:p>
        </p:txBody>
      </p:sp>
    </p:spTree>
    <p:extLst>
      <p:ext uri="{BB962C8B-B14F-4D97-AF65-F5344CB8AC3E}">
        <p14:creationId xmlns:p14="http://schemas.microsoft.com/office/powerpoint/2010/main" val="2349815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695" y="1363931"/>
            <a:ext cx="3452446" cy="1325563"/>
          </a:xfrm>
        </p:spPr>
        <p:txBody>
          <a:bodyPr/>
          <a:lstStyle/>
          <a:p>
            <a:r>
              <a:rPr lang="en-US" b="1" dirty="0"/>
              <a:t>Prometaphase of Mitosis</a:t>
            </a:r>
            <a:endParaRPr lang="en-US" dirty="0"/>
          </a:p>
        </p:txBody>
      </p:sp>
      <p:pic>
        <p:nvPicPr>
          <p:cNvPr id="10242" name="Picture 2" descr="Prometaphas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42602" y="1000931"/>
            <a:ext cx="7620000"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7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Metaphase of Mitosis</a:t>
            </a:r>
            <a:endParaRPr lang="en-US" dirty="0">
              <a:solidFill>
                <a:srgbClr val="FF0000"/>
              </a:solidFill>
            </a:endParaRPr>
          </a:p>
        </p:txBody>
      </p:sp>
      <p:sp>
        <p:nvSpPr>
          <p:cNvPr id="3" name="Content Placeholder 2"/>
          <p:cNvSpPr>
            <a:spLocks noGrp="1"/>
          </p:cNvSpPr>
          <p:nvPr>
            <p:ph idx="1"/>
          </p:nvPr>
        </p:nvSpPr>
        <p:spPr>
          <a:xfrm>
            <a:off x="838200" y="2571213"/>
            <a:ext cx="10515600" cy="2296209"/>
          </a:xfrm>
        </p:spPr>
        <p:txBody>
          <a:bodyPr/>
          <a:lstStyle/>
          <a:p>
            <a:r>
              <a:rPr lang="en-IN" dirty="0"/>
              <a:t>Once the spindle fibres attach to the kinetochores at the centromere region of the homologous chromosomes, the centrioles begin to push the homologous chromosomes towards the centre of the cell. </a:t>
            </a:r>
          </a:p>
          <a:p>
            <a:r>
              <a:rPr lang="en-IN" dirty="0"/>
              <a:t>The chromosomes align along the </a:t>
            </a:r>
            <a:r>
              <a:rPr lang="en-IN" i="1" dirty="0"/>
              <a:t>metaphase plate</a:t>
            </a:r>
            <a:r>
              <a:rPr lang="en-IN" dirty="0"/>
              <a:t>.</a:t>
            </a:r>
            <a:endParaRPr lang="en-US" dirty="0"/>
          </a:p>
        </p:txBody>
      </p:sp>
    </p:spTree>
    <p:extLst>
      <p:ext uri="{BB962C8B-B14F-4D97-AF65-F5344CB8AC3E}">
        <p14:creationId xmlns:p14="http://schemas.microsoft.com/office/powerpoint/2010/main" val="2454198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Metaphase of Mitosis</a:t>
            </a:r>
            <a:endParaRPr lang="en-US" dirty="0"/>
          </a:p>
        </p:txBody>
      </p:sp>
      <p:pic>
        <p:nvPicPr>
          <p:cNvPr id="11266" name="Picture 2" descr="Metaphas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1255" y="1394827"/>
            <a:ext cx="7620000"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121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Anaphase of Mitosis</a:t>
            </a:r>
            <a:endParaRPr lang="en-US" dirty="0">
              <a:solidFill>
                <a:srgbClr val="FF0000"/>
              </a:solidFill>
            </a:endParaRPr>
          </a:p>
        </p:txBody>
      </p:sp>
      <p:sp>
        <p:nvSpPr>
          <p:cNvPr id="3" name="Content Placeholder 2"/>
          <p:cNvSpPr>
            <a:spLocks noGrp="1"/>
          </p:cNvSpPr>
          <p:nvPr>
            <p:ph idx="1"/>
          </p:nvPr>
        </p:nvSpPr>
        <p:spPr>
          <a:xfrm>
            <a:off x="838200" y="1825625"/>
            <a:ext cx="10515600" cy="2690104"/>
          </a:xfrm>
        </p:spPr>
        <p:txBody>
          <a:bodyPr/>
          <a:lstStyle/>
          <a:p>
            <a:r>
              <a:rPr lang="en-IN" dirty="0"/>
              <a:t>Once the chromosomes align at the metaphase plate, the centriole pairs begin to constrict the spindle fibres (much like a fishing reel), separating the homologous chromosomes. </a:t>
            </a:r>
          </a:p>
          <a:p>
            <a:r>
              <a:rPr lang="en-IN" dirty="0"/>
              <a:t>Once separated, these structures are called daughter chromosomes. </a:t>
            </a:r>
          </a:p>
          <a:p>
            <a:r>
              <a:rPr lang="en-IN" dirty="0"/>
              <a:t>Daughter chromosomes are identical copies of each other. </a:t>
            </a:r>
            <a:endParaRPr lang="en-US" dirty="0"/>
          </a:p>
        </p:txBody>
      </p:sp>
    </p:spTree>
    <p:extLst>
      <p:ext uri="{BB962C8B-B14F-4D97-AF65-F5344CB8AC3E}">
        <p14:creationId xmlns:p14="http://schemas.microsoft.com/office/powerpoint/2010/main" val="3672066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72" y="2334602"/>
            <a:ext cx="2706858" cy="1325563"/>
          </a:xfrm>
        </p:spPr>
        <p:txBody>
          <a:bodyPr>
            <a:normAutofit fontScale="90000"/>
          </a:bodyPr>
          <a:lstStyle/>
          <a:p>
            <a:pPr algn="ctr"/>
            <a:r>
              <a:rPr lang="en-US" b="1" dirty="0"/>
              <a:t>Anaphase</a:t>
            </a:r>
            <a:br>
              <a:rPr lang="en-US" b="1" dirty="0"/>
            </a:br>
            <a:r>
              <a:rPr lang="en-US" b="1" dirty="0"/>
              <a:t> of </a:t>
            </a:r>
            <a:br>
              <a:rPr lang="en-US" b="1" dirty="0"/>
            </a:br>
            <a:r>
              <a:rPr lang="en-US" b="1" dirty="0"/>
              <a:t>Mitosis</a:t>
            </a:r>
            <a:endParaRPr lang="en-US" dirty="0"/>
          </a:p>
        </p:txBody>
      </p:sp>
      <p:pic>
        <p:nvPicPr>
          <p:cNvPr id="12290" name="Picture 2" descr="Anaphase"/>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63630" y="322922"/>
            <a:ext cx="8318354" cy="5854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103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Telophase of Mitosis</a:t>
            </a:r>
            <a:endParaRPr lang="en-US" dirty="0">
              <a:solidFill>
                <a:srgbClr val="FF0000"/>
              </a:solidFill>
            </a:endParaRPr>
          </a:p>
        </p:txBody>
      </p:sp>
      <p:sp>
        <p:nvSpPr>
          <p:cNvPr id="3" name="Content Placeholder 2"/>
          <p:cNvSpPr>
            <a:spLocks noGrp="1"/>
          </p:cNvSpPr>
          <p:nvPr>
            <p:ph idx="1"/>
          </p:nvPr>
        </p:nvSpPr>
        <p:spPr/>
        <p:txBody>
          <a:bodyPr/>
          <a:lstStyle/>
          <a:p>
            <a:r>
              <a:rPr lang="en-IN" dirty="0"/>
              <a:t>During telophase, the spindle fibres disappear.</a:t>
            </a:r>
          </a:p>
          <a:p>
            <a:r>
              <a:rPr lang="en-IN" dirty="0"/>
              <a:t> Once the daughter chromosomes arrive at the poles, a nuclear envelope reappears around each set of chromosomes.</a:t>
            </a:r>
          </a:p>
          <a:p>
            <a:r>
              <a:rPr lang="en-IN" dirty="0"/>
              <a:t>At the end of telophase, there are two nuclei in one cell, known as </a:t>
            </a:r>
            <a:r>
              <a:rPr lang="en-IN" i="1" dirty="0"/>
              <a:t>daughter nuclei</a:t>
            </a:r>
            <a:r>
              <a:rPr lang="en-IN" dirty="0"/>
              <a:t>, each containing an exact copy of chromosomes. </a:t>
            </a:r>
            <a:endParaRPr lang="en-US" dirty="0"/>
          </a:p>
        </p:txBody>
      </p:sp>
    </p:spTree>
    <p:extLst>
      <p:ext uri="{BB962C8B-B14F-4D97-AF65-F5344CB8AC3E}">
        <p14:creationId xmlns:p14="http://schemas.microsoft.com/office/powerpoint/2010/main" val="194571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Cell cycle</a:t>
            </a:r>
          </a:p>
        </p:txBody>
      </p:sp>
      <p:sp>
        <p:nvSpPr>
          <p:cNvPr id="3" name="Content Placeholder 2"/>
          <p:cNvSpPr>
            <a:spLocks noGrp="1"/>
          </p:cNvSpPr>
          <p:nvPr>
            <p:ph idx="1"/>
          </p:nvPr>
        </p:nvSpPr>
        <p:spPr>
          <a:xfrm>
            <a:off x="582942" y="2092299"/>
            <a:ext cx="10515600" cy="3833054"/>
          </a:xfrm>
        </p:spPr>
        <p:txBody>
          <a:bodyPr>
            <a:normAutofit/>
          </a:bodyPr>
          <a:lstStyle/>
          <a:p>
            <a:r>
              <a:rPr lang="en-US" dirty="0"/>
              <a:t>The cell cycle is the series of events that take place in a cell leading to its division and duplication of its genetic material (DNA) to produce 2 daughter cells</a:t>
            </a:r>
          </a:p>
          <a:p>
            <a:r>
              <a:rPr lang="en-IN" dirty="0"/>
              <a:t> In prokaryotic cells, the cell cycle occurs via a process termed binary fission. </a:t>
            </a:r>
          </a:p>
          <a:p>
            <a:r>
              <a:rPr lang="en-IN" dirty="0"/>
              <a:t>In eukaryotic cells, the cell cycle can be divided in two periods-</a:t>
            </a:r>
          </a:p>
          <a:p>
            <a:pPr marL="514350" indent="-514350" algn="ctr">
              <a:buFont typeface="+mj-lt"/>
              <a:buAutoNum type="arabicPeriod"/>
            </a:pPr>
            <a:r>
              <a:rPr lang="en-IN" dirty="0"/>
              <a:t>Interphase </a:t>
            </a:r>
          </a:p>
          <a:p>
            <a:pPr marL="514350" indent="-514350" algn="ctr">
              <a:buFont typeface="+mj-lt"/>
              <a:buAutoNum type="arabicPeriod"/>
            </a:pPr>
            <a:r>
              <a:rPr lang="en-IN" dirty="0"/>
              <a:t>Mitosis</a:t>
            </a:r>
            <a:endParaRPr lang="en-US" dirty="0"/>
          </a:p>
        </p:txBody>
      </p:sp>
    </p:spTree>
    <p:extLst>
      <p:ext uri="{BB962C8B-B14F-4D97-AF65-F5344CB8AC3E}">
        <p14:creationId xmlns:p14="http://schemas.microsoft.com/office/powerpoint/2010/main" val="2621997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Telophase of Mitosis</a:t>
            </a:r>
            <a:endParaRPr lang="en-US" dirty="0"/>
          </a:p>
        </p:txBody>
      </p:sp>
      <p:pic>
        <p:nvPicPr>
          <p:cNvPr id="13314" name="Picture 2" descr="Teloph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6672" y="1308295"/>
            <a:ext cx="7337959" cy="5164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4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Cytokinesis</a:t>
            </a:r>
            <a:endParaRPr lang="en-US" dirty="0"/>
          </a:p>
        </p:txBody>
      </p:sp>
      <p:sp>
        <p:nvSpPr>
          <p:cNvPr id="3" name="Content Placeholder 2"/>
          <p:cNvSpPr>
            <a:spLocks noGrp="1"/>
          </p:cNvSpPr>
          <p:nvPr>
            <p:ph idx="1"/>
          </p:nvPr>
        </p:nvSpPr>
        <p:spPr/>
        <p:txBody>
          <a:bodyPr>
            <a:normAutofit fontScale="92500" lnSpcReduction="10000"/>
          </a:bodyPr>
          <a:lstStyle/>
          <a:p>
            <a:r>
              <a:rPr lang="en-IN" dirty="0"/>
              <a:t>After the nuclear envelope re-emerges, the chromosomes relax and the remainder of the cytoplasm undergoes division in a process known as </a:t>
            </a:r>
            <a:r>
              <a:rPr lang="en-IN" b="1" dirty="0"/>
              <a:t>cytokinesis. </a:t>
            </a:r>
            <a:r>
              <a:rPr lang="en-IN" dirty="0"/>
              <a:t> </a:t>
            </a:r>
          </a:p>
          <a:p>
            <a:r>
              <a:rPr lang="en-IN" dirty="0"/>
              <a:t>In animal cells, the </a:t>
            </a:r>
            <a:r>
              <a:rPr lang="en-IN" i="1" dirty="0"/>
              <a:t>cleavage furrow</a:t>
            </a:r>
            <a:r>
              <a:rPr lang="en-IN" dirty="0"/>
              <a:t> emerges because a row of actin filaments emerge just inside the cell membrane, constricting the cell membrane in on itself. </a:t>
            </a:r>
          </a:p>
          <a:p>
            <a:r>
              <a:rPr lang="en-IN" dirty="0"/>
              <a:t>In plants, vesicles secreted from the Golgi apparatus fuse in the equator of the cell forming the cell plate. </a:t>
            </a:r>
          </a:p>
          <a:p>
            <a:r>
              <a:rPr lang="en-IN" dirty="0"/>
              <a:t>This structure adds cell wall material between the two daughter cells.</a:t>
            </a:r>
          </a:p>
          <a:p>
            <a:r>
              <a:rPr lang="en-IN" dirty="0"/>
              <a:t>This plate continues to grow until it comes in contact with the existing cell membrane of the daughter cell in which it merges, and the cells separate. </a:t>
            </a:r>
            <a:endParaRPr lang="en-US" dirty="0"/>
          </a:p>
        </p:txBody>
      </p:sp>
    </p:spTree>
    <p:extLst>
      <p:ext uri="{BB962C8B-B14F-4D97-AF65-F5344CB8AC3E}">
        <p14:creationId xmlns:p14="http://schemas.microsoft.com/office/powerpoint/2010/main" val="1364571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Cytokinesis</a:t>
            </a:r>
            <a:endParaRPr lang="en-US" dirty="0"/>
          </a:p>
        </p:txBody>
      </p:sp>
      <p:pic>
        <p:nvPicPr>
          <p:cNvPr id="14338" name="Picture 2" descr="Cyokinesi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82018" y="1254150"/>
            <a:ext cx="8203810"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600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b="1" dirty="0">
                <a:solidFill>
                  <a:srgbClr val="FF0000"/>
                </a:solidFill>
              </a:rPr>
              <a:t>Meiosis</a:t>
            </a:r>
          </a:p>
        </p:txBody>
      </p:sp>
      <p:sp>
        <p:nvSpPr>
          <p:cNvPr id="3" name="Content Placeholder 2"/>
          <p:cNvSpPr>
            <a:spLocks noGrp="1"/>
          </p:cNvSpPr>
          <p:nvPr>
            <p:ph idx="1"/>
          </p:nvPr>
        </p:nvSpPr>
        <p:spPr/>
        <p:txBody>
          <a:bodyPr>
            <a:normAutofit fontScale="92500" lnSpcReduction="20000"/>
          </a:bodyPr>
          <a:lstStyle/>
          <a:p>
            <a:r>
              <a:rPr lang="en-IN" dirty="0"/>
              <a:t>Like mitosis, meiosis is a process of nuclear division.</a:t>
            </a:r>
          </a:p>
          <a:p>
            <a:r>
              <a:rPr lang="en-IN" dirty="0"/>
              <a:t> However, where mitosis leads to an exact copy of the chromosomes, meiosis results in producing new cells with exactly half the DNA as the parent cell. </a:t>
            </a:r>
          </a:p>
          <a:p>
            <a:r>
              <a:rPr lang="en-IN" dirty="0"/>
              <a:t>Meiosis is how </a:t>
            </a:r>
            <a:r>
              <a:rPr lang="en-IN" i="1" dirty="0"/>
              <a:t>gametes</a:t>
            </a:r>
            <a:r>
              <a:rPr lang="en-IN" dirty="0"/>
              <a:t> (sperm and eggs) of organisms are created. </a:t>
            </a:r>
          </a:p>
          <a:p>
            <a:r>
              <a:rPr lang="en-IN" dirty="0"/>
              <a:t>From a single cell, meiosis produces 4 daughter cells, each with half of the DNA of its parental cell. </a:t>
            </a:r>
          </a:p>
          <a:p>
            <a:r>
              <a:rPr lang="en-IN" dirty="0"/>
              <a:t>However, each has a different combination of chromosomes. </a:t>
            </a:r>
          </a:p>
          <a:p>
            <a:r>
              <a:rPr lang="en-IN" dirty="0"/>
              <a:t>Following meiosis, sex cells from different organisms merge creating recombined, genetically unique offspring every generation. </a:t>
            </a:r>
          </a:p>
          <a:p>
            <a:r>
              <a:rPr lang="en-IN" dirty="0"/>
              <a:t>This leads to an increase in diversity of the gene pool, which has evolved as an effective strategy to be adaptive in our ever-changing world. </a:t>
            </a:r>
            <a:endParaRPr lang="en-US" dirty="0"/>
          </a:p>
        </p:txBody>
      </p:sp>
    </p:spTree>
    <p:extLst>
      <p:ext uri="{BB962C8B-B14F-4D97-AF65-F5344CB8AC3E}">
        <p14:creationId xmlns:p14="http://schemas.microsoft.com/office/powerpoint/2010/main" val="1758115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Chromosomes role in sexual reproduction</a:t>
            </a:r>
            <a:endParaRPr lang="en-US" dirty="0">
              <a:solidFill>
                <a:srgbClr val="FF0000"/>
              </a:solidFill>
            </a:endParaRPr>
          </a:p>
        </p:txBody>
      </p:sp>
      <p:sp>
        <p:nvSpPr>
          <p:cNvPr id="3" name="Content Placeholder 2"/>
          <p:cNvSpPr>
            <a:spLocks noGrp="1"/>
          </p:cNvSpPr>
          <p:nvPr>
            <p:ph idx="1"/>
          </p:nvPr>
        </p:nvSpPr>
        <p:spPr>
          <a:xfrm>
            <a:off x="337625" y="1406768"/>
            <a:ext cx="11648049" cy="5176911"/>
          </a:xfrm>
        </p:spPr>
        <p:txBody>
          <a:bodyPr>
            <a:normAutofit fontScale="92500" lnSpcReduction="20000"/>
          </a:bodyPr>
          <a:lstStyle/>
          <a:p>
            <a:r>
              <a:rPr lang="en-IN" dirty="0"/>
              <a:t>Humans have 46 chromosomes, 23 come from your mother and 23 come from your father. </a:t>
            </a:r>
          </a:p>
          <a:p>
            <a:r>
              <a:rPr lang="en-IN" dirty="0"/>
              <a:t>Of the 23 unique chromosomes you got from each parent, each one pairs up precisely with its partner from your other parent during </a:t>
            </a:r>
            <a:r>
              <a:rPr lang="en-IN" i="1" dirty="0"/>
              <a:t>fertilization</a:t>
            </a:r>
            <a:r>
              <a:rPr lang="en-IN" dirty="0"/>
              <a:t>. </a:t>
            </a:r>
          </a:p>
          <a:p>
            <a:r>
              <a:rPr lang="en-IN" dirty="0"/>
              <a:t>This pairing is called a </a:t>
            </a:r>
            <a:r>
              <a:rPr lang="en-IN" i="1" dirty="0"/>
              <a:t>homologous pair. </a:t>
            </a:r>
            <a:endParaRPr lang="en-IN" dirty="0"/>
          </a:p>
          <a:p>
            <a:r>
              <a:rPr lang="en-IN" dirty="0"/>
              <a:t>Whenever fertilization happens, meiosis cells become </a:t>
            </a:r>
            <a:r>
              <a:rPr lang="en-IN" i="1" dirty="0"/>
              <a:t>diploid</a:t>
            </a:r>
            <a:r>
              <a:rPr lang="en-IN" dirty="0"/>
              <a:t>. </a:t>
            </a:r>
          </a:p>
          <a:p>
            <a:r>
              <a:rPr lang="en-IN" dirty="0"/>
              <a:t>This means there are two sets of the same chromosomes. This is expressed by the term 2</a:t>
            </a:r>
            <a:r>
              <a:rPr lang="en-IN" i="1" dirty="0"/>
              <a:t>n</a:t>
            </a:r>
            <a:r>
              <a:rPr lang="en-IN" dirty="0"/>
              <a:t>.</a:t>
            </a:r>
          </a:p>
          <a:p>
            <a:r>
              <a:rPr lang="en-IN" dirty="0"/>
              <a:t> And since we get 23 sets of chromosome from each parent, humans have 46 total chromosomes. </a:t>
            </a:r>
          </a:p>
          <a:p>
            <a:r>
              <a:rPr lang="en-IN" dirty="0"/>
              <a:t>This is notated as 2</a:t>
            </a:r>
            <a:r>
              <a:rPr lang="en-IN" i="1" dirty="0"/>
              <a:t>n</a:t>
            </a:r>
            <a:r>
              <a:rPr lang="en-IN" dirty="0"/>
              <a:t>=46. </a:t>
            </a:r>
          </a:p>
          <a:p>
            <a:r>
              <a:rPr lang="en-IN" dirty="0"/>
              <a:t>Therefore most cells in your body have 46 chromosomes in 23 homologous pairs, one chromosome from your mother (maternal chromosome) and one from your father (paternal chromosome). </a:t>
            </a:r>
          </a:p>
          <a:p>
            <a:endParaRPr lang="en-US" dirty="0"/>
          </a:p>
        </p:txBody>
      </p:sp>
    </p:spTree>
    <p:extLst>
      <p:ext uri="{BB962C8B-B14F-4D97-AF65-F5344CB8AC3E}">
        <p14:creationId xmlns:p14="http://schemas.microsoft.com/office/powerpoint/2010/main" val="3625683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Mitosis vs. Meio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517" y="199426"/>
            <a:ext cx="4754880" cy="6482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764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Simplified overview of Meio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267" y="139432"/>
            <a:ext cx="8769741" cy="55096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20837" y="6049108"/>
            <a:ext cx="8975188" cy="369332"/>
          </a:xfrm>
          <a:prstGeom prst="rect">
            <a:avLst/>
          </a:prstGeom>
          <a:noFill/>
        </p:spPr>
        <p:txBody>
          <a:bodyPr wrap="square" rtlCol="0">
            <a:spAutoFit/>
          </a:bodyPr>
          <a:lstStyle/>
          <a:p>
            <a:pPr algn="ctr"/>
            <a:r>
              <a:rPr lang="en-US" b="1" dirty="0"/>
              <a:t>Simplified overview of Meiosis</a:t>
            </a:r>
            <a:endParaRPr lang="en-US" dirty="0"/>
          </a:p>
        </p:txBody>
      </p:sp>
    </p:spTree>
    <p:extLst>
      <p:ext uri="{BB962C8B-B14F-4D97-AF65-F5344CB8AC3E}">
        <p14:creationId xmlns:p14="http://schemas.microsoft.com/office/powerpoint/2010/main" val="2559731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977" y="81207"/>
            <a:ext cx="8666870" cy="1325563"/>
          </a:xfrm>
        </p:spPr>
        <p:txBody>
          <a:bodyPr/>
          <a:lstStyle/>
          <a:p>
            <a:pPr algn="ctr"/>
            <a:r>
              <a:rPr lang="en-US" b="1" dirty="0">
                <a:solidFill>
                  <a:srgbClr val="FF0000"/>
                </a:solidFill>
              </a:rPr>
              <a:t>Interphase preceding Meiosis</a:t>
            </a:r>
            <a:endParaRPr lang="en-US" dirty="0">
              <a:solidFill>
                <a:srgbClr val="FF0000"/>
              </a:solidFill>
            </a:endParaRPr>
          </a:p>
        </p:txBody>
      </p:sp>
      <p:sp>
        <p:nvSpPr>
          <p:cNvPr id="3" name="Content Placeholder 2"/>
          <p:cNvSpPr>
            <a:spLocks noGrp="1"/>
          </p:cNvSpPr>
          <p:nvPr>
            <p:ph idx="1"/>
          </p:nvPr>
        </p:nvSpPr>
        <p:spPr>
          <a:xfrm>
            <a:off x="267286" y="1209822"/>
            <a:ext cx="11690252" cy="5247248"/>
          </a:xfrm>
        </p:spPr>
        <p:txBody>
          <a:bodyPr>
            <a:normAutofit fontScale="92500" lnSpcReduction="10000"/>
          </a:bodyPr>
          <a:lstStyle/>
          <a:p>
            <a:r>
              <a:rPr lang="en-IN" dirty="0"/>
              <a:t>During interphase before meiosis begins, chromosomes duplicate and produce sister chromatids of each chromosome.</a:t>
            </a:r>
          </a:p>
          <a:p>
            <a:r>
              <a:rPr lang="en-IN" dirty="0"/>
              <a:t>Prior to the S phase, each </a:t>
            </a:r>
            <a:r>
              <a:rPr lang="en-IN" i="1" dirty="0"/>
              <a:t>homologous pair of chromosomes</a:t>
            </a:r>
            <a:r>
              <a:rPr lang="en-IN" dirty="0"/>
              <a:t> (one paternal and one maternal chromosome of the same type) are un-replicated. These are known as </a:t>
            </a:r>
            <a:r>
              <a:rPr lang="en-IN" i="1" dirty="0"/>
              <a:t>unreplicated chromosomes.</a:t>
            </a:r>
          </a:p>
          <a:p>
            <a:r>
              <a:rPr lang="en-IN" dirty="0"/>
              <a:t>During the S phase, the unreplicated chromosomes replicate. The replicated strands are called </a:t>
            </a:r>
            <a:r>
              <a:rPr lang="en-IN" i="1" dirty="0"/>
              <a:t>sister chromatids, </a:t>
            </a:r>
            <a:r>
              <a:rPr lang="en-IN" dirty="0"/>
              <a:t>which are identical copies of each other connected at the centromere. </a:t>
            </a:r>
          </a:p>
          <a:p>
            <a:r>
              <a:rPr lang="en-IN" dirty="0"/>
              <a:t>Each homologous pair of chromosomes has two pairs of sister chromatids. Each pair of connected sister chromatids are called chromosomes: one maternal chromosome (with two sister chromatids) and one paternal chromosome (also with two sister chromatids).</a:t>
            </a:r>
          </a:p>
          <a:p>
            <a:r>
              <a:rPr lang="en-IN" dirty="0"/>
              <a:t>Furthermore, chromatids from a maternal chromosome are said to be </a:t>
            </a:r>
            <a:r>
              <a:rPr lang="en-IN" i="1" dirty="0"/>
              <a:t>non-sister chromatids </a:t>
            </a:r>
            <a:r>
              <a:rPr lang="en-IN" dirty="0"/>
              <a:t>to the homologous paternal chromosome.</a:t>
            </a:r>
            <a:endParaRPr lang="en-US" dirty="0"/>
          </a:p>
        </p:txBody>
      </p:sp>
    </p:spTree>
    <p:extLst>
      <p:ext uri="{BB962C8B-B14F-4D97-AF65-F5344CB8AC3E}">
        <p14:creationId xmlns:p14="http://schemas.microsoft.com/office/powerpoint/2010/main" val="2873428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253" y="125975"/>
            <a:ext cx="10515600" cy="1325563"/>
          </a:xfrm>
        </p:spPr>
        <p:txBody>
          <a:bodyPr/>
          <a:lstStyle/>
          <a:p>
            <a:pPr algn="ctr"/>
            <a:r>
              <a:rPr lang="en-IN" b="1" dirty="0">
                <a:solidFill>
                  <a:srgbClr val="FF0000"/>
                </a:solidFill>
              </a:rPr>
              <a:t>Early Prophase I of Meiosis</a:t>
            </a:r>
            <a:endParaRPr lang="en-US" dirty="0">
              <a:solidFill>
                <a:srgbClr val="FF0000"/>
              </a:solidFill>
            </a:endParaRPr>
          </a:p>
        </p:txBody>
      </p:sp>
      <p:sp>
        <p:nvSpPr>
          <p:cNvPr id="3" name="Content Placeholder 2"/>
          <p:cNvSpPr>
            <a:spLocks noGrp="1"/>
          </p:cNvSpPr>
          <p:nvPr>
            <p:ph idx="1"/>
          </p:nvPr>
        </p:nvSpPr>
        <p:spPr>
          <a:xfrm>
            <a:off x="264063" y="1513950"/>
            <a:ext cx="7500718" cy="5081613"/>
          </a:xfrm>
        </p:spPr>
        <p:txBody>
          <a:bodyPr>
            <a:normAutofit/>
          </a:bodyPr>
          <a:lstStyle/>
          <a:p>
            <a:r>
              <a:rPr lang="en-IN" dirty="0"/>
              <a:t>Much like mitosis, Early Prophase I of meiosis begins with chromosomes condensing and the nuclear envelope beginning to disintegrate. </a:t>
            </a:r>
          </a:p>
          <a:p>
            <a:r>
              <a:rPr lang="en-IN" dirty="0"/>
              <a:t>Unlike prophase of mitosis, homologous chromosome pairs (i.e. maternal and paternal chromosome pairs) come together forming a </a:t>
            </a:r>
            <a:r>
              <a:rPr lang="en-IN" i="1" dirty="0"/>
              <a:t>tetrad</a:t>
            </a:r>
            <a:r>
              <a:rPr lang="en-IN" dirty="0"/>
              <a:t>, in which the four chromatids are connected along the length of each chromatid.</a:t>
            </a:r>
          </a:p>
          <a:p>
            <a:r>
              <a:rPr lang="en-IN" dirty="0"/>
              <a:t> Chromatids from different homologous pairs are referred to as non-sister chromatids.</a:t>
            </a:r>
            <a:endParaRPr lang="en-US" dirty="0"/>
          </a:p>
        </p:txBody>
      </p:sp>
      <p:pic>
        <p:nvPicPr>
          <p:cNvPr id="17410" name="Picture 2" descr="Crossing over during Late Prophase I of Meio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908" y="1051901"/>
            <a:ext cx="3656135" cy="5606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413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rPr>
              <a:t>Late Prophase I of Meiosis</a:t>
            </a:r>
            <a:endParaRPr lang="en-US" dirty="0">
              <a:solidFill>
                <a:srgbClr val="FF0000"/>
              </a:solidFill>
            </a:endParaRPr>
          </a:p>
        </p:txBody>
      </p:sp>
      <p:sp>
        <p:nvSpPr>
          <p:cNvPr id="3" name="Content Placeholder 2"/>
          <p:cNvSpPr>
            <a:spLocks noGrp="1"/>
          </p:cNvSpPr>
          <p:nvPr>
            <p:ph idx="1"/>
          </p:nvPr>
        </p:nvSpPr>
        <p:spPr>
          <a:xfrm>
            <a:off x="211015" y="1825624"/>
            <a:ext cx="8187397" cy="4842461"/>
          </a:xfrm>
        </p:spPr>
        <p:txBody>
          <a:bodyPr>
            <a:normAutofit fontScale="92500" lnSpcReduction="10000"/>
          </a:bodyPr>
          <a:lstStyle/>
          <a:p>
            <a:r>
              <a:rPr lang="en-IN" dirty="0"/>
              <a:t>In late prophase I, the nuclear envelope completely breaks down and the spindle fibres attach at the kinetochores of the tetrads. </a:t>
            </a:r>
          </a:p>
          <a:p>
            <a:r>
              <a:rPr lang="en-IN" dirty="0"/>
              <a:t>Non-sister chromatids begin separating along several points along their length. </a:t>
            </a:r>
          </a:p>
          <a:p>
            <a:r>
              <a:rPr lang="en-IN" dirty="0"/>
              <a:t>Places where they stay connected are known as </a:t>
            </a:r>
            <a:r>
              <a:rPr lang="en-IN" i="1" dirty="0"/>
              <a:t>chiasmata.  </a:t>
            </a:r>
          </a:p>
          <a:p>
            <a:r>
              <a:rPr lang="en-IN" dirty="0"/>
              <a:t>Chiasmata are where DNA was broken and re-joined between adjacent non-sister chromatids of homologous pairs.</a:t>
            </a:r>
          </a:p>
          <a:p>
            <a:r>
              <a:rPr lang="en-IN" dirty="0"/>
              <a:t> These chromosome segment exchanges are known as </a:t>
            </a:r>
            <a:r>
              <a:rPr lang="en-IN" i="1" dirty="0"/>
              <a:t>crossing over. </a:t>
            </a:r>
            <a:endParaRPr lang="en-US" dirty="0"/>
          </a:p>
        </p:txBody>
      </p:sp>
      <p:pic>
        <p:nvPicPr>
          <p:cNvPr id="18434" name="Picture 2" descr="Metaphase I of Meio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8316" y="2362589"/>
            <a:ext cx="3768530" cy="376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1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917" y="351057"/>
            <a:ext cx="2831793" cy="1325563"/>
          </a:xfrm>
        </p:spPr>
        <p:txBody>
          <a:bodyPr/>
          <a:lstStyle/>
          <a:p>
            <a:pPr algn="ctr"/>
            <a:r>
              <a:rPr lang="en-US" b="1" dirty="0">
                <a:solidFill>
                  <a:srgbClr val="FF0000"/>
                </a:solidFill>
              </a:rPr>
              <a:t>Overview </a:t>
            </a:r>
          </a:p>
        </p:txBody>
      </p:sp>
      <p:sp>
        <p:nvSpPr>
          <p:cNvPr id="3" name="Content Placeholder 2"/>
          <p:cNvSpPr>
            <a:spLocks noGrp="1"/>
          </p:cNvSpPr>
          <p:nvPr>
            <p:ph sz="half" idx="1"/>
          </p:nvPr>
        </p:nvSpPr>
        <p:spPr/>
        <p:txBody>
          <a:bodyPr/>
          <a:lstStyle/>
          <a:p>
            <a:pPr>
              <a:buFont typeface="Wingdings" panose="05000000000000000000" pitchFamily="2" charset="2"/>
              <a:buChar char="Ø"/>
            </a:pPr>
            <a:r>
              <a:rPr lang="en-IN" dirty="0"/>
              <a:t>The cell cycle consists of four distinct phases:</a:t>
            </a:r>
          </a:p>
          <a:p>
            <a:pPr marL="514350" indent="-514350">
              <a:buAutoNum type="arabicPeriod"/>
            </a:pPr>
            <a:r>
              <a:rPr lang="en-IN" dirty="0"/>
              <a:t>G1 (Gap1) phase, </a:t>
            </a:r>
          </a:p>
          <a:p>
            <a:pPr marL="514350" indent="-514350">
              <a:buAutoNum type="arabicPeriod"/>
            </a:pPr>
            <a:r>
              <a:rPr lang="en-IN" dirty="0"/>
              <a:t>S phase (synthesis),</a:t>
            </a:r>
          </a:p>
          <a:p>
            <a:pPr marL="514350" indent="-514350">
              <a:buAutoNum type="arabicPeriod"/>
            </a:pPr>
            <a:r>
              <a:rPr lang="en-IN" dirty="0"/>
              <a:t> G2 (Gap2) phase (collectively known as interphase) and </a:t>
            </a:r>
          </a:p>
          <a:p>
            <a:pPr marL="514350" indent="-514350">
              <a:buAutoNum type="arabicPeriod"/>
            </a:pPr>
            <a:r>
              <a:rPr lang="en-IN" dirty="0"/>
              <a:t>M phase (mitosis)</a:t>
            </a:r>
            <a:endParaRPr lang="en-US" dirty="0"/>
          </a:p>
        </p:txBody>
      </p:sp>
      <p:pic>
        <p:nvPicPr>
          <p:cNvPr id="1026" name="Picture 2" descr="Image result for cell cycl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23633" y="1442527"/>
            <a:ext cx="5354456" cy="5117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70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Metaphase I of Meiosis</a:t>
            </a:r>
            <a:endParaRPr lang="en-US" dirty="0">
              <a:solidFill>
                <a:srgbClr val="FF0000"/>
              </a:solidFill>
            </a:endParaRPr>
          </a:p>
        </p:txBody>
      </p:sp>
      <p:sp>
        <p:nvSpPr>
          <p:cNvPr id="3" name="Content Placeholder 2"/>
          <p:cNvSpPr>
            <a:spLocks noGrp="1"/>
          </p:cNvSpPr>
          <p:nvPr>
            <p:ph idx="1"/>
          </p:nvPr>
        </p:nvSpPr>
        <p:spPr>
          <a:xfrm>
            <a:off x="838200" y="1825625"/>
            <a:ext cx="5421923" cy="4351338"/>
          </a:xfrm>
        </p:spPr>
        <p:txBody>
          <a:bodyPr/>
          <a:lstStyle/>
          <a:p>
            <a:r>
              <a:rPr lang="en-IN" dirty="0"/>
              <a:t>In Metaphase I, all of the tetrads align along the metaphase plate. At this point, crossing over has completed, </a:t>
            </a:r>
          </a:p>
          <a:p>
            <a:r>
              <a:rPr lang="en-IN" dirty="0"/>
              <a:t> The chromosomes are referred to as </a:t>
            </a:r>
            <a:r>
              <a:rPr lang="en-IN" i="1" dirty="0"/>
              <a:t>recombinant chromosomes.</a:t>
            </a:r>
          </a:p>
        </p:txBody>
      </p:sp>
      <p:pic>
        <p:nvPicPr>
          <p:cNvPr id="19458" name="Picture 2" descr="Metaphase I of Meio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3325" y="1450145"/>
            <a:ext cx="4871671" cy="487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117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rPr>
              <a:t>Anaphase I of Meiosis</a:t>
            </a:r>
            <a:endParaRPr lang="en-US" dirty="0">
              <a:solidFill>
                <a:srgbClr val="FF0000"/>
              </a:solidFill>
            </a:endParaRPr>
          </a:p>
        </p:txBody>
      </p:sp>
      <p:sp>
        <p:nvSpPr>
          <p:cNvPr id="3" name="Content Placeholder 2"/>
          <p:cNvSpPr>
            <a:spLocks noGrp="1"/>
          </p:cNvSpPr>
          <p:nvPr>
            <p:ph idx="1"/>
          </p:nvPr>
        </p:nvSpPr>
        <p:spPr>
          <a:xfrm>
            <a:off x="838200" y="1825625"/>
            <a:ext cx="3241431" cy="4351338"/>
          </a:xfrm>
        </p:spPr>
        <p:txBody>
          <a:bodyPr/>
          <a:lstStyle/>
          <a:p>
            <a:r>
              <a:rPr lang="en-IN" dirty="0"/>
              <a:t>In Anaphase I, the tetrads are separated and pulled toward opposite poles. At this point the recombinant chromosomes are haploid. </a:t>
            </a:r>
          </a:p>
          <a:p>
            <a:endParaRPr lang="en-US" dirty="0"/>
          </a:p>
        </p:txBody>
      </p:sp>
      <p:pic>
        <p:nvPicPr>
          <p:cNvPr id="20482" name="Picture 2" descr="Anaphase I of Meio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9768" y="1277156"/>
            <a:ext cx="4899807" cy="4899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98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rPr>
              <a:t>Telophase I and Cytokinesis I of Meiosis</a:t>
            </a:r>
            <a:endParaRPr lang="en-US" dirty="0"/>
          </a:p>
        </p:txBody>
      </p:sp>
      <p:sp>
        <p:nvSpPr>
          <p:cNvPr id="3" name="Content Placeholder 2"/>
          <p:cNvSpPr>
            <a:spLocks noGrp="1"/>
          </p:cNvSpPr>
          <p:nvPr>
            <p:ph idx="1"/>
          </p:nvPr>
        </p:nvSpPr>
        <p:spPr>
          <a:xfrm>
            <a:off x="838200" y="1825625"/>
            <a:ext cx="4141763" cy="4351338"/>
          </a:xfrm>
        </p:spPr>
        <p:txBody>
          <a:bodyPr/>
          <a:lstStyle/>
          <a:p>
            <a:r>
              <a:rPr lang="en-IN" dirty="0"/>
              <a:t>In Telophase I, the nuclear envelope reappears around each group of recombinant chromosomes, </a:t>
            </a:r>
          </a:p>
          <a:p>
            <a:r>
              <a:rPr lang="en-IN" dirty="0"/>
              <a:t>During Cytokinesis I the cytoplasm divides. </a:t>
            </a:r>
          </a:p>
          <a:p>
            <a:endParaRPr lang="en-US" dirty="0"/>
          </a:p>
        </p:txBody>
      </p:sp>
      <p:pic>
        <p:nvPicPr>
          <p:cNvPr id="21506" name="Picture 2" descr="Telophase I of Meio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4688791" cy="365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220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rPr>
              <a:t>Meiosis II</a:t>
            </a:r>
            <a:endParaRPr lang="en-US" dirty="0">
              <a:solidFill>
                <a:srgbClr val="FF0000"/>
              </a:solidFill>
            </a:endParaRPr>
          </a:p>
        </p:txBody>
      </p:sp>
      <p:sp>
        <p:nvSpPr>
          <p:cNvPr id="3" name="Content Placeholder 2"/>
          <p:cNvSpPr>
            <a:spLocks noGrp="1"/>
          </p:cNvSpPr>
          <p:nvPr>
            <p:ph idx="1"/>
          </p:nvPr>
        </p:nvSpPr>
        <p:spPr/>
        <p:txBody>
          <a:bodyPr/>
          <a:lstStyle/>
          <a:p>
            <a:r>
              <a:rPr lang="en-IN" b="1" dirty="0"/>
              <a:t>Meiosis II</a:t>
            </a:r>
            <a:endParaRPr lang="en-IN" dirty="0"/>
          </a:p>
          <a:p>
            <a:r>
              <a:rPr lang="en-IN" dirty="0"/>
              <a:t>In Meiosis I, chromosomes recombine in Metaphase I and become haploid in Anaphase I.</a:t>
            </a:r>
          </a:p>
          <a:p>
            <a:r>
              <a:rPr lang="en-IN" dirty="0"/>
              <a:t> During Meiosis II, the main purpose is to split the recombinant chromosomes from each other.  </a:t>
            </a:r>
          </a:p>
          <a:p>
            <a:r>
              <a:rPr lang="en-IN" dirty="0"/>
              <a:t>Prophase II through Cytokinesis II is very similar to mitosis with recombinant chromosomes in place of sister chromatids. </a:t>
            </a:r>
          </a:p>
          <a:p>
            <a:endParaRPr lang="en-US" dirty="0"/>
          </a:p>
        </p:txBody>
      </p:sp>
    </p:spTree>
    <p:extLst>
      <p:ext uri="{BB962C8B-B14F-4D97-AF65-F5344CB8AC3E}">
        <p14:creationId xmlns:p14="http://schemas.microsoft.com/office/powerpoint/2010/main" val="2585812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static1.squarespace.com/static/52668d02e4b0f593739ec2b6/t/53d7a55fe4b01774461c7ce8/1406641504022/?format=1500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169" y="247137"/>
            <a:ext cx="10091225" cy="648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98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Resting Phase</a:t>
            </a:r>
          </a:p>
        </p:txBody>
      </p:sp>
      <p:sp>
        <p:nvSpPr>
          <p:cNvPr id="3" name="Content Placeholder 2"/>
          <p:cNvSpPr>
            <a:spLocks noGrp="1"/>
          </p:cNvSpPr>
          <p:nvPr>
            <p:ph sz="half" idx="1"/>
          </p:nvPr>
        </p:nvSpPr>
        <p:spPr/>
        <p:txBody>
          <a:bodyPr>
            <a:normAutofit fontScale="92500"/>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Gap0 phase</a:t>
            </a:r>
          </a:p>
          <a:p>
            <a:pPr>
              <a:buClr>
                <a:srgbClr val="002060"/>
              </a:buClr>
              <a:buSzPct val="570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G0 </a:t>
            </a:r>
            <a:r>
              <a:rPr lang="en-IN" b="1" dirty="0">
                <a:latin typeface="Times New Roman" panose="02020603050405020304" pitchFamily="18" charset="0"/>
                <a:cs typeface="Times New Roman" panose="02020603050405020304" pitchFamily="18" charset="0"/>
              </a:rPr>
              <a:t>phase</a:t>
            </a:r>
            <a:r>
              <a:rPr lang="en-IN" dirty="0">
                <a:latin typeface="Times New Roman" panose="02020603050405020304" pitchFamily="18" charset="0"/>
                <a:cs typeface="Times New Roman" panose="02020603050405020304" pitchFamily="18" charset="0"/>
              </a:rPr>
              <a:t> is a period in the cell cycle in which cells exist in a quiescent state. </a:t>
            </a:r>
          </a:p>
          <a:p>
            <a:pPr>
              <a:buClr>
                <a:srgbClr val="002060"/>
              </a:buClr>
              <a:buSzPct val="5700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G0</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phase</a:t>
            </a:r>
            <a:r>
              <a:rPr lang="en-IN" dirty="0">
                <a:latin typeface="Times New Roman" panose="02020603050405020304" pitchFamily="18" charset="0"/>
                <a:cs typeface="Times New Roman" panose="02020603050405020304" pitchFamily="18" charset="0"/>
              </a:rPr>
              <a:t> is viewed as either an extended </a:t>
            </a:r>
            <a:r>
              <a:rPr lang="en-IN" b="1" dirty="0">
                <a:latin typeface="Times New Roman" panose="02020603050405020304" pitchFamily="18" charset="0"/>
                <a:cs typeface="Times New Roman" panose="02020603050405020304" pitchFamily="18" charset="0"/>
              </a:rPr>
              <a:t>G1</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phase</a:t>
            </a:r>
            <a:r>
              <a:rPr lang="en-IN" dirty="0">
                <a:latin typeface="Times New Roman" panose="02020603050405020304" pitchFamily="18" charset="0"/>
                <a:cs typeface="Times New Roman" panose="02020603050405020304" pitchFamily="18" charset="0"/>
              </a:rPr>
              <a:t>, where the cell is neither dividing nor preparing to divide, or a distinct inactive stage that occurs outside of the cell cycle.</a:t>
            </a:r>
          </a:p>
          <a:p>
            <a:pPr>
              <a:buClr>
                <a:srgbClr val="002060"/>
              </a:buClr>
              <a:buSzPct val="570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cell cycle starts </a:t>
            </a:r>
            <a:r>
              <a:rPr lang="en-IN" dirty="0">
                <a:latin typeface="Times New Roman" panose="02020603050405020304" pitchFamily="18" charset="0"/>
                <a:cs typeface="Times New Roman" panose="02020603050405020304" pitchFamily="18" charset="0"/>
              </a:rPr>
              <a:t>at this phase.</a:t>
            </a:r>
            <a:endParaRPr lang="en-US" dirty="0">
              <a:latin typeface="Times New Roman" panose="02020603050405020304" pitchFamily="18" charset="0"/>
              <a:cs typeface="Times New Roman" panose="02020603050405020304" pitchFamily="18" charset="0"/>
            </a:endParaRPr>
          </a:p>
        </p:txBody>
      </p:sp>
      <p:pic>
        <p:nvPicPr>
          <p:cNvPr id="2050" name="Picture 2" descr="https://upload.wikimedia.org/wikipedia/commons/thumb/2/22/Cell_Cycle_2.png/350px-Cell_Cycle_2.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46768" y="1232451"/>
            <a:ext cx="4647752" cy="464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13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Interphase</a:t>
            </a:r>
          </a:p>
        </p:txBody>
      </p:sp>
      <p:sp>
        <p:nvSpPr>
          <p:cNvPr id="3" name="Content Placeholder 2"/>
          <p:cNvSpPr>
            <a:spLocks noGrp="1"/>
          </p:cNvSpPr>
          <p:nvPr>
            <p:ph sz="half" idx="1"/>
          </p:nvPr>
        </p:nvSpPr>
        <p:spPr>
          <a:xfrm>
            <a:off x="838200" y="1491175"/>
            <a:ext cx="5181600" cy="4685788"/>
          </a:xfrm>
        </p:spPr>
        <p:txBody>
          <a:bodyPr>
            <a:normAutofit/>
          </a:bodyPr>
          <a:lstStyle/>
          <a:p>
            <a:r>
              <a:rPr lang="en-US" dirty="0"/>
              <a:t>Before entering the cell cycle, the cell needs to make preparations. </a:t>
            </a:r>
          </a:p>
          <a:p>
            <a:r>
              <a:rPr lang="en-US" dirty="0"/>
              <a:t>All preparations are done in interphase.</a:t>
            </a:r>
          </a:p>
          <a:p>
            <a:r>
              <a:rPr lang="en-US" dirty="0"/>
              <a:t>The interphase has 3 stages:</a:t>
            </a:r>
          </a:p>
          <a:p>
            <a:pPr marL="514350" indent="-514350">
              <a:buAutoNum type="arabicPeriod"/>
            </a:pPr>
            <a:r>
              <a:rPr lang="en-IN" dirty="0"/>
              <a:t>G1 phase, </a:t>
            </a:r>
          </a:p>
          <a:p>
            <a:pPr marL="514350" indent="-514350">
              <a:buAutoNum type="arabicPeriod"/>
            </a:pPr>
            <a:r>
              <a:rPr lang="en-IN" dirty="0"/>
              <a:t>S phase, and</a:t>
            </a:r>
          </a:p>
          <a:p>
            <a:pPr marL="514350" indent="-514350">
              <a:buAutoNum type="arabicPeriod"/>
            </a:pPr>
            <a:r>
              <a:rPr lang="en-IN" dirty="0"/>
              <a:t>G2 phase.</a:t>
            </a:r>
          </a:p>
          <a:p>
            <a:pPr marL="0" indent="0">
              <a:buNone/>
            </a:pPr>
            <a:endParaRPr lang="en-US" dirty="0"/>
          </a:p>
        </p:txBody>
      </p:sp>
      <p:pic>
        <p:nvPicPr>
          <p:cNvPr id="3074" name="Picture 2" descr="Image result for interphase diagram"/>
          <p:cNvPicPr>
            <a:picLocks noGrp="1" noChangeAspect="1" noChangeArrowheads="1"/>
          </p:cNvPicPr>
          <p:nvPr>
            <p:ph sz="half" idx="2"/>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4739" y="1127884"/>
            <a:ext cx="6035227" cy="504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32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557" y="259108"/>
            <a:ext cx="10515600" cy="1325563"/>
          </a:xfrm>
        </p:spPr>
        <p:txBody>
          <a:bodyPr/>
          <a:lstStyle/>
          <a:p>
            <a:pPr algn="ctr"/>
            <a:r>
              <a:rPr lang="en-US" b="1" dirty="0">
                <a:solidFill>
                  <a:srgbClr val="FF0000"/>
                </a:solidFill>
              </a:rPr>
              <a:t>G1 Phase</a:t>
            </a:r>
          </a:p>
        </p:txBody>
      </p:sp>
      <p:sp>
        <p:nvSpPr>
          <p:cNvPr id="3" name="Content Placeholder 2"/>
          <p:cNvSpPr>
            <a:spLocks noGrp="1"/>
          </p:cNvSpPr>
          <p:nvPr>
            <p:ph sz="half" idx="1"/>
          </p:nvPr>
        </p:nvSpPr>
        <p:spPr>
          <a:xfrm>
            <a:off x="105407" y="1584670"/>
            <a:ext cx="6028108" cy="5273329"/>
          </a:xfrm>
        </p:spPr>
        <p:txBody>
          <a:bodyPr>
            <a:normAutofit fontScale="92500" lnSpcReduction="20000"/>
          </a:bodyPr>
          <a:lstStyle/>
          <a:p>
            <a:r>
              <a:rPr lang="en-US" dirty="0"/>
              <a:t>It starts from the M phase of the previous cycle until the beginning of the DNA synthesis.</a:t>
            </a:r>
          </a:p>
          <a:p>
            <a:r>
              <a:rPr lang="en-US" dirty="0"/>
              <a:t>Also known as the </a:t>
            </a:r>
            <a:r>
              <a:rPr lang="en-US" b="1" dirty="0"/>
              <a:t>growth phase.</a:t>
            </a:r>
          </a:p>
          <a:p>
            <a:r>
              <a:rPr lang="en-US" dirty="0"/>
              <a:t>The </a:t>
            </a:r>
            <a:r>
              <a:rPr lang="en-US" b="1" dirty="0"/>
              <a:t>cells increase in size </a:t>
            </a:r>
            <a:r>
              <a:rPr lang="en-US" dirty="0"/>
              <a:t>in gap1 phase</a:t>
            </a:r>
          </a:p>
          <a:p>
            <a:r>
              <a:rPr lang="en-US" b="1" dirty="0"/>
              <a:t>Biosynthetic activities have a high rate</a:t>
            </a:r>
            <a:r>
              <a:rPr lang="en-US" dirty="0"/>
              <a:t>.</a:t>
            </a:r>
          </a:p>
          <a:p>
            <a:r>
              <a:rPr lang="en-IN" dirty="0"/>
              <a:t>This phase is marked by </a:t>
            </a:r>
            <a:r>
              <a:rPr lang="en-IN" b="1" dirty="0"/>
              <a:t>synthesis of various enzymes </a:t>
            </a:r>
            <a:r>
              <a:rPr lang="en-IN" dirty="0"/>
              <a:t>that are required in S phase, mainly those needed for DNA replication. </a:t>
            </a:r>
          </a:p>
          <a:p>
            <a:r>
              <a:rPr lang="en-IN" dirty="0"/>
              <a:t>Duration of G1 is </a:t>
            </a:r>
            <a:r>
              <a:rPr lang="en-IN" b="1" dirty="0"/>
              <a:t>highly variable</a:t>
            </a:r>
            <a:r>
              <a:rPr lang="en-IN" dirty="0"/>
              <a:t>, even among different cells of the same species.</a:t>
            </a:r>
          </a:p>
          <a:p>
            <a:r>
              <a:rPr lang="en-IN" dirty="0"/>
              <a:t>In this phase, </a:t>
            </a:r>
            <a:r>
              <a:rPr lang="en-IN" b="1" dirty="0"/>
              <a:t>the cell increases the supply of the proteins</a:t>
            </a:r>
            <a:r>
              <a:rPr lang="en-IN" dirty="0"/>
              <a:t>(mitochondria, ribosomes)</a:t>
            </a:r>
            <a:endParaRPr lang="en-US" dirty="0"/>
          </a:p>
        </p:txBody>
      </p:sp>
      <p:pic>
        <p:nvPicPr>
          <p:cNvPr id="4098" name="Picture 2" descr="Image result for interphase gap 1"/>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982" t="10805" r="3948" b="21627"/>
          <a:stretch/>
        </p:blipFill>
        <p:spPr bwMode="auto">
          <a:xfrm>
            <a:off x="6133515" y="1584671"/>
            <a:ext cx="5880198" cy="4576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35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S Phase (Synthesis phase)</a:t>
            </a:r>
          </a:p>
        </p:txBody>
      </p:sp>
      <p:sp>
        <p:nvSpPr>
          <p:cNvPr id="3" name="Content Placeholder 2"/>
          <p:cNvSpPr>
            <a:spLocks noGrp="1"/>
          </p:cNvSpPr>
          <p:nvPr>
            <p:ph sz="half" idx="1"/>
          </p:nvPr>
        </p:nvSpPr>
        <p:spPr>
          <a:xfrm>
            <a:off x="838200" y="1417983"/>
            <a:ext cx="5181600" cy="4758980"/>
          </a:xfrm>
        </p:spPr>
        <p:txBody>
          <a:bodyPr>
            <a:normAutofit fontScale="85000" lnSpcReduction="10000"/>
          </a:bodyPr>
          <a:lstStyle/>
          <a:p>
            <a:r>
              <a:rPr lang="en-IN" dirty="0"/>
              <a:t>Initiation of DNA replication is indication of S phase.</a:t>
            </a:r>
          </a:p>
          <a:p>
            <a:r>
              <a:rPr lang="en-IN" dirty="0"/>
              <a:t>It is completed when all of the genetic content, i.e., DNA has been replicated; at this time each chromosome has two (sister) chromatids.</a:t>
            </a:r>
          </a:p>
          <a:p>
            <a:r>
              <a:rPr lang="en-IN" dirty="0"/>
              <a:t> Thus, during this phase, the amount of DNA in the cell effectively doubles.</a:t>
            </a:r>
          </a:p>
          <a:p>
            <a:r>
              <a:rPr lang="en-IN" dirty="0"/>
              <a:t>Rates of RNA transcription and protein synthesis are very low during this phase. </a:t>
            </a:r>
          </a:p>
          <a:p>
            <a:r>
              <a:rPr lang="en-IN" dirty="0"/>
              <a:t>An exception to this is production of histone protein, which mostly occurs during the S phase. </a:t>
            </a:r>
            <a:endParaRPr lang="en-US" dirty="0"/>
          </a:p>
        </p:txBody>
      </p:sp>
      <p:pic>
        <p:nvPicPr>
          <p:cNvPr id="5124" name="Picture 4" descr="Image result for s phase of interphas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15978" y="1570196"/>
            <a:ext cx="5876022" cy="413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7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G2 Phase (Growth phase)</a:t>
            </a:r>
          </a:p>
        </p:txBody>
      </p:sp>
      <p:sp>
        <p:nvSpPr>
          <p:cNvPr id="3" name="Content Placeholder 2"/>
          <p:cNvSpPr>
            <a:spLocks noGrp="1"/>
          </p:cNvSpPr>
          <p:nvPr>
            <p:ph sz="half" idx="1"/>
          </p:nvPr>
        </p:nvSpPr>
        <p:spPr>
          <a:xfrm>
            <a:off x="838201" y="1825625"/>
            <a:ext cx="2734994" cy="4351338"/>
          </a:xfrm>
        </p:spPr>
        <p:txBody>
          <a:bodyPr/>
          <a:lstStyle/>
          <a:p>
            <a:r>
              <a:rPr lang="en-US" dirty="0"/>
              <a:t>Period of protein synthesis and rapid cell growth as the cell now prepares for cell division. </a:t>
            </a:r>
          </a:p>
        </p:txBody>
      </p:sp>
      <p:pic>
        <p:nvPicPr>
          <p:cNvPr id="6146" name="Picture 2" descr="Image result for g2 phase of interphas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896751" y="1690688"/>
            <a:ext cx="6992815" cy="455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90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Mitosis</a:t>
            </a:r>
          </a:p>
        </p:txBody>
      </p:sp>
      <p:sp>
        <p:nvSpPr>
          <p:cNvPr id="3" name="Content Placeholder 2"/>
          <p:cNvSpPr>
            <a:spLocks noGrp="1"/>
          </p:cNvSpPr>
          <p:nvPr>
            <p:ph sz="half" idx="1"/>
          </p:nvPr>
        </p:nvSpPr>
        <p:spPr>
          <a:xfrm>
            <a:off x="182881" y="1690688"/>
            <a:ext cx="6782826" cy="4643585"/>
          </a:xfrm>
        </p:spPr>
        <p:txBody>
          <a:bodyPr anchor="ctr">
            <a:normAutofit fontScale="92500" lnSpcReduction="20000"/>
          </a:bodyPr>
          <a:lstStyle/>
          <a:p>
            <a:r>
              <a:rPr lang="en-US" dirty="0"/>
              <a:t>Cell division stops. Cellular energy is now more focused on division.</a:t>
            </a:r>
          </a:p>
          <a:p>
            <a:r>
              <a:rPr lang="en-US" dirty="0"/>
              <a:t>Relatively a brief period</a:t>
            </a:r>
          </a:p>
          <a:p>
            <a:r>
              <a:rPr lang="en-US" dirty="0"/>
              <a:t>Complex, but highly regulated.</a:t>
            </a:r>
          </a:p>
          <a:p>
            <a:pPr marL="971550" lvl="1" indent="-514350">
              <a:buFont typeface="+mj-lt"/>
              <a:buAutoNum type="arabicPeriod"/>
            </a:pPr>
            <a:r>
              <a:rPr lang="en-US" dirty="0"/>
              <a:t>Prophase</a:t>
            </a:r>
          </a:p>
          <a:p>
            <a:pPr marL="971550" lvl="1" indent="-514350">
              <a:buFont typeface="+mj-lt"/>
              <a:buAutoNum type="arabicPeriod"/>
            </a:pPr>
            <a:r>
              <a:rPr lang="en-US" dirty="0"/>
              <a:t>Metaphase</a:t>
            </a:r>
          </a:p>
          <a:p>
            <a:pPr marL="971550" lvl="1" indent="-514350">
              <a:buFont typeface="+mj-lt"/>
              <a:buAutoNum type="arabicPeriod"/>
            </a:pPr>
            <a:r>
              <a:rPr lang="en-US" dirty="0"/>
              <a:t>Anaphase</a:t>
            </a:r>
          </a:p>
          <a:p>
            <a:pPr marL="971550" lvl="1" indent="-514350">
              <a:buFont typeface="+mj-lt"/>
              <a:buAutoNum type="arabicPeriod"/>
            </a:pPr>
            <a:r>
              <a:rPr lang="en-US" dirty="0"/>
              <a:t>Telophase</a:t>
            </a:r>
          </a:p>
          <a:p>
            <a:pPr marL="457200" lvl="1" indent="0">
              <a:buNone/>
            </a:pPr>
            <a:endParaRPr lang="en-US" dirty="0"/>
          </a:p>
          <a:p>
            <a:r>
              <a:rPr lang="en-US" dirty="0"/>
              <a:t>During this phase, pairs of chromosomes in the cell’s nucleus condense and attach to fibers that pull the sister chromatids on the opposite side of the cell.</a:t>
            </a:r>
          </a:p>
        </p:txBody>
      </p:sp>
      <p:pic>
        <p:nvPicPr>
          <p:cNvPr id="9218" name="Picture 2" descr="https://static1.squarespace.com/static/52668d02e4b0f593739ec2b6/t/53d4ee8ce4b03a8ade9a968d/1406463629711/?format=500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9263" y="1589649"/>
            <a:ext cx="459105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23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937</Words>
  <Application>Microsoft Office PowerPoint</Application>
  <PresentationFormat>Custom</PresentationFormat>
  <Paragraphs>136</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Module-III Cell division: Mitosis and Meiosis</vt:lpstr>
      <vt:lpstr>Cell cycle</vt:lpstr>
      <vt:lpstr>Overview </vt:lpstr>
      <vt:lpstr>Resting Phase</vt:lpstr>
      <vt:lpstr>Interphase</vt:lpstr>
      <vt:lpstr>G1 Phase</vt:lpstr>
      <vt:lpstr>S Phase (Synthesis phase)</vt:lpstr>
      <vt:lpstr>G2 Phase (Growth phase)</vt:lpstr>
      <vt:lpstr>Mitosis</vt:lpstr>
      <vt:lpstr>Phases of Mitosis</vt:lpstr>
      <vt:lpstr>Prophase of mitosis</vt:lpstr>
      <vt:lpstr>Prophase </vt:lpstr>
      <vt:lpstr>Prometaphase of Mitosis</vt:lpstr>
      <vt:lpstr>Prometaphase of Mitosis</vt:lpstr>
      <vt:lpstr>Metaphase of Mitosis</vt:lpstr>
      <vt:lpstr>Metaphase of Mitosis</vt:lpstr>
      <vt:lpstr>Anaphase of Mitosis</vt:lpstr>
      <vt:lpstr>Anaphase  of  Mitosis</vt:lpstr>
      <vt:lpstr>Telophase of Mitosis</vt:lpstr>
      <vt:lpstr>Telophase of Mitosis</vt:lpstr>
      <vt:lpstr>Cytokinesis</vt:lpstr>
      <vt:lpstr>Cytokinesis</vt:lpstr>
      <vt:lpstr>Meiosis</vt:lpstr>
      <vt:lpstr>Chromosomes role in sexual reproduction</vt:lpstr>
      <vt:lpstr>PowerPoint Presentation</vt:lpstr>
      <vt:lpstr>PowerPoint Presentation</vt:lpstr>
      <vt:lpstr>Interphase preceding Meiosis</vt:lpstr>
      <vt:lpstr>Early Prophase I of Meiosis</vt:lpstr>
      <vt:lpstr>Late Prophase I of Meiosis</vt:lpstr>
      <vt:lpstr>Metaphase I of Meiosis</vt:lpstr>
      <vt:lpstr>Anaphase I of Meiosis</vt:lpstr>
      <vt:lpstr>Telophase I and Cytokinesis I of Meiosis</vt:lpstr>
      <vt:lpstr>Meiosis II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Module-III Cell division: Mitosis and meiosis</dc:title>
  <dc:creator>kannikka behl</dc:creator>
  <cp:lastModifiedBy>user</cp:lastModifiedBy>
  <cp:revision>11</cp:revision>
  <dcterms:created xsi:type="dcterms:W3CDTF">2017-01-24T05:14:47Z</dcterms:created>
  <dcterms:modified xsi:type="dcterms:W3CDTF">2017-01-24T10:31:17Z</dcterms:modified>
</cp:coreProperties>
</file>